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34"/>
  </p:notesMasterIdLst>
  <p:handoutMasterIdLst>
    <p:handoutMasterId r:id="rId35"/>
  </p:handoutMasterIdLst>
  <p:sldIdLst>
    <p:sldId id="256" r:id="rId2"/>
    <p:sldId id="257" r:id="rId3"/>
    <p:sldId id="258" r:id="rId4"/>
    <p:sldId id="288" r:id="rId5"/>
    <p:sldId id="259" r:id="rId6"/>
    <p:sldId id="260" r:id="rId7"/>
    <p:sldId id="284" r:id="rId8"/>
    <p:sldId id="287" r:id="rId9"/>
    <p:sldId id="286" r:id="rId10"/>
    <p:sldId id="261" r:id="rId11"/>
    <p:sldId id="262" r:id="rId12"/>
    <p:sldId id="263" r:id="rId13"/>
    <p:sldId id="264" r:id="rId14"/>
    <p:sldId id="267" r:id="rId15"/>
    <p:sldId id="268" r:id="rId16"/>
    <p:sldId id="265" r:id="rId17"/>
    <p:sldId id="270" r:id="rId18"/>
    <p:sldId id="271" r:id="rId19"/>
    <p:sldId id="285"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9" r:id="rId3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28" autoAdjust="0"/>
  </p:normalViewPr>
  <p:slideViewPr>
    <p:cSldViewPr>
      <p:cViewPr varScale="1">
        <p:scale>
          <a:sx n="63" d="100"/>
          <a:sy n="63" d="100"/>
        </p:scale>
        <p:origin x="708" y="66"/>
      </p:cViewPr>
      <p:guideLst>
        <p:guide orient="horz" pos="2160"/>
        <p:guide pos="2880"/>
      </p:guideLst>
    </p:cSldViewPr>
  </p:slideViewPr>
  <p:outlineViewPr>
    <p:cViewPr>
      <p:scale>
        <a:sx n="33" d="100"/>
        <a:sy n="33" d="100"/>
      </p:scale>
      <p:origin x="0" y="385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186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50BC08-A53C-422A-9A0A-9D93851C358C}" type="datetimeFigureOut">
              <a:rPr lang="en-US" smtClean="0"/>
              <a:t>11/24/2015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1E9B18-2AB3-48F4-8B0C-614A9A56579D}" type="slidenum">
              <a:rPr lang="en-US" smtClean="0"/>
              <a:t>‹#›</a:t>
            </a:fld>
            <a:endParaRPr lang="en-US"/>
          </a:p>
        </p:txBody>
      </p:sp>
    </p:spTree>
    <p:extLst>
      <p:ext uri="{BB962C8B-B14F-4D97-AF65-F5344CB8AC3E}">
        <p14:creationId xmlns:p14="http://schemas.microsoft.com/office/powerpoint/2010/main" val="2053557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indent="0" algn="l"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91425" rIns="91425" bIns="91425" anchor="b" anchorCtr="0"/>
          <a:lstStyle>
            <a:lvl1pPr marL="0" marR="0" indent="0" algn="r"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231112675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3" name="Shape 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6588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extLst>
      <p:ext uri="{BB962C8B-B14F-4D97-AF65-F5344CB8AC3E}">
        <p14:creationId xmlns:p14="http://schemas.microsoft.com/office/powerpoint/2010/main" val="3265627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extLst>
      <p:ext uri="{BB962C8B-B14F-4D97-AF65-F5344CB8AC3E}">
        <p14:creationId xmlns:p14="http://schemas.microsoft.com/office/powerpoint/2010/main" val="81710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extLst>
      <p:ext uri="{BB962C8B-B14F-4D97-AF65-F5344CB8AC3E}">
        <p14:creationId xmlns:p14="http://schemas.microsoft.com/office/powerpoint/2010/main" val="2434482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dirty="0"/>
          </a:p>
        </p:txBody>
      </p:sp>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765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6369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7432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9853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143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4669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5" name="Shape 24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extLst>
      <p:ext uri="{BB962C8B-B14F-4D97-AF65-F5344CB8AC3E}">
        <p14:creationId xmlns:p14="http://schemas.microsoft.com/office/powerpoint/2010/main" val="2838205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9622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6984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3884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7880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4356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4991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150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0261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9820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2218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7407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extLst>
      <p:ext uri="{BB962C8B-B14F-4D97-AF65-F5344CB8AC3E}">
        <p14:creationId xmlns:p14="http://schemas.microsoft.com/office/powerpoint/2010/main" val="76517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81282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01827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7280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5352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dirty="0"/>
          </a:p>
        </p:txBody>
      </p:sp>
    </p:spTree>
    <p:extLst>
      <p:ext uri="{BB962C8B-B14F-4D97-AF65-F5344CB8AC3E}">
        <p14:creationId xmlns:p14="http://schemas.microsoft.com/office/powerpoint/2010/main" val="2141142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extLst>
      <p:ext uri="{BB962C8B-B14F-4D97-AF65-F5344CB8AC3E}">
        <p14:creationId xmlns:p14="http://schemas.microsoft.com/office/powerpoint/2010/main" val="3954709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8206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5329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608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lt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3962400" y="0"/>
            <a:ext cx="5181600" cy="914400"/>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defRPr sz="2800" b="0" i="0" u="none" strike="noStrike" cap="none" baseline="0">
                <a:solidFill>
                  <a:srgbClr val="FF0000"/>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title" idx="2"/>
          </p:nvPr>
        </p:nvSpPr>
        <p:spPr>
          <a:xfrm>
            <a:off x="457200" y="274637"/>
            <a:ext cx="8229600" cy="1143000"/>
          </a:xfrm>
          <a:prstGeom prst="rect">
            <a:avLst/>
          </a:prstGeom>
          <a:noFill/>
          <a:ln>
            <a:noFill/>
          </a:ln>
        </p:spPr>
        <p:txBody>
          <a:bodyPr lIns="91425" tIns="91425" rIns="91425" bIns="91425" anchor="ctr" anchorCtr="0"/>
          <a:lstStyle>
            <a:lvl1pPr algn="ctr" rtl="0">
              <a:lnSpc>
                <a:spcPct val="100000"/>
              </a:lnSpc>
              <a:spcBef>
                <a:spcPts val="0"/>
              </a:spcBef>
              <a:spcAft>
                <a:spcPts val="0"/>
              </a:spcAft>
              <a:defRPr sz="4400">
                <a:solidFill>
                  <a:schemeClr val="dk2"/>
                </a:solidFill>
                <a:latin typeface="Arial"/>
                <a:ea typeface="Arial"/>
                <a:cs typeface="Arial"/>
                <a:sym typeface="Arial"/>
              </a:defRPr>
            </a:lvl1pPr>
            <a:lvl2pPr algn="ctr" rtl="0">
              <a:lnSpc>
                <a:spcPct val="100000"/>
              </a:lnSpc>
              <a:spcBef>
                <a:spcPts val="0"/>
              </a:spcBef>
              <a:spcAft>
                <a:spcPts val="0"/>
              </a:spcAft>
              <a:defRPr sz="4400">
                <a:solidFill>
                  <a:schemeClr val="dk2"/>
                </a:solidFill>
                <a:latin typeface="Arial"/>
                <a:ea typeface="Arial"/>
                <a:cs typeface="Arial"/>
                <a:sym typeface="Arial"/>
              </a:defRPr>
            </a:lvl2pPr>
            <a:lvl3pPr algn="ctr" rtl="0">
              <a:lnSpc>
                <a:spcPct val="100000"/>
              </a:lnSpc>
              <a:spcBef>
                <a:spcPts val="0"/>
              </a:spcBef>
              <a:spcAft>
                <a:spcPts val="0"/>
              </a:spcAft>
              <a:defRPr sz="4400">
                <a:solidFill>
                  <a:schemeClr val="dk2"/>
                </a:solidFill>
                <a:latin typeface="Arial"/>
                <a:ea typeface="Arial"/>
                <a:cs typeface="Arial"/>
                <a:sym typeface="Arial"/>
              </a:defRPr>
            </a:lvl3pPr>
            <a:lvl4pPr algn="ctr" rtl="0">
              <a:lnSpc>
                <a:spcPct val="100000"/>
              </a:lnSpc>
              <a:spcBef>
                <a:spcPts val="0"/>
              </a:spcBef>
              <a:spcAft>
                <a:spcPts val="0"/>
              </a:spcAft>
              <a:defRPr sz="4400">
                <a:solidFill>
                  <a:schemeClr val="dk2"/>
                </a:solidFill>
                <a:latin typeface="Arial"/>
                <a:ea typeface="Arial"/>
                <a:cs typeface="Arial"/>
                <a:sym typeface="Arial"/>
              </a:defRPr>
            </a:lvl4pPr>
            <a:lvl5pPr algn="ctr" rtl="0">
              <a:lnSpc>
                <a:spcPct val="100000"/>
              </a:lnSpc>
              <a:spcBef>
                <a:spcPts val="0"/>
              </a:spcBef>
              <a:spcAft>
                <a:spcPts val="0"/>
              </a:spcAft>
              <a:defRPr sz="4400">
                <a:solidFill>
                  <a:schemeClr val="dk2"/>
                </a:solidFill>
                <a:latin typeface="Arial"/>
                <a:ea typeface="Arial"/>
                <a:cs typeface="Arial"/>
                <a:sym typeface="Arial"/>
              </a:defRPr>
            </a:lvl5pPr>
            <a:lvl6pPr algn="ctr" rtl="0">
              <a:lnSpc>
                <a:spcPct val="100000"/>
              </a:lnSpc>
              <a:spcBef>
                <a:spcPts val="0"/>
              </a:spcBef>
              <a:spcAft>
                <a:spcPts val="0"/>
              </a:spcAft>
              <a:defRPr sz="4400">
                <a:solidFill>
                  <a:schemeClr val="dk2"/>
                </a:solidFill>
                <a:latin typeface="Arial"/>
                <a:ea typeface="Arial"/>
                <a:cs typeface="Arial"/>
                <a:sym typeface="Arial"/>
              </a:defRPr>
            </a:lvl6pPr>
            <a:lvl7pPr algn="ctr" rtl="0">
              <a:lnSpc>
                <a:spcPct val="100000"/>
              </a:lnSpc>
              <a:spcBef>
                <a:spcPts val="0"/>
              </a:spcBef>
              <a:spcAft>
                <a:spcPts val="0"/>
              </a:spcAft>
              <a:defRPr sz="4400">
                <a:solidFill>
                  <a:schemeClr val="dk2"/>
                </a:solidFill>
                <a:latin typeface="Arial"/>
                <a:ea typeface="Arial"/>
                <a:cs typeface="Arial"/>
                <a:sym typeface="Arial"/>
              </a:defRPr>
            </a:lvl7pPr>
            <a:lvl8pPr algn="ctr" rtl="0">
              <a:lnSpc>
                <a:spcPct val="100000"/>
              </a:lnSpc>
              <a:spcBef>
                <a:spcPts val="0"/>
              </a:spcBef>
              <a:spcAft>
                <a:spcPts val="0"/>
              </a:spcAft>
              <a:defRPr sz="4400">
                <a:solidFill>
                  <a:schemeClr val="dk2"/>
                </a:solidFill>
                <a:latin typeface="Arial"/>
                <a:ea typeface="Arial"/>
                <a:cs typeface="Arial"/>
                <a:sym typeface="Arial"/>
              </a:defRPr>
            </a:lvl8pPr>
            <a:lvl9pPr algn="ctr" rtl="0">
              <a:lnSpc>
                <a:spcPct val="100000"/>
              </a:lnSpc>
              <a:spcBef>
                <a:spcPts val="0"/>
              </a:spcBef>
              <a:spcAft>
                <a:spcPts val="0"/>
              </a:spcAft>
              <a:defRPr sz="4400">
                <a:solidFill>
                  <a:schemeClr val="dk2"/>
                </a:solidFill>
                <a:latin typeface="Arial"/>
                <a:ea typeface="Arial"/>
                <a:cs typeface="Arial"/>
                <a:sym typeface="Arial"/>
              </a:defRPr>
            </a:lvl9pPr>
          </a:lstStyle>
          <a:p>
            <a:endParaRPr/>
          </a:p>
        </p:txBody>
      </p:sp>
      <p:sp>
        <p:nvSpPr>
          <p:cNvPr id="17" name="Shape 17"/>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algn="l"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rtl="0">
              <a:lnSpc>
                <a:spcPct val="100000"/>
              </a:lnSpc>
              <a:spcBef>
                <a:spcPts val="560"/>
              </a:spcBef>
              <a:spcAft>
                <a:spcPts val="0"/>
              </a:spcAft>
              <a:buFont typeface="Arial"/>
              <a:buChar char="•"/>
              <a:defRPr sz="2800"/>
            </a:lvl2pPr>
            <a:lvl3pPr marL="1143000" indent="-136525" rtl="0">
              <a:lnSpc>
                <a:spcPct val="100000"/>
              </a:lnSpc>
              <a:spcBef>
                <a:spcPts val="480"/>
              </a:spcBef>
              <a:spcAft>
                <a:spcPts val="0"/>
              </a:spcAft>
              <a:buFont typeface="Arial"/>
              <a:buChar char="•"/>
              <a:defRPr sz="2400"/>
            </a:lvl3pPr>
            <a:lvl4pPr marL="1600200" indent="-152400" rtl="0">
              <a:lnSpc>
                <a:spcPct val="100000"/>
              </a:lnSpc>
              <a:spcBef>
                <a:spcPts val="400"/>
              </a:spcBef>
              <a:spcAft>
                <a:spcPts val="0"/>
              </a:spcAft>
              <a:buFont typeface="Arial"/>
              <a:buChar char="•"/>
              <a:defRPr sz="2000"/>
            </a:lvl4pPr>
            <a:lvl5pPr marL="2057400" indent="-152400" rtl="0">
              <a:lnSpc>
                <a:spcPct val="100000"/>
              </a:lnSpc>
              <a:spcBef>
                <a:spcPts val="400"/>
              </a:spcBef>
              <a:spcAft>
                <a:spcPts val="0"/>
              </a:spcAft>
              <a:buFont typeface="Arial"/>
              <a:buChar char="•"/>
              <a:defRPr sz="2000"/>
            </a:lvl5pPr>
            <a:lvl6pPr marL="25146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6pPr>
            <a:lvl7pPr marL="29718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7pPr>
            <a:lvl8pPr marL="34290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8pPr>
            <a:lvl9pPr marL="38862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9pPr>
          </a:lstStyle>
          <a:p>
            <a:endParaRPr/>
          </a:p>
        </p:txBody>
      </p:sp>
      <p:sp>
        <p:nvSpPr>
          <p:cNvPr id="18" name="Shape 1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9" name="Shape 1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0" name="Shape 20"/>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bg>
      <p:bgPr>
        <a:solidFill>
          <a:schemeClr val="lt1"/>
        </a:solidFill>
        <a:effectLst/>
      </p:bgPr>
    </p:bg>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04800" y="0"/>
            <a:ext cx="8839199" cy="914400"/>
          </a:xfrm>
          <a:prstGeom prst="rect">
            <a:avLst/>
          </a:prstGeom>
          <a:noFill/>
          <a:ln>
            <a:noFill/>
          </a:ln>
        </p:spPr>
        <p:txBody>
          <a:bodyPr lIns="91425" tIns="91425" rIns="91425" bIns="91425" anchor="t" anchorCtr="0"/>
          <a:lstStyle>
            <a:lvl1pPr algn="ctr" rtl="0">
              <a:lnSpc>
                <a:spcPct val="100000"/>
              </a:lnSpc>
              <a:spcBef>
                <a:spcPts val="0"/>
              </a:spcBef>
              <a:spcAft>
                <a:spcPts val="0"/>
              </a:spcAft>
              <a:defRPr sz="4400">
                <a:solidFill>
                  <a:schemeClr val="dk2"/>
                </a:solidFill>
                <a:latin typeface="Arial"/>
                <a:ea typeface="Arial"/>
                <a:cs typeface="Arial"/>
                <a:sym typeface="Arial"/>
              </a:defRPr>
            </a:lvl1pPr>
            <a:lvl2pPr algn="ctr" rtl="0">
              <a:lnSpc>
                <a:spcPct val="100000"/>
              </a:lnSpc>
              <a:spcBef>
                <a:spcPts val="0"/>
              </a:spcBef>
              <a:spcAft>
                <a:spcPts val="0"/>
              </a:spcAft>
              <a:defRPr sz="4400">
                <a:solidFill>
                  <a:schemeClr val="dk2"/>
                </a:solidFill>
                <a:latin typeface="Arial"/>
                <a:ea typeface="Arial"/>
                <a:cs typeface="Arial"/>
                <a:sym typeface="Arial"/>
              </a:defRPr>
            </a:lvl2pPr>
            <a:lvl3pPr algn="ctr" rtl="0">
              <a:lnSpc>
                <a:spcPct val="100000"/>
              </a:lnSpc>
              <a:spcBef>
                <a:spcPts val="0"/>
              </a:spcBef>
              <a:spcAft>
                <a:spcPts val="0"/>
              </a:spcAft>
              <a:defRPr sz="4400">
                <a:solidFill>
                  <a:schemeClr val="dk2"/>
                </a:solidFill>
                <a:latin typeface="Arial"/>
                <a:ea typeface="Arial"/>
                <a:cs typeface="Arial"/>
                <a:sym typeface="Arial"/>
              </a:defRPr>
            </a:lvl3pPr>
            <a:lvl4pPr algn="ctr" rtl="0">
              <a:lnSpc>
                <a:spcPct val="100000"/>
              </a:lnSpc>
              <a:spcBef>
                <a:spcPts val="0"/>
              </a:spcBef>
              <a:spcAft>
                <a:spcPts val="0"/>
              </a:spcAft>
              <a:defRPr sz="4400">
                <a:solidFill>
                  <a:schemeClr val="dk2"/>
                </a:solidFill>
                <a:latin typeface="Arial"/>
                <a:ea typeface="Arial"/>
                <a:cs typeface="Arial"/>
                <a:sym typeface="Arial"/>
              </a:defRPr>
            </a:lvl4pPr>
            <a:lvl5pPr algn="ctr" rtl="0">
              <a:lnSpc>
                <a:spcPct val="100000"/>
              </a:lnSpc>
              <a:spcBef>
                <a:spcPts val="0"/>
              </a:spcBef>
              <a:spcAft>
                <a:spcPts val="0"/>
              </a:spcAft>
              <a:defRPr sz="4400">
                <a:solidFill>
                  <a:schemeClr val="dk2"/>
                </a:solidFill>
                <a:latin typeface="Arial"/>
                <a:ea typeface="Arial"/>
                <a:cs typeface="Arial"/>
                <a:sym typeface="Arial"/>
              </a:defRPr>
            </a:lvl5pPr>
            <a:lvl6pPr algn="ctr" rtl="0">
              <a:lnSpc>
                <a:spcPct val="100000"/>
              </a:lnSpc>
              <a:spcBef>
                <a:spcPts val="0"/>
              </a:spcBef>
              <a:spcAft>
                <a:spcPts val="0"/>
              </a:spcAft>
              <a:defRPr sz="4400">
                <a:solidFill>
                  <a:schemeClr val="dk2"/>
                </a:solidFill>
                <a:latin typeface="Arial"/>
                <a:ea typeface="Arial"/>
                <a:cs typeface="Arial"/>
                <a:sym typeface="Arial"/>
              </a:defRPr>
            </a:lvl6pPr>
            <a:lvl7pPr algn="ctr" rtl="0">
              <a:lnSpc>
                <a:spcPct val="100000"/>
              </a:lnSpc>
              <a:spcBef>
                <a:spcPts val="0"/>
              </a:spcBef>
              <a:spcAft>
                <a:spcPts val="0"/>
              </a:spcAft>
              <a:defRPr sz="4400">
                <a:solidFill>
                  <a:schemeClr val="dk2"/>
                </a:solidFill>
                <a:latin typeface="Arial"/>
                <a:ea typeface="Arial"/>
                <a:cs typeface="Arial"/>
                <a:sym typeface="Arial"/>
              </a:defRPr>
            </a:lvl7pPr>
            <a:lvl8pPr algn="ctr" rtl="0">
              <a:lnSpc>
                <a:spcPct val="100000"/>
              </a:lnSpc>
              <a:spcBef>
                <a:spcPts val="0"/>
              </a:spcBef>
              <a:spcAft>
                <a:spcPts val="0"/>
              </a:spcAft>
              <a:defRPr sz="4400">
                <a:solidFill>
                  <a:schemeClr val="dk2"/>
                </a:solidFill>
                <a:latin typeface="Arial"/>
                <a:ea typeface="Arial"/>
                <a:cs typeface="Arial"/>
                <a:sym typeface="Arial"/>
              </a:defRPr>
            </a:lvl8pPr>
            <a:lvl9pPr algn="ctr" rtl="0">
              <a:lnSpc>
                <a:spcPct val="100000"/>
              </a:lnSpc>
              <a:spcBef>
                <a:spcPts val="0"/>
              </a:spcBef>
              <a:spcAft>
                <a:spcPts val="0"/>
              </a:spcAft>
              <a:defRPr sz="4400">
                <a:solidFill>
                  <a:schemeClr val="dk2"/>
                </a:solidFill>
                <a:latin typeface="Arial"/>
                <a:ea typeface="Arial"/>
                <a:cs typeface="Arial"/>
                <a:sym typeface="Arial"/>
              </a:defRPr>
            </a:lvl9pPr>
          </a:lstStyle>
          <a:p>
            <a:endParaRPr/>
          </a:p>
        </p:txBody>
      </p:sp>
      <p:sp>
        <p:nvSpPr>
          <p:cNvPr id="23" name="Shape 23"/>
          <p:cNvSpPr txBox="1">
            <a:spLocks noGrp="1"/>
          </p:cNvSpPr>
          <p:nvPr>
            <p:ph type="body" idx="1"/>
          </p:nvPr>
        </p:nvSpPr>
        <p:spPr>
          <a:xfrm>
            <a:off x="0" y="838200"/>
            <a:ext cx="6096000" cy="6019799"/>
          </a:xfrm>
          <a:prstGeom prst="rect">
            <a:avLst/>
          </a:prstGeom>
          <a:noFill/>
          <a:ln>
            <a:noFill/>
          </a:ln>
        </p:spPr>
        <p:txBody>
          <a:bodyPr lIns="91425" tIns="91425" rIns="91425" bIns="91425" anchor="t" anchorCtr="0"/>
          <a:lstStyle>
            <a:lvl1pPr algn="l"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rtl="0">
              <a:lnSpc>
                <a:spcPct val="100000"/>
              </a:lnSpc>
              <a:spcBef>
                <a:spcPts val="560"/>
              </a:spcBef>
              <a:spcAft>
                <a:spcPts val="0"/>
              </a:spcAft>
              <a:buFont typeface="Arial"/>
              <a:buChar char="•"/>
              <a:defRPr sz="2800"/>
            </a:lvl2pPr>
            <a:lvl3pPr marL="1143000" indent="-136525" rtl="0">
              <a:lnSpc>
                <a:spcPct val="100000"/>
              </a:lnSpc>
              <a:spcBef>
                <a:spcPts val="480"/>
              </a:spcBef>
              <a:spcAft>
                <a:spcPts val="0"/>
              </a:spcAft>
              <a:buFont typeface="Arial"/>
              <a:buChar char="•"/>
              <a:defRPr sz="2400"/>
            </a:lvl3pPr>
            <a:lvl4pPr marL="1600200" indent="-152400" rtl="0">
              <a:lnSpc>
                <a:spcPct val="100000"/>
              </a:lnSpc>
              <a:spcBef>
                <a:spcPts val="400"/>
              </a:spcBef>
              <a:spcAft>
                <a:spcPts val="0"/>
              </a:spcAft>
              <a:buFont typeface="Arial"/>
              <a:buChar char="•"/>
              <a:defRPr sz="2000"/>
            </a:lvl4pPr>
            <a:lvl5pPr marL="2057400" indent="-152400" rtl="0">
              <a:lnSpc>
                <a:spcPct val="100000"/>
              </a:lnSpc>
              <a:spcBef>
                <a:spcPts val="400"/>
              </a:spcBef>
              <a:spcAft>
                <a:spcPts val="0"/>
              </a:spcAft>
              <a:buFont typeface="Arial"/>
              <a:buChar char="•"/>
              <a:defRPr sz="2000"/>
            </a:lvl5pPr>
            <a:lvl6pPr marL="25146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6pPr>
            <a:lvl7pPr marL="29718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7pPr>
            <a:lvl8pPr marL="34290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8pPr>
            <a:lvl9pPr marL="38862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5" name="Shape 2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6" name="Shape 26"/>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bg>
      <p:bgPr>
        <a:solidFill>
          <a:schemeClr val="lt1"/>
        </a:solidFill>
        <a:effectLst/>
      </p:bgPr>
    </p:bg>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lnSpc>
                <a:spcPct val="100000"/>
              </a:lnSpc>
              <a:spcBef>
                <a:spcPts val="0"/>
              </a:spcBef>
              <a:spcAft>
                <a:spcPts val="0"/>
              </a:spcAft>
              <a:defRPr sz="4400">
                <a:solidFill>
                  <a:schemeClr val="dk2"/>
                </a:solidFill>
                <a:latin typeface="Arial"/>
                <a:ea typeface="Arial"/>
                <a:cs typeface="Arial"/>
                <a:sym typeface="Arial"/>
              </a:defRPr>
            </a:lvl1pPr>
            <a:lvl2pPr algn="ctr" rtl="0">
              <a:lnSpc>
                <a:spcPct val="100000"/>
              </a:lnSpc>
              <a:spcBef>
                <a:spcPts val="0"/>
              </a:spcBef>
              <a:spcAft>
                <a:spcPts val="0"/>
              </a:spcAft>
              <a:defRPr sz="4400">
                <a:solidFill>
                  <a:schemeClr val="dk2"/>
                </a:solidFill>
                <a:latin typeface="Arial"/>
                <a:ea typeface="Arial"/>
                <a:cs typeface="Arial"/>
                <a:sym typeface="Arial"/>
              </a:defRPr>
            </a:lvl2pPr>
            <a:lvl3pPr algn="ctr" rtl="0">
              <a:lnSpc>
                <a:spcPct val="100000"/>
              </a:lnSpc>
              <a:spcBef>
                <a:spcPts val="0"/>
              </a:spcBef>
              <a:spcAft>
                <a:spcPts val="0"/>
              </a:spcAft>
              <a:defRPr sz="4400">
                <a:solidFill>
                  <a:schemeClr val="dk2"/>
                </a:solidFill>
                <a:latin typeface="Arial"/>
                <a:ea typeface="Arial"/>
                <a:cs typeface="Arial"/>
                <a:sym typeface="Arial"/>
              </a:defRPr>
            </a:lvl3pPr>
            <a:lvl4pPr algn="ctr" rtl="0">
              <a:lnSpc>
                <a:spcPct val="100000"/>
              </a:lnSpc>
              <a:spcBef>
                <a:spcPts val="0"/>
              </a:spcBef>
              <a:spcAft>
                <a:spcPts val="0"/>
              </a:spcAft>
              <a:defRPr sz="4400">
                <a:solidFill>
                  <a:schemeClr val="dk2"/>
                </a:solidFill>
                <a:latin typeface="Arial"/>
                <a:ea typeface="Arial"/>
                <a:cs typeface="Arial"/>
                <a:sym typeface="Arial"/>
              </a:defRPr>
            </a:lvl4pPr>
            <a:lvl5pPr algn="ctr" rtl="0">
              <a:lnSpc>
                <a:spcPct val="100000"/>
              </a:lnSpc>
              <a:spcBef>
                <a:spcPts val="0"/>
              </a:spcBef>
              <a:spcAft>
                <a:spcPts val="0"/>
              </a:spcAft>
              <a:defRPr sz="4400">
                <a:solidFill>
                  <a:schemeClr val="dk2"/>
                </a:solidFill>
                <a:latin typeface="Arial"/>
                <a:ea typeface="Arial"/>
                <a:cs typeface="Arial"/>
                <a:sym typeface="Arial"/>
              </a:defRPr>
            </a:lvl5pPr>
            <a:lvl6pPr algn="ctr" rtl="0">
              <a:lnSpc>
                <a:spcPct val="100000"/>
              </a:lnSpc>
              <a:spcBef>
                <a:spcPts val="0"/>
              </a:spcBef>
              <a:spcAft>
                <a:spcPts val="0"/>
              </a:spcAft>
              <a:defRPr sz="4400">
                <a:solidFill>
                  <a:schemeClr val="dk2"/>
                </a:solidFill>
                <a:latin typeface="Arial"/>
                <a:ea typeface="Arial"/>
                <a:cs typeface="Arial"/>
                <a:sym typeface="Arial"/>
              </a:defRPr>
            </a:lvl6pPr>
            <a:lvl7pPr algn="ctr" rtl="0">
              <a:lnSpc>
                <a:spcPct val="100000"/>
              </a:lnSpc>
              <a:spcBef>
                <a:spcPts val="0"/>
              </a:spcBef>
              <a:spcAft>
                <a:spcPts val="0"/>
              </a:spcAft>
              <a:defRPr sz="4400">
                <a:solidFill>
                  <a:schemeClr val="dk2"/>
                </a:solidFill>
                <a:latin typeface="Arial"/>
                <a:ea typeface="Arial"/>
                <a:cs typeface="Arial"/>
                <a:sym typeface="Arial"/>
              </a:defRPr>
            </a:lvl7pPr>
            <a:lvl8pPr algn="ctr" rtl="0">
              <a:lnSpc>
                <a:spcPct val="100000"/>
              </a:lnSpc>
              <a:spcBef>
                <a:spcPts val="0"/>
              </a:spcBef>
              <a:spcAft>
                <a:spcPts val="0"/>
              </a:spcAft>
              <a:defRPr sz="4400">
                <a:solidFill>
                  <a:schemeClr val="dk2"/>
                </a:solidFill>
                <a:latin typeface="Arial"/>
                <a:ea typeface="Arial"/>
                <a:cs typeface="Arial"/>
                <a:sym typeface="Arial"/>
              </a:defRPr>
            </a:lvl8pPr>
            <a:lvl9pPr algn="ctr" rtl="0">
              <a:lnSpc>
                <a:spcPct val="100000"/>
              </a:lnSpc>
              <a:spcBef>
                <a:spcPts val="0"/>
              </a:spcBef>
              <a:spcAft>
                <a:spcPts val="0"/>
              </a:spcAft>
              <a:defRPr sz="4400">
                <a:solidFill>
                  <a:schemeClr val="dk2"/>
                </a:solidFill>
                <a:latin typeface="Arial"/>
                <a:ea typeface="Arial"/>
                <a:cs typeface="Arial"/>
                <a:sym typeface="Arial"/>
              </a:defRPr>
            </a:lvl9pPr>
          </a:lstStyle>
          <a:p>
            <a:endParaRPr/>
          </a:p>
        </p:txBody>
      </p:sp>
      <p:sp>
        <p:nvSpPr>
          <p:cNvPr id="29" name="Shape 29"/>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algn="l"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rtl="0">
              <a:lnSpc>
                <a:spcPct val="100000"/>
              </a:lnSpc>
              <a:spcBef>
                <a:spcPts val="560"/>
              </a:spcBef>
              <a:spcAft>
                <a:spcPts val="0"/>
              </a:spcAft>
              <a:buFont typeface="Arial"/>
              <a:buChar char="•"/>
              <a:defRPr sz="2800"/>
            </a:lvl2pPr>
            <a:lvl3pPr marL="1143000" indent="-136525" rtl="0">
              <a:lnSpc>
                <a:spcPct val="100000"/>
              </a:lnSpc>
              <a:spcBef>
                <a:spcPts val="480"/>
              </a:spcBef>
              <a:spcAft>
                <a:spcPts val="0"/>
              </a:spcAft>
              <a:buFont typeface="Arial"/>
              <a:buChar char="•"/>
              <a:defRPr sz="2400"/>
            </a:lvl3pPr>
            <a:lvl4pPr marL="1600200" indent="-152400" rtl="0">
              <a:lnSpc>
                <a:spcPct val="100000"/>
              </a:lnSpc>
              <a:spcBef>
                <a:spcPts val="400"/>
              </a:spcBef>
              <a:spcAft>
                <a:spcPts val="0"/>
              </a:spcAft>
              <a:buFont typeface="Arial"/>
              <a:buChar char="•"/>
              <a:defRPr sz="2000"/>
            </a:lvl4pPr>
            <a:lvl5pPr marL="2057400" indent="-152400" rtl="0">
              <a:lnSpc>
                <a:spcPct val="100000"/>
              </a:lnSpc>
              <a:spcBef>
                <a:spcPts val="400"/>
              </a:spcBef>
              <a:spcAft>
                <a:spcPts val="0"/>
              </a:spcAft>
              <a:buFont typeface="Arial"/>
              <a:buChar char="•"/>
              <a:defRPr sz="2000"/>
            </a:lvl5pPr>
            <a:lvl6pPr marL="25146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6pPr>
            <a:lvl7pPr marL="29718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7pPr>
            <a:lvl8pPr marL="34290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8pPr>
            <a:lvl9pPr marL="38862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9pPr>
          </a:lstStyle>
          <a:p>
            <a:endParaRPr/>
          </a:p>
        </p:txBody>
      </p:sp>
      <p:sp>
        <p:nvSpPr>
          <p:cNvPr id="30" name="Shape 3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1" name="Shape 3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2" name="Shape 32"/>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1pPr>
            <a:lvl2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5pPr>
            <a:lvl6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6pPr>
            <a:lvl7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7pPr>
            <a:lvl8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8pPr>
            <a:lvl9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10" name="Shape 10"/>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0" marR="0" indent="12065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177800" algn="l" rtl="0">
              <a:lnSpc>
                <a:spcPct val="100000"/>
              </a:lnSpc>
              <a:spcBef>
                <a:spcPts val="560"/>
              </a:spcBef>
              <a:spcAft>
                <a:spcPts val="0"/>
              </a:spcAft>
              <a:buFont typeface="Arial"/>
              <a:buChar char="•"/>
              <a:defRPr sz="2800" b="0" i="0" u="none" strike="noStrike" cap="none" baseline="0"/>
            </a:lvl2pPr>
            <a:lvl3pPr marL="1143000" marR="0" indent="-136525" algn="l" rtl="0">
              <a:lnSpc>
                <a:spcPct val="100000"/>
              </a:lnSpc>
              <a:spcBef>
                <a:spcPts val="480"/>
              </a:spcBef>
              <a:spcAft>
                <a:spcPts val="0"/>
              </a:spcAft>
              <a:buFont typeface="Arial"/>
              <a:buChar char="•"/>
              <a:defRPr sz="2400" b="0" i="0" u="none" strike="noStrike" cap="none" baseline="0"/>
            </a:lvl3pPr>
            <a:lvl4pPr marL="1600200" marR="0" indent="-152400" algn="l" rtl="0">
              <a:lnSpc>
                <a:spcPct val="100000"/>
              </a:lnSpc>
              <a:spcBef>
                <a:spcPts val="400"/>
              </a:spcBef>
              <a:spcAft>
                <a:spcPts val="0"/>
              </a:spcAft>
              <a:buFont typeface="Arial"/>
              <a:buChar char="•"/>
              <a:defRPr sz="2000" b="0" i="0" u="none" strike="noStrike" cap="none" baseline="0"/>
            </a:lvl4pPr>
            <a:lvl5pPr marL="2057400" marR="0" indent="-152400" algn="l" rtl="0">
              <a:lnSpc>
                <a:spcPct val="100000"/>
              </a:lnSpc>
              <a:spcBef>
                <a:spcPts val="400"/>
              </a:spcBef>
              <a:spcAft>
                <a:spcPts val="0"/>
              </a:spcAft>
              <a:buFont typeface="Arial"/>
              <a:buChar char="•"/>
              <a:defRPr sz="2000" b="0" i="0" u="none" strike="noStrike" cap="none" baseline="0"/>
            </a:lvl5pPr>
            <a:lvl6pPr marL="2514600" marR="0" indent="-10795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6pPr>
            <a:lvl7pPr marL="2971800" marR="0" indent="-10795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7pPr>
            <a:lvl8pPr marL="3429000" marR="0" indent="-10795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8pPr>
            <a:lvl9pPr marL="3886200" marR="0" indent="-10795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9pPr>
          </a:lstStyle>
          <a:p>
            <a:endParaRPr/>
          </a:p>
        </p:txBody>
      </p:sp>
      <p:sp>
        <p:nvSpPr>
          <p:cNvPr id="11" name="Shape 1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3" name="Shape 13"/>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youtube.com/v/jvnU0v6hcU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hyperlink" Target="http://youtube.com/v/LowP8zYHDY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gif"/></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gif"/><Relationship Id="rId5" Type="http://schemas.openxmlformats.org/officeDocument/2006/relationships/image" Target="../media/image38.jpg"/><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4.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
        <p:cNvGrpSpPr/>
        <p:nvPr/>
      </p:nvGrpSpPr>
      <p:grpSpPr>
        <a:xfrm>
          <a:off x="0" y="0"/>
          <a:ext cx="0" cy="0"/>
          <a:chOff x="0" y="0"/>
          <a:chExt cx="0" cy="0"/>
        </a:xfrm>
      </p:grpSpPr>
      <p:sp>
        <p:nvSpPr>
          <p:cNvPr id="34" name="Shape 34"/>
          <p:cNvSpPr/>
          <p:nvPr/>
        </p:nvSpPr>
        <p:spPr>
          <a:xfrm>
            <a:off x="0" y="1086700"/>
            <a:ext cx="4019399" cy="3470599"/>
          </a:xfrm>
          <a:prstGeom prst="rect">
            <a:avLst/>
          </a:prstGeom>
          <a:blipFill>
            <a:blip r:embed="rId3"/>
            <a:stretch>
              <a:fillRect/>
            </a:stretch>
          </a:blipFill>
        </p:spPr>
      </p:sp>
      <p:sp>
        <p:nvSpPr>
          <p:cNvPr id="35" name="Shape 35"/>
          <p:cNvSpPr txBox="1">
            <a:spLocks noGrp="1"/>
          </p:cNvSpPr>
          <p:nvPr>
            <p:ph type="ctrTitle"/>
          </p:nvPr>
        </p:nvSpPr>
        <p:spPr>
          <a:xfrm>
            <a:off x="3962400" y="0"/>
            <a:ext cx="5181600" cy="914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00"/>
              </a:buClr>
              <a:buSzPct val="25000"/>
              <a:buFont typeface="Arial"/>
              <a:buNone/>
            </a:pPr>
            <a:r>
              <a:rPr lang="en-US" sz="2800" b="1" i="0" u="none" strike="noStrike" cap="none" baseline="0">
                <a:solidFill>
                  <a:srgbClr val="FF0000"/>
                </a:solidFill>
                <a:latin typeface="Limelight"/>
                <a:ea typeface="Limelight"/>
                <a:cs typeface="Limelight"/>
                <a:sym typeface="Limelight"/>
              </a:rPr>
              <a:t>Chapter </a:t>
            </a:r>
            <a:r>
              <a:rPr lang="en-US" sz="2800" b="1" i="0" u="none" strike="noStrike" cap="none" baseline="0" smtClean="0">
                <a:solidFill>
                  <a:srgbClr val="FF0000"/>
                </a:solidFill>
                <a:latin typeface="Limelight"/>
                <a:ea typeface="Limelight"/>
                <a:cs typeface="Limelight"/>
                <a:sym typeface="Limelight"/>
              </a:rPr>
              <a:t>7. </a:t>
            </a:r>
            <a:r>
              <a:rPr lang="en-US" sz="2800" b="1" i="0" u="none" strike="noStrike" cap="none" baseline="0" dirty="0">
                <a:solidFill>
                  <a:srgbClr val="FF0000"/>
                </a:solidFill>
                <a:latin typeface="Limelight"/>
                <a:ea typeface="Limelight"/>
                <a:cs typeface="Limelight"/>
                <a:sym typeface="Limelight"/>
              </a:rPr>
              <a:t>Commerce </a:t>
            </a:r>
            <a:r>
              <a:rPr lang="en-US" b="1" dirty="0">
                <a:latin typeface="Limelight"/>
                <a:ea typeface="Limelight"/>
                <a:cs typeface="Limelight"/>
                <a:sym typeface="Limelight"/>
              </a:rPr>
              <a:t>&amp;</a:t>
            </a:r>
            <a:r>
              <a:rPr lang="en-US" sz="2800" b="1" i="0" u="none" strike="noStrike" cap="none" baseline="0" dirty="0">
                <a:solidFill>
                  <a:srgbClr val="FF0000"/>
                </a:solidFill>
                <a:latin typeface="Limelight"/>
                <a:ea typeface="Limelight"/>
                <a:cs typeface="Limelight"/>
                <a:sym typeface="Limelight"/>
              </a:rPr>
              <a:t> Culture, 500–1500</a:t>
            </a:r>
          </a:p>
        </p:txBody>
      </p:sp>
      <p:sp>
        <p:nvSpPr>
          <p:cNvPr id="36" name="Shape 36"/>
          <p:cNvSpPr txBox="1"/>
          <p:nvPr/>
        </p:nvSpPr>
        <p:spPr>
          <a:xfrm>
            <a:off x="0" y="0"/>
            <a:ext cx="4019400" cy="10865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strike="noStrike" cap="none" baseline="0">
                <a:solidFill>
                  <a:schemeClr val="dk2"/>
                </a:solidFill>
                <a:latin typeface="Gorditas"/>
                <a:ea typeface="Gorditas"/>
                <a:cs typeface="Gorditas"/>
                <a:sym typeface="Gorditas"/>
              </a:rPr>
              <a:t>PART 3:</a:t>
            </a:r>
            <a:r>
              <a:rPr lang="en-US" sz="1800" u="sng">
                <a:solidFill>
                  <a:schemeClr val="dk2"/>
                </a:solidFill>
                <a:latin typeface="Gorditas"/>
                <a:ea typeface="Gorditas"/>
                <a:cs typeface="Gorditas"/>
                <a:sym typeface="Gorditas"/>
              </a:rPr>
              <a:t> </a:t>
            </a:r>
            <a:r>
              <a:rPr lang="en-US" sz="1800" b="1" i="0" u="none" strike="noStrike" cap="none" baseline="0">
                <a:solidFill>
                  <a:schemeClr val="accent2"/>
                </a:solidFill>
                <a:latin typeface="Gorditas"/>
                <a:ea typeface="Gorditas"/>
                <a:cs typeface="Gorditas"/>
                <a:sym typeface="Gorditas"/>
              </a:rPr>
              <a:t>AN AGE OF ACCELERATING CONNECTIONS</a:t>
            </a:r>
            <a:r>
              <a:rPr lang="en-US" sz="1800" b="0" i="0" u="none" strike="noStrike" cap="none" baseline="0">
                <a:solidFill>
                  <a:schemeClr val="dk2"/>
                </a:solidFill>
                <a:latin typeface="Gorditas"/>
                <a:ea typeface="Gorditas"/>
                <a:cs typeface="Gorditas"/>
                <a:sym typeface="Gorditas"/>
              </a:rPr>
              <a:t>500–1500</a:t>
            </a:r>
          </a:p>
        </p:txBody>
      </p:sp>
      <p:sp>
        <p:nvSpPr>
          <p:cNvPr id="37" name="Shape 37"/>
          <p:cNvSpPr/>
          <p:nvPr/>
        </p:nvSpPr>
        <p:spPr>
          <a:xfrm>
            <a:off x="57331" y="3740750"/>
            <a:ext cx="4495800" cy="3133725"/>
          </a:xfrm>
          <a:prstGeom prst="rect">
            <a:avLst/>
          </a:prstGeom>
          <a:blipFill>
            <a:blip r:embed="rId4"/>
            <a:stretch>
              <a:fillRect/>
            </a:stretch>
          </a:blipFill>
        </p:spPr>
      </p:sp>
      <p:sp>
        <p:nvSpPr>
          <p:cNvPr id="38" name="Shape 38"/>
          <p:cNvSpPr/>
          <p:nvPr/>
        </p:nvSpPr>
        <p:spPr>
          <a:xfrm>
            <a:off x="3962400" y="914400"/>
            <a:ext cx="5124450" cy="3790950"/>
          </a:xfrm>
          <a:prstGeom prst="rect">
            <a:avLst/>
          </a:prstGeom>
          <a:blipFill>
            <a:blip r:embed="rId5"/>
            <a:stretch>
              <a:fillRect/>
            </a:stretch>
          </a:blipFill>
        </p:spPr>
      </p:sp>
      <p:sp>
        <p:nvSpPr>
          <p:cNvPr id="39" name="Shape 39"/>
          <p:cNvSpPr/>
          <p:nvPr/>
        </p:nvSpPr>
        <p:spPr>
          <a:xfrm>
            <a:off x="3962400" y="4171950"/>
            <a:ext cx="2981325" cy="2686050"/>
          </a:xfrm>
          <a:prstGeom prst="rect">
            <a:avLst/>
          </a:prstGeom>
          <a:blipFill>
            <a:blip r:embed="rId6"/>
            <a:stretch>
              <a:fillRect/>
            </a:stretch>
          </a:blipFill>
        </p:spPr>
      </p:sp>
      <p:sp>
        <p:nvSpPr>
          <p:cNvPr id="40" name="Shape 40"/>
          <p:cNvSpPr/>
          <p:nvPr/>
        </p:nvSpPr>
        <p:spPr>
          <a:xfrm>
            <a:off x="6927850" y="4191000"/>
            <a:ext cx="2216149" cy="2666999"/>
          </a:xfrm>
          <a:prstGeom prst="rect">
            <a:avLst/>
          </a:prstGeom>
          <a:blipFill>
            <a:blip r:embed="rId7"/>
            <a:stretch>
              <a:fillRect/>
            </a:stretch>
          </a:blipFill>
        </p:spPr>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p:nvPr/>
        </p:nvSpPr>
        <p:spPr>
          <a:xfrm>
            <a:off x="4636" y="95047"/>
            <a:ext cx="9134727" cy="6652304"/>
          </a:xfrm>
          <a:prstGeom prst="rect">
            <a:avLst/>
          </a:prstGeom>
          <a:blipFill>
            <a:blip r:embed="rId3"/>
            <a:stretch>
              <a:fillRect/>
            </a:stretch>
          </a:blipFill>
          <a:ln>
            <a:noFill/>
          </a:ln>
        </p:spPr>
      </p:sp>
      <p:cxnSp>
        <p:nvCxnSpPr>
          <p:cNvPr id="73" name="Shape 73"/>
          <p:cNvCxnSpPr/>
          <p:nvPr/>
        </p:nvCxnSpPr>
        <p:spPr>
          <a:xfrm flipH="1">
            <a:off x="6579225" y="2786550"/>
            <a:ext cx="836099" cy="1269299"/>
          </a:xfrm>
          <a:prstGeom prst="straightConnector1">
            <a:avLst/>
          </a:prstGeom>
          <a:noFill/>
          <a:ln w="28575" cap="flat">
            <a:solidFill>
              <a:srgbClr val="FF0000"/>
            </a:solidFill>
            <a:prstDash val="solid"/>
            <a:round/>
            <a:headEnd type="none" w="lg" len="lg"/>
            <a:tailEnd type="triangle" w="lg" len="lg"/>
          </a:ln>
        </p:spPr>
      </p:cxnSp>
      <p:sp>
        <p:nvSpPr>
          <p:cNvPr id="74" name="Shape 74"/>
          <p:cNvSpPr txBox="1"/>
          <p:nvPr/>
        </p:nvSpPr>
        <p:spPr>
          <a:xfrm>
            <a:off x="6037525" y="3947600"/>
            <a:ext cx="975300" cy="371699"/>
          </a:xfrm>
          <a:prstGeom prst="rect">
            <a:avLst/>
          </a:prstGeom>
          <a:noFill/>
        </p:spPr>
        <p:txBody>
          <a:bodyPr lIns="91425" tIns="91425" rIns="91425" bIns="91425" anchor="t" anchorCtr="0">
            <a:noAutofit/>
          </a:bodyPr>
          <a:lstStyle/>
          <a:p>
            <a:pPr>
              <a:buNone/>
            </a:pPr>
            <a:r>
              <a:rPr lang="en-US" b="1">
                <a:solidFill>
                  <a:srgbClr val="FF0000"/>
                </a:solidFill>
              </a:rPr>
              <a:t>SUDAN</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04800" y="0"/>
            <a:ext cx="8839199" cy="368700"/>
          </a:xfrm>
          <a:prstGeom prst="rect">
            <a:avLst/>
          </a:prstGeom>
        </p:spPr>
        <p:txBody>
          <a:bodyPr lIns="91425" tIns="91425" rIns="91425" bIns="91425" anchor="t" anchorCtr="0">
            <a:noAutofit/>
          </a:bodyPr>
          <a:lstStyle/>
          <a:p>
            <a:pPr>
              <a:buNone/>
            </a:pPr>
            <a:r>
              <a:rPr lang="en-US" sz="1400" b="1" dirty="0" err="1">
                <a:solidFill>
                  <a:srgbClr val="980000"/>
                </a:solidFill>
                <a:latin typeface="Georgia"/>
                <a:ea typeface="Georgia"/>
                <a:cs typeface="Georgia"/>
                <a:sym typeface="Georgia"/>
              </a:rPr>
              <a:t>Youtube</a:t>
            </a:r>
            <a:r>
              <a:rPr lang="en-US" sz="1400" b="1" dirty="0">
                <a:solidFill>
                  <a:srgbClr val="980000"/>
                </a:solidFill>
                <a:latin typeface="Georgia"/>
                <a:ea typeface="Georgia"/>
                <a:cs typeface="Georgia"/>
                <a:sym typeface="Georgia"/>
              </a:rPr>
              <a:t> Video: Mansa Musa &amp; Islam in Africa</a:t>
            </a:r>
          </a:p>
        </p:txBody>
      </p:sp>
      <p:sp>
        <p:nvSpPr>
          <p:cNvPr id="80" name="Shape 80">
            <a:hlinkClick r:id="rId3"/>
          </p:cNvPr>
          <p:cNvSpPr/>
          <p:nvPr/>
        </p:nvSpPr>
        <p:spPr>
          <a:xfrm>
            <a:off x="361566" y="368700"/>
            <a:ext cx="8420866" cy="6312707"/>
          </a:xfrm>
          <a:prstGeom prst="rect">
            <a:avLst/>
          </a:prstGeom>
          <a:blipFill>
            <a:blip r:embed="rId4"/>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04800" y="0"/>
            <a:ext cx="8839199" cy="467399"/>
          </a:xfrm>
          <a:prstGeom prst="rect">
            <a:avLst/>
          </a:prstGeom>
        </p:spPr>
        <p:txBody>
          <a:bodyPr lIns="91425" tIns="91425" rIns="91425" bIns="91425" anchor="t" anchorCtr="0">
            <a:noAutofit/>
          </a:bodyPr>
          <a:lstStyle/>
          <a:p>
            <a:pPr>
              <a:buNone/>
            </a:pPr>
            <a:r>
              <a:rPr lang="en-US" sz="1400" dirty="0">
                <a:latin typeface="Georgia"/>
                <a:ea typeface="Georgia"/>
                <a:cs typeface="Georgia"/>
                <a:sym typeface="Georgia"/>
              </a:rPr>
              <a:t>YouTube Vide: The Ancient Silk Road of China</a:t>
            </a:r>
          </a:p>
        </p:txBody>
      </p:sp>
      <p:sp>
        <p:nvSpPr>
          <p:cNvPr id="86" name="Shape 86">
            <a:hlinkClick r:id="rId3"/>
          </p:cNvPr>
          <p:cNvSpPr/>
          <p:nvPr/>
        </p:nvSpPr>
        <p:spPr>
          <a:xfrm>
            <a:off x="390418" y="467400"/>
            <a:ext cx="8363162" cy="6275563"/>
          </a:xfrm>
          <a:prstGeom prst="rect">
            <a:avLst/>
          </a:prstGeom>
          <a:blipFill>
            <a:blip r:embed="rId4"/>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0" y="0"/>
            <a:ext cx="5719799" cy="11960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2400" u="none" strike="noStrike" cap="none" baseline="0" dirty="0">
                <a:solidFill>
                  <a:schemeClr val="accent2"/>
                </a:solidFill>
                <a:latin typeface="Gorditas"/>
                <a:ea typeface="Gorditas"/>
                <a:cs typeface="Gorditas"/>
                <a:sym typeface="Gorditas"/>
              </a:rPr>
              <a:t>Q. What made silk such a highly desired commodity across Eurasia? </a:t>
            </a:r>
          </a:p>
        </p:txBody>
      </p:sp>
      <p:sp>
        <p:nvSpPr>
          <p:cNvPr id="92" name="Shape 92"/>
          <p:cNvSpPr txBox="1">
            <a:spLocks noGrp="1"/>
          </p:cNvSpPr>
          <p:nvPr>
            <p:ph type="body" idx="1"/>
          </p:nvPr>
        </p:nvSpPr>
        <p:spPr>
          <a:xfrm>
            <a:off x="0" y="1196100"/>
            <a:ext cx="5719799" cy="5661900"/>
          </a:xfrm>
          <a:prstGeom prst="rect">
            <a:avLst/>
          </a:prstGeom>
          <a:noFill/>
          <a:ln>
            <a:noFill/>
          </a:ln>
        </p:spPr>
        <p:txBody>
          <a:bodyPr lIns="91425" tIns="45700" rIns="91425" bIns="45700" anchor="t" anchorCtr="0">
            <a:noAutofit/>
          </a:bodyPr>
          <a:lstStyle/>
          <a:p>
            <a:pPr marR="0" lvl="0" indent="0" algn="l" rtl="0">
              <a:lnSpc>
                <a:spcPct val="100000"/>
              </a:lnSpc>
              <a:spcBef>
                <a:spcPts val="560"/>
              </a:spcBef>
              <a:spcAft>
                <a:spcPts val="0"/>
              </a:spcAft>
              <a:buNone/>
            </a:pPr>
            <a:r>
              <a:rPr lang="en-US" sz="2800" b="1" dirty="0">
                <a:latin typeface="Enriqueta"/>
                <a:ea typeface="Enriqueta"/>
                <a:cs typeface="Enriqueta"/>
                <a:sym typeface="Enriqueta"/>
              </a:rPr>
              <a:t>  </a:t>
            </a:r>
            <a:r>
              <a:rPr lang="en-US" sz="2800" b="1" i="0" u="none" strike="noStrike" cap="none" baseline="0" dirty="0">
                <a:solidFill>
                  <a:schemeClr val="dk1"/>
                </a:solidFill>
                <a:latin typeface="Enriqueta"/>
                <a:ea typeface="Enriqueta"/>
                <a:cs typeface="Enriqueta"/>
                <a:sym typeface="Enriqueta"/>
              </a:rPr>
              <a:t>Silk was used as currency</a:t>
            </a:r>
            <a:r>
              <a:rPr lang="en-US" sz="2800" b="0" i="0" u="none" strike="noStrike" cap="none" baseline="0" dirty="0">
                <a:solidFill>
                  <a:schemeClr val="dk1"/>
                </a:solidFill>
                <a:latin typeface="Enriqueta"/>
                <a:ea typeface="Enriqueta"/>
                <a:cs typeface="Enriqueta"/>
                <a:sym typeface="Enriqueta"/>
              </a:rPr>
              <a:t> and as a means of accumulating </a:t>
            </a:r>
            <a:r>
              <a:rPr lang="en-US" sz="2800" b="1" i="0" u="none" strike="noStrike" cap="none" baseline="0" dirty="0">
                <a:solidFill>
                  <a:schemeClr val="dk1"/>
                </a:solidFill>
                <a:latin typeface="Enriqueta"/>
                <a:ea typeface="Enriqueta"/>
                <a:cs typeface="Enriqueta"/>
                <a:sym typeface="Enriqueta"/>
              </a:rPr>
              <a:t>wealth</a:t>
            </a:r>
            <a:r>
              <a:rPr lang="en-US" sz="2800" b="0" i="0" u="none" strike="noStrike" cap="none" baseline="0" dirty="0">
                <a:solidFill>
                  <a:schemeClr val="dk1"/>
                </a:solidFill>
                <a:latin typeface="Enriqueta"/>
                <a:ea typeface="Enriqueta"/>
                <a:cs typeface="Enriqueta"/>
                <a:sym typeface="Enriqueta"/>
              </a:rPr>
              <a:t> in Central Asia.</a:t>
            </a:r>
          </a:p>
          <a:p>
            <a:pPr marR="0" lvl="0" indent="0" algn="l" rtl="0">
              <a:lnSpc>
                <a:spcPct val="100000"/>
              </a:lnSpc>
              <a:spcBef>
                <a:spcPts val="560"/>
              </a:spcBef>
              <a:spcAft>
                <a:spcPts val="0"/>
              </a:spcAft>
              <a:buNone/>
            </a:pPr>
            <a:r>
              <a:rPr lang="en-US" sz="2800" dirty="0">
                <a:latin typeface="Enriqueta"/>
                <a:ea typeface="Enriqueta"/>
                <a:cs typeface="Enriqueta"/>
                <a:sym typeface="Enriqueta"/>
              </a:rPr>
              <a:t>  </a:t>
            </a:r>
            <a:r>
              <a:rPr lang="en-US" sz="2800" b="0" i="0" u="none" strike="noStrike" cap="none" baseline="0" dirty="0">
                <a:solidFill>
                  <a:schemeClr val="dk1"/>
                </a:solidFill>
                <a:latin typeface="Enriqueta"/>
                <a:ea typeface="Enriqueta"/>
                <a:cs typeface="Enriqueta"/>
                <a:sym typeface="Enriqueta"/>
              </a:rPr>
              <a:t>It became a </a:t>
            </a:r>
            <a:r>
              <a:rPr lang="en-US" sz="2800" b="1" i="0" u="none" strike="noStrike" cap="none" baseline="0" dirty="0">
                <a:solidFill>
                  <a:schemeClr val="dk1"/>
                </a:solidFill>
                <a:latin typeface="Enriqueta"/>
                <a:ea typeface="Enriqueta"/>
                <a:cs typeface="Enriqueta"/>
                <a:sym typeface="Enriqueta"/>
              </a:rPr>
              <a:t>symbol of high status in </a:t>
            </a:r>
            <a:r>
              <a:rPr lang="en-US" sz="2800" b="1" i="0" u="none" strike="noStrike" cap="none" baseline="0" dirty="0">
                <a:solidFill>
                  <a:srgbClr val="980000"/>
                </a:solidFill>
                <a:latin typeface="Enriqueta"/>
                <a:ea typeface="Enriqueta"/>
                <a:cs typeface="Enriqueta"/>
                <a:sym typeface="Enriqueta"/>
              </a:rPr>
              <a:t>China</a:t>
            </a:r>
            <a:r>
              <a:rPr lang="en-US" sz="2800" b="0" i="0" u="none" strike="noStrike" cap="none" baseline="0" dirty="0">
                <a:solidFill>
                  <a:schemeClr val="dk1"/>
                </a:solidFill>
                <a:latin typeface="Enriqueta"/>
                <a:ea typeface="Enriqueta"/>
                <a:cs typeface="Enriqueta"/>
                <a:sym typeface="Enriqueta"/>
              </a:rPr>
              <a:t> and the </a:t>
            </a:r>
            <a:r>
              <a:rPr lang="en-US" sz="2800" b="1" i="0" u="none" strike="noStrike" cap="none" baseline="0" dirty="0">
                <a:solidFill>
                  <a:srgbClr val="783F04"/>
                </a:solidFill>
                <a:latin typeface="Enriqueta"/>
                <a:ea typeface="Enriqueta"/>
                <a:cs typeface="Enriqueta"/>
                <a:sym typeface="Enriqueta"/>
              </a:rPr>
              <a:t>Byzantine Empire</a:t>
            </a:r>
            <a:r>
              <a:rPr lang="en-US" sz="2800" b="1" i="0" u="none" strike="noStrike" cap="none" baseline="0" dirty="0">
                <a:solidFill>
                  <a:schemeClr val="dk1"/>
                </a:solidFill>
                <a:latin typeface="Enriqueta"/>
                <a:ea typeface="Enriqueta"/>
                <a:cs typeface="Enriqueta"/>
                <a:sym typeface="Enriqueta"/>
              </a:rPr>
              <a:t> </a:t>
            </a:r>
            <a:r>
              <a:rPr lang="en-US" sz="2800" i="0" u="none" strike="noStrike" cap="none" baseline="0" dirty="0">
                <a:solidFill>
                  <a:schemeClr val="dk1"/>
                </a:solidFill>
                <a:latin typeface="Enriqueta"/>
                <a:ea typeface="Enriqueta"/>
                <a:cs typeface="Enriqueta"/>
                <a:sym typeface="Enriqueta"/>
              </a:rPr>
              <a:t>(Eastern Roman Empire)</a:t>
            </a:r>
            <a:r>
              <a:rPr lang="en-US" sz="2800" b="1" i="0" u="none" strike="noStrike" cap="none" baseline="0" dirty="0">
                <a:solidFill>
                  <a:schemeClr val="dk1"/>
                </a:solidFill>
                <a:latin typeface="Enriqueta"/>
                <a:ea typeface="Enriqueta"/>
                <a:cs typeface="Enriqueta"/>
                <a:sym typeface="Enriqueta"/>
              </a:rPr>
              <a:t>.</a:t>
            </a:r>
          </a:p>
          <a:p>
            <a:pPr marR="0" lvl="0" indent="0" algn="l" rtl="0">
              <a:lnSpc>
                <a:spcPct val="100000"/>
              </a:lnSpc>
              <a:spcBef>
                <a:spcPts val="560"/>
              </a:spcBef>
              <a:spcAft>
                <a:spcPts val="0"/>
              </a:spcAft>
              <a:buNone/>
            </a:pPr>
            <a:r>
              <a:rPr lang="en-US" sz="2800" dirty="0">
                <a:latin typeface="Enriqueta"/>
                <a:ea typeface="Enriqueta"/>
                <a:cs typeface="Enriqueta"/>
                <a:sym typeface="Enriqueta"/>
              </a:rPr>
              <a:t>  </a:t>
            </a:r>
            <a:r>
              <a:rPr lang="en-US" sz="2800" b="0" i="0" u="none" strike="noStrike" cap="none" baseline="0" dirty="0">
                <a:solidFill>
                  <a:schemeClr val="dk1"/>
                </a:solidFill>
                <a:latin typeface="Enriqueta"/>
                <a:ea typeface="Enriqueta"/>
                <a:cs typeface="Enriqueta"/>
                <a:sym typeface="Enriqueta"/>
              </a:rPr>
              <a:t>It became </a:t>
            </a:r>
            <a:r>
              <a:rPr lang="en-US" sz="2800" b="1" i="0" u="none" strike="noStrike" cap="none" baseline="0" dirty="0">
                <a:solidFill>
                  <a:schemeClr val="dk1"/>
                </a:solidFill>
                <a:latin typeface="Enriqueta"/>
                <a:ea typeface="Enriqueta"/>
                <a:cs typeface="Enriqueta"/>
                <a:sym typeface="Enriqueta"/>
              </a:rPr>
              <a:t>associated with the sacred in the expanding world religions of </a:t>
            </a:r>
            <a:r>
              <a:rPr lang="en-US" sz="2800" b="1" i="0" u="none" strike="noStrike" cap="none" baseline="0" dirty="0">
                <a:solidFill>
                  <a:srgbClr val="0000FF"/>
                </a:solidFill>
                <a:latin typeface="Enriqueta"/>
                <a:ea typeface="Enriqueta"/>
                <a:cs typeface="Enriqueta"/>
                <a:sym typeface="Enriqueta"/>
              </a:rPr>
              <a:t>Buddhism</a:t>
            </a:r>
            <a:r>
              <a:rPr lang="en-US" sz="2800" b="1" i="0" u="none" strike="noStrike" cap="none" baseline="0" dirty="0">
                <a:solidFill>
                  <a:schemeClr val="dk1"/>
                </a:solidFill>
                <a:latin typeface="Enriqueta"/>
                <a:ea typeface="Enriqueta"/>
                <a:cs typeface="Enriqueta"/>
                <a:sym typeface="Enriqueta"/>
              </a:rPr>
              <a:t> and </a:t>
            </a:r>
            <a:r>
              <a:rPr lang="en-US" sz="2800" b="1" i="0" u="none" strike="noStrike" cap="none" baseline="0" dirty="0">
                <a:solidFill>
                  <a:srgbClr val="38761D"/>
                </a:solidFill>
                <a:latin typeface="Enriqueta"/>
                <a:ea typeface="Enriqueta"/>
                <a:cs typeface="Enriqueta"/>
                <a:sym typeface="Enriqueta"/>
              </a:rPr>
              <a:t>Christianity</a:t>
            </a:r>
            <a:r>
              <a:rPr lang="en-US" sz="2800" b="0" i="0" u="none" strike="noStrike" cap="none" baseline="0" dirty="0">
                <a:solidFill>
                  <a:schemeClr val="dk1"/>
                </a:solidFill>
                <a:latin typeface="Enriqueta"/>
                <a:ea typeface="Enriqueta"/>
                <a:cs typeface="Enriqueta"/>
                <a:sym typeface="Enriqueta"/>
              </a:rPr>
              <a:t>.</a:t>
            </a:r>
          </a:p>
        </p:txBody>
      </p:sp>
      <p:sp>
        <p:nvSpPr>
          <p:cNvPr id="93" name="Shape 93"/>
          <p:cNvSpPr/>
          <p:nvPr/>
        </p:nvSpPr>
        <p:spPr>
          <a:xfrm>
            <a:off x="5766350" y="0"/>
            <a:ext cx="3377649" cy="2528100"/>
          </a:xfrm>
          <a:prstGeom prst="rect">
            <a:avLst/>
          </a:prstGeom>
          <a:blipFill>
            <a:blip r:embed="rId3"/>
            <a:stretch>
              <a:fillRect/>
            </a:stretch>
          </a:blipFill>
        </p:spPr>
      </p:sp>
      <p:sp>
        <p:nvSpPr>
          <p:cNvPr id="94" name="Shape 94"/>
          <p:cNvSpPr/>
          <p:nvPr/>
        </p:nvSpPr>
        <p:spPr>
          <a:xfrm>
            <a:off x="5766350" y="2745901"/>
            <a:ext cx="3377650" cy="1445099"/>
          </a:xfrm>
          <a:prstGeom prst="rect">
            <a:avLst/>
          </a:prstGeom>
          <a:blipFill>
            <a:blip r:embed="rId4"/>
            <a:stretch>
              <a:fillRect/>
            </a:stretch>
          </a:blipFill>
        </p:spPr>
      </p:sp>
      <p:sp>
        <p:nvSpPr>
          <p:cNvPr id="95" name="Shape 95"/>
          <p:cNvSpPr/>
          <p:nvPr/>
        </p:nvSpPr>
        <p:spPr>
          <a:xfrm>
            <a:off x="7330500" y="4330000"/>
            <a:ext cx="1832549" cy="2528100"/>
          </a:xfrm>
          <a:prstGeom prst="rect">
            <a:avLst/>
          </a:prstGeom>
          <a:blipFill>
            <a:blip r:embed="rId5"/>
            <a:stretch>
              <a:fillRect/>
            </a:stretch>
          </a:blipFill>
        </p:spPr>
      </p:sp>
      <p:sp>
        <p:nvSpPr>
          <p:cNvPr id="96" name="Shape 96"/>
          <p:cNvSpPr/>
          <p:nvPr/>
        </p:nvSpPr>
        <p:spPr>
          <a:xfrm>
            <a:off x="5766344" y="4330000"/>
            <a:ext cx="1564149" cy="2528100"/>
          </a:xfrm>
          <a:prstGeom prst="rect">
            <a:avLst/>
          </a:prstGeom>
          <a:blipFill>
            <a:blip r:embed="rId6"/>
            <a:stretch>
              <a:fillRect/>
            </a:stretch>
          </a:blipFill>
          <a:ln>
            <a:noFill/>
          </a:ln>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animEffect transition="in" filter="fade">
                                      <p:cBhvr>
                                        <p:cTn id="7" dur="1000"/>
                                        <p:tgtEl>
                                          <p:spTgt spid="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
                                            <p:txEl>
                                              <p:pRg st="1" end="1"/>
                                            </p:txEl>
                                          </p:spTgt>
                                        </p:tgtEl>
                                        <p:attrNameLst>
                                          <p:attrName>style.visibility</p:attrName>
                                        </p:attrNameLst>
                                      </p:cBhvr>
                                      <p:to>
                                        <p:strVal val="visible"/>
                                      </p:to>
                                    </p:set>
                                    <p:animEffect transition="in" filter="fade">
                                      <p:cBhvr>
                                        <p:cTn id="12" dur="1000"/>
                                        <p:tgtEl>
                                          <p:spTgt spid="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
                                            <p:txEl>
                                              <p:pRg st="2" end="2"/>
                                            </p:txEl>
                                          </p:spTgt>
                                        </p:tgtEl>
                                        <p:attrNameLst>
                                          <p:attrName>style.visibility</p:attrName>
                                        </p:attrNameLst>
                                      </p:cBhvr>
                                      <p:to>
                                        <p:strVal val="visible"/>
                                      </p:to>
                                    </p:set>
                                    <p:animEffect transition="in" filter="fade">
                                      <p:cBhvr>
                                        <p:cTn id="17" dur="1000"/>
                                        <p:tgtEl>
                                          <p:spTgt spid="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Shape 118"/>
          <p:cNvSpPr/>
          <p:nvPr/>
        </p:nvSpPr>
        <p:spPr>
          <a:xfrm>
            <a:off x="2260350" y="3618775"/>
            <a:ext cx="2977250" cy="3239225"/>
          </a:xfrm>
          <a:prstGeom prst="rect">
            <a:avLst/>
          </a:prstGeom>
          <a:blipFill>
            <a:blip r:embed="rId3"/>
            <a:stretch>
              <a:fillRect/>
            </a:stretch>
          </a:blipFill>
          <a:ln>
            <a:noFill/>
          </a:ln>
        </p:spPr>
      </p:sp>
      <p:sp>
        <p:nvSpPr>
          <p:cNvPr id="119" name="Shape 119"/>
          <p:cNvSpPr txBox="1">
            <a:spLocks noGrp="1"/>
          </p:cNvSpPr>
          <p:nvPr>
            <p:ph type="title"/>
          </p:nvPr>
        </p:nvSpPr>
        <p:spPr>
          <a:xfrm>
            <a:off x="0" y="0"/>
            <a:ext cx="9144000" cy="833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000" b="1" i="1" u="none" strike="noStrike" cap="none" baseline="0" dirty="0">
                <a:solidFill>
                  <a:srgbClr val="FF0000"/>
                </a:solidFill>
                <a:latin typeface="Hammersmith One"/>
                <a:ea typeface="Hammersmith One"/>
                <a:cs typeface="Hammersmith One"/>
                <a:sym typeface="Hammersmith One"/>
              </a:rPr>
              <a:t>Q. What accounted for the spread of Buddhism along the Silk Roads?</a:t>
            </a:r>
          </a:p>
        </p:txBody>
      </p:sp>
      <p:sp>
        <p:nvSpPr>
          <p:cNvPr id="120" name="Shape 120"/>
          <p:cNvSpPr txBox="1"/>
          <p:nvPr/>
        </p:nvSpPr>
        <p:spPr>
          <a:xfrm>
            <a:off x="21825" y="1030000"/>
            <a:ext cx="9122099" cy="2535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a:solidFill>
                  <a:schemeClr val="dk1"/>
                </a:solidFill>
                <a:latin typeface="Enriqueta"/>
                <a:ea typeface="Enriqueta"/>
                <a:cs typeface="Enriqueta"/>
                <a:sym typeface="Enriqueta"/>
              </a:rPr>
              <a:t>  </a:t>
            </a:r>
            <a:r>
              <a:rPr lang="en-US" sz="1800" b="1">
                <a:solidFill>
                  <a:schemeClr val="dk1"/>
                </a:solidFill>
                <a:latin typeface="Enriqueta"/>
                <a:ea typeface="Enriqueta"/>
                <a:cs typeface="Enriqueta"/>
                <a:sym typeface="Enriqueta"/>
              </a:rPr>
              <a:t>  </a:t>
            </a:r>
            <a:r>
              <a:rPr lang="en-US" sz="1800" b="1" i="0" u="none" strike="noStrike" cap="none" baseline="0">
                <a:solidFill>
                  <a:schemeClr val="dk1"/>
                </a:solidFill>
                <a:latin typeface="Enriqueta"/>
                <a:ea typeface="Enriqueta"/>
                <a:cs typeface="Enriqueta"/>
                <a:sym typeface="Enriqueta"/>
              </a:rPr>
              <a:t>Buddhism appealed to Indian merchants</a:t>
            </a:r>
            <a:r>
              <a:rPr lang="en-US" sz="1800" b="0" i="0" u="none" strike="noStrike" cap="none" baseline="0">
                <a:solidFill>
                  <a:schemeClr val="dk1"/>
                </a:solidFill>
                <a:latin typeface="Enriqueta"/>
                <a:ea typeface="Enriqueta"/>
                <a:cs typeface="Enriqueta"/>
                <a:sym typeface="Enriqueta"/>
              </a:rPr>
              <a:t>, who preferred its universal message to that of a Brahmin-dominated Hinduism that privileged the higher castes.</a:t>
            </a:r>
            <a:r>
              <a:rPr lang="en-US" sz="1800">
                <a:solidFill>
                  <a:schemeClr val="dk1"/>
                </a:solidFill>
                <a:latin typeface="Enriqueta"/>
                <a:ea typeface="Enriqueta"/>
                <a:cs typeface="Enriqueta"/>
                <a:sym typeface="Enriqueta"/>
              </a:rPr>
              <a:t>    </a:t>
            </a:r>
            <a:r>
              <a:rPr lang="en-US" sz="1800" b="0" i="0" u="none" strike="noStrike" cap="none" baseline="0">
                <a:solidFill>
                  <a:schemeClr val="dk1"/>
                </a:solidFill>
                <a:latin typeface="Enriqueta"/>
                <a:ea typeface="Enriqueta"/>
                <a:cs typeface="Enriqueta"/>
                <a:sym typeface="Enriqueta"/>
              </a:rPr>
              <a:t>Many inhabitants of the sophisticated and prosperous oasis cities of Central Asia that engaged in long-distance trade </a:t>
            </a:r>
            <a:r>
              <a:rPr lang="en-US" sz="1800" b="1" i="0" u="none" strike="noStrike" cap="none" baseline="0">
                <a:solidFill>
                  <a:schemeClr val="dk1"/>
                </a:solidFill>
                <a:latin typeface="Enriqueta"/>
                <a:ea typeface="Enriqueta"/>
                <a:cs typeface="Enriqueta"/>
                <a:sym typeface="Enriqueta"/>
              </a:rPr>
              <a:t>found in Buddhism a link to the larger, wealthy, and prestigious civilization of India. </a:t>
            </a:r>
            <a:r>
              <a:rPr lang="en-US" sz="1800" b="0" i="0" u="none" strike="noStrike" cap="none" baseline="0">
                <a:solidFill>
                  <a:schemeClr val="dk1"/>
                </a:solidFill>
                <a:latin typeface="Enriqueta"/>
                <a:ea typeface="Enriqueta"/>
                <a:cs typeface="Enriqueta"/>
                <a:sym typeface="Enriqueta"/>
              </a:rPr>
              <a:t>This resulted in many voluntary conversions.</a:t>
            </a:r>
            <a:r>
              <a:rPr lang="en-US" sz="1800">
                <a:solidFill>
                  <a:schemeClr val="dk1"/>
                </a:solidFill>
                <a:latin typeface="Enriqueta"/>
                <a:ea typeface="Enriqueta"/>
                <a:cs typeface="Enriqueta"/>
                <a:sym typeface="Enriqueta"/>
              </a:rPr>
              <a:t>    </a:t>
            </a:r>
            <a:r>
              <a:rPr lang="en-US" sz="1800" b="0" i="0" u="none" strike="noStrike" cap="none" baseline="0">
                <a:solidFill>
                  <a:schemeClr val="dk1"/>
                </a:solidFill>
                <a:latin typeface="Enriqueta"/>
                <a:ea typeface="Enriqueta"/>
                <a:cs typeface="Enriqueta"/>
                <a:sym typeface="Enriqueta"/>
              </a:rPr>
              <a:t>Well-to-do Buddhist merchants built monasteries and supported monks to earn religious merit. </a:t>
            </a:r>
            <a:r>
              <a:rPr lang="en-US" sz="1800" b="1" i="0" u="none" strike="noStrike" cap="none" baseline="0">
                <a:solidFill>
                  <a:schemeClr val="dk1"/>
                </a:solidFill>
                <a:latin typeface="Enriqueta"/>
                <a:ea typeface="Enriqueta"/>
                <a:cs typeface="Enriqueta"/>
                <a:sym typeface="Enriqueta"/>
              </a:rPr>
              <a:t>These monasteries in turn provided convenient and culturally familiar places of rest and resupply for merchants making the trek across Central Asia.</a:t>
            </a:r>
          </a:p>
        </p:txBody>
      </p:sp>
      <p:sp>
        <p:nvSpPr>
          <p:cNvPr id="121" name="Shape 121"/>
          <p:cNvSpPr/>
          <p:nvPr/>
        </p:nvSpPr>
        <p:spPr>
          <a:xfrm>
            <a:off x="4827050" y="3618775"/>
            <a:ext cx="4316950" cy="3239224"/>
          </a:xfrm>
          <a:prstGeom prst="rect">
            <a:avLst/>
          </a:prstGeom>
          <a:blipFill>
            <a:blip r:embed="rId4"/>
            <a:stretch>
              <a:fillRect/>
            </a:stretch>
          </a:blipFill>
          <a:ln>
            <a:noFill/>
          </a:ln>
        </p:spPr>
      </p:sp>
      <p:sp>
        <p:nvSpPr>
          <p:cNvPr id="122" name="Shape 122"/>
          <p:cNvSpPr/>
          <p:nvPr/>
        </p:nvSpPr>
        <p:spPr>
          <a:xfrm>
            <a:off x="0" y="3565300"/>
            <a:ext cx="2829300" cy="3292700"/>
          </a:xfrm>
          <a:prstGeom prst="rect">
            <a:avLst/>
          </a:prstGeom>
          <a:blipFill>
            <a:blip r:embed="rId5"/>
            <a:stretch>
              <a:fillRect/>
            </a:stretch>
          </a:blipFill>
          <a:ln>
            <a:noFill/>
          </a:ln>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Effect transition="in" filter="fade">
                                      <p:cBhvr>
                                        <p:cTn id="7" dur="1000"/>
                                        <p:tgtEl>
                                          <p:spTgt spid="1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Shape 127"/>
          <p:cNvSpPr/>
          <p:nvPr/>
        </p:nvSpPr>
        <p:spPr>
          <a:xfrm>
            <a:off x="4767736" y="48258"/>
            <a:ext cx="4376263" cy="2712109"/>
          </a:xfrm>
          <a:prstGeom prst="rect">
            <a:avLst/>
          </a:prstGeom>
          <a:blipFill>
            <a:blip r:embed="rId3"/>
            <a:stretch>
              <a:fillRect/>
            </a:stretch>
          </a:blipFill>
          <a:ln>
            <a:noFill/>
          </a:ln>
        </p:spPr>
      </p:sp>
      <p:sp>
        <p:nvSpPr>
          <p:cNvPr id="128" name="Shape 128"/>
          <p:cNvSpPr/>
          <p:nvPr/>
        </p:nvSpPr>
        <p:spPr>
          <a:xfrm>
            <a:off x="5475501" y="2260643"/>
            <a:ext cx="3668497" cy="2245267"/>
          </a:xfrm>
          <a:prstGeom prst="rect">
            <a:avLst/>
          </a:prstGeom>
          <a:blipFill>
            <a:blip r:embed="rId4"/>
            <a:stretch>
              <a:fillRect/>
            </a:stretch>
          </a:blipFill>
          <a:ln>
            <a:noFill/>
          </a:ln>
        </p:spPr>
      </p:sp>
      <p:sp>
        <p:nvSpPr>
          <p:cNvPr id="129" name="Shape 129"/>
          <p:cNvSpPr txBox="1">
            <a:spLocks noGrp="1"/>
          </p:cNvSpPr>
          <p:nvPr>
            <p:ph type="body" idx="1"/>
          </p:nvPr>
        </p:nvSpPr>
        <p:spPr>
          <a:xfrm>
            <a:off x="0" y="649275"/>
            <a:ext cx="5262599" cy="6208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800" dirty="0">
                <a:latin typeface="Enriqueta"/>
                <a:ea typeface="Enriqueta"/>
                <a:cs typeface="Enriqueta"/>
                <a:sym typeface="Enriqueta"/>
              </a:rPr>
              <a:t>  </a:t>
            </a:r>
            <a:r>
              <a:rPr lang="en-US" sz="1800" b="1" i="0" u="none" strike="noStrike" cap="none" baseline="0" dirty="0">
                <a:solidFill>
                  <a:schemeClr val="dk1"/>
                </a:solidFill>
                <a:latin typeface="Enriqueta"/>
                <a:ea typeface="Enriqueta"/>
                <a:cs typeface="Enriqueta"/>
                <a:sym typeface="Enriqueta"/>
              </a:rPr>
              <a:t>Buddhism progressed only slowly among pastoral peoples of Central Asia. It had its </a:t>
            </a:r>
            <a:r>
              <a:rPr lang="en-US" sz="1800" b="1" i="0" u="none" strike="noStrike" cap="none" baseline="0" dirty="0">
                <a:solidFill>
                  <a:srgbClr val="980000"/>
                </a:solidFill>
                <a:latin typeface="Enriqueta"/>
                <a:ea typeface="Enriqueta"/>
                <a:cs typeface="Enriqueta"/>
                <a:sym typeface="Enriqueta"/>
              </a:rPr>
              <a:t>greatest success when pastoralists engaged in long-distance trade or came to rule settled peoples.</a:t>
            </a:r>
            <a:r>
              <a:rPr lang="en-US" sz="1800" dirty="0">
                <a:latin typeface="Enriqueta"/>
                <a:ea typeface="Enriqueta"/>
                <a:cs typeface="Enriqueta"/>
                <a:sym typeface="Enriqueta"/>
              </a:rPr>
              <a:t>  In </a:t>
            </a:r>
            <a:r>
              <a:rPr lang="en-US" sz="1800" b="0" i="0" u="none" strike="noStrike" cap="none" baseline="0" dirty="0">
                <a:solidFill>
                  <a:schemeClr val="dk1"/>
                </a:solidFill>
                <a:latin typeface="Enriqueta"/>
                <a:ea typeface="Enriqueta"/>
                <a:cs typeface="Enriqueta"/>
                <a:sym typeface="Enriqueta"/>
              </a:rPr>
              <a:t>China, Buddhism remained for many centuries a religion of foreign merchants or foreign rulers. Only slowly did it become popular among the Chinese themselves.</a:t>
            </a:r>
            <a:r>
              <a:rPr lang="en-US" sz="1800" dirty="0">
                <a:latin typeface="Enriqueta"/>
                <a:ea typeface="Enriqueta"/>
                <a:cs typeface="Enriqueta"/>
                <a:sym typeface="Enriqueta"/>
              </a:rPr>
              <a:t>  </a:t>
            </a:r>
            <a:r>
              <a:rPr lang="en-US" sz="1800" b="0" i="0" u="none" strike="noStrike" cap="none" baseline="0" dirty="0">
                <a:solidFill>
                  <a:schemeClr val="dk1"/>
                </a:solidFill>
                <a:latin typeface="Enriqueta"/>
                <a:ea typeface="Enriqueta"/>
                <a:cs typeface="Enriqueta"/>
                <a:sym typeface="Enriqueta"/>
              </a:rPr>
              <a:t>As it spread, </a:t>
            </a:r>
            <a:r>
              <a:rPr lang="en-US" sz="1800" b="1" i="0" u="sng" strike="noStrike" cap="none" baseline="0" dirty="0">
                <a:solidFill>
                  <a:schemeClr val="dk1"/>
                </a:solidFill>
                <a:latin typeface="Enriqueta"/>
                <a:ea typeface="Enriqueta"/>
                <a:cs typeface="Enriqueta"/>
                <a:sym typeface="Enriqueta"/>
              </a:rPr>
              <a:t>Buddhism changed</a:t>
            </a:r>
            <a:r>
              <a:rPr lang="en-US" sz="1800" b="1" i="0" u="none" strike="noStrike" cap="none" baseline="0" dirty="0">
                <a:solidFill>
                  <a:schemeClr val="dk1"/>
                </a:solidFill>
                <a:latin typeface="Enriqueta"/>
                <a:ea typeface="Enriqueta"/>
                <a:cs typeface="Enriqueta"/>
                <a:sym typeface="Enriqueta"/>
              </a:rPr>
              <a:t>, </a:t>
            </a:r>
            <a:r>
              <a:rPr lang="en-US" sz="1800" b="1" dirty="0">
                <a:latin typeface="Enriqueta"/>
                <a:ea typeface="Enriqueta"/>
                <a:cs typeface="Enriqueta"/>
                <a:sym typeface="Enriqueta"/>
              </a:rPr>
              <a:t>&amp;</a:t>
            </a:r>
            <a:r>
              <a:rPr lang="en-US" sz="1800" b="1" i="0" u="none" strike="noStrike" cap="none" baseline="0" dirty="0">
                <a:solidFill>
                  <a:schemeClr val="dk1"/>
                </a:solidFill>
                <a:latin typeface="Enriqueta"/>
                <a:ea typeface="Enriqueta"/>
                <a:cs typeface="Enriqueta"/>
                <a:sym typeface="Enriqueta"/>
              </a:rPr>
              <a:t> some of these changes may have made it more appealing to local populations. </a:t>
            </a:r>
          </a:p>
          <a:p>
            <a:pPr marL="0" marR="0" lvl="0" indent="0" algn="l" rtl="0">
              <a:lnSpc>
                <a:spcPct val="90000"/>
              </a:lnSpc>
              <a:spcBef>
                <a:spcPts val="0"/>
              </a:spcBef>
              <a:spcAft>
                <a:spcPts val="0"/>
              </a:spcAft>
              <a:buClr>
                <a:schemeClr val="dk1"/>
              </a:buClr>
              <a:buSzPct val="25000"/>
              <a:buFont typeface="Arial"/>
              <a:buNone/>
            </a:pPr>
            <a:r>
              <a:rPr lang="en-US" sz="1800" dirty="0">
                <a:latin typeface="Enriqueta"/>
                <a:ea typeface="Enriqueta"/>
                <a:cs typeface="Enriqueta"/>
                <a:sym typeface="Enriqueta"/>
              </a:rPr>
              <a:t>  </a:t>
            </a:r>
            <a:r>
              <a:rPr lang="en-US" sz="1800" b="1" i="0" u="none" strike="noStrike" cap="none" baseline="0" dirty="0">
                <a:solidFill>
                  <a:srgbClr val="0000FF"/>
                </a:solidFill>
                <a:latin typeface="Enriqueta"/>
                <a:ea typeface="Enriqueta"/>
                <a:cs typeface="Enriqueta"/>
                <a:sym typeface="Enriqueta"/>
              </a:rPr>
              <a:t>Mahayana form of Buddhism flourished</a:t>
            </a:r>
            <a:r>
              <a:rPr lang="en-US" sz="1800" b="0" i="0" u="none" strike="noStrike" cap="none" baseline="0" dirty="0">
                <a:solidFill>
                  <a:schemeClr val="dk1"/>
                </a:solidFill>
                <a:latin typeface="Enriqueta"/>
                <a:ea typeface="Enriqueta"/>
                <a:cs typeface="Enriqueta"/>
                <a:sym typeface="Enriqueta"/>
              </a:rPr>
              <a:t>, its emphasis on compassion and the possibility of earning merit making it more appealing than the more austere psychological teachings of the original Buddha.</a:t>
            </a:r>
            <a:r>
              <a:rPr lang="en-US" sz="1800" dirty="0">
                <a:latin typeface="Enriqueta"/>
                <a:ea typeface="Enriqueta"/>
                <a:cs typeface="Enriqueta"/>
                <a:sym typeface="Enriqueta"/>
              </a:rPr>
              <a:t>  </a:t>
            </a:r>
            <a:r>
              <a:rPr lang="en-US" sz="1800" b="0" i="0" u="none" strike="noStrike" cap="none" baseline="0" dirty="0">
                <a:solidFill>
                  <a:schemeClr val="dk1"/>
                </a:solidFill>
                <a:latin typeface="Enriqueta"/>
                <a:ea typeface="Enriqueta"/>
                <a:cs typeface="Enriqueta"/>
                <a:sym typeface="Enriqueta"/>
              </a:rPr>
              <a:t>As it spread, </a:t>
            </a:r>
            <a:r>
              <a:rPr lang="en-US" sz="1800" b="1" i="0" u="none" strike="noStrike" cap="none" baseline="0" dirty="0">
                <a:solidFill>
                  <a:schemeClr val="dk1"/>
                </a:solidFill>
                <a:latin typeface="Enriqueta"/>
                <a:ea typeface="Enriqueta"/>
                <a:cs typeface="Enriqueta"/>
                <a:sym typeface="Enriqueta"/>
              </a:rPr>
              <a:t>Buddhism picked up elements of other cultures,</a:t>
            </a:r>
            <a:r>
              <a:rPr lang="en-US" sz="1800" b="0" i="0" u="none" strike="noStrike" cap="none" baseline="0" dirty="0">
                <a:solidFill>
                  <a:schemeClr val="dk1"/>
                </a:solidFill>
                <a:latin typeface="Enriqueta"/>
                <a:ea typeface="Enriqueta"/>
                <a:cs typeface="Enriqueta"/>
                <a:sym typeface="Enriqueta"/>
              </a:rPr>
              <a:t> including Greek influences, and the gods of many peoples along the Silk Roads were incorporated into Buddhist practice as </a:t>
            </a:r>
            <a:r>
              <a:rPr lang="en-US" sz="1800" b="1" i="0" u="none" strike="noStrike" cap="none" baseline="0" dirty="0">
                <a:solidFill>
                  <a:schemeClr val="dk1"/>
                </a:solidFill>
                <a:latin typeface="Enriqueta"/>
                <a:ea typeface="Enriqueta"/>
                <a:cs typeface="Enriqueta"/>
                <a:sym typeface="Enriqueta"/>
              </a:rPr>
              <a:t>bodhisattvas</a:t>
            </a:r>
            <a:r>
              <a:rPr lang="en-US" sz="1800" b="0" i="0" u="none" strike="noStrike" cap="none" baseline="0" dirty="0">
                <a:solidFill>
                  <a:schemeClr val="dk1"/>
                </a:solidFill>
                <a:latin typeface="Enriqueta"/>
                <a:ea typeface="Enriqueta"/>
                <a:cs typeface="Enriqueta"/>
                <a:sym typeface="Enriqueta"/>
              </a:rPr>
              <a:t>.</a:t>
            </a:r>
          </a:p>
        </p:txBody>
      </p:sp>
      <p:sp>
        <p:nvSpPr>
          <p:cNvPr id="130" name="Shape 130"/>
          <p:cNvSpPr txBox="1">
            <a:spLocks noGrp="1"/>
          </p:cNvSpPr>
          <p:nvPr>
            <p:ph type="title"/>
          </p:nvPr>
        </p:nvSpPr>
        <p:spPr>
          <a:xfrm>
            <a:off x="0" y="0"/>
            <a:ext cx="5475599" cy="6491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US" sz="1800" b="1" i="1" u="none" strike="noStrike" cap="none" baseline="0" dirty="0">
                <a:solidFill>
                  <a:srgbClr val="FF0000"/>
                </a:solidFill>
                <a:latin typeface="Hammersmith One"/>
                <a:ea typeface="Hammersmith One"/>
                <a:cs typeface="Hammersmith One"/>
                <a:sym typeface="Hammersmith One"/>
              </a:rPr>
              <a:t>Q. What accounted for the spread of Buddhism along the Silk Roads?</a:t>
            </a:r>
          </a:p>
        </p:txBody>
      </p:sp>
      <p:sp>
        <p:nvSpPr>
          <p:cNvPr id="131" name="Shape 131"/>
          <p:cNvSpPr/>
          <p:nvPr/>
        </p:nvSpPr>
        <p:spPr>
          <a:xfrm>
            <a:off x="5372100" y="3762483"/>
            <a:ext cx="3771900" cy="3095625"/>
          </a:xfrm>
          <a:prstGeom prst="rect">
            <a:avLst/>
          </a:prstGeom>
          <a:blipFill>
            <a:blip r:embed="rId5"/>
            <a:stretch>
              <a:fillRect/>
            </a:stretch>
          </a:blipFill>
          <a:ln>
            <a:noFill/>
          </a:ln>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animEffect transition="in" filter="fade">
                                      <p:cBhvr>
                                        <p:cTn id="7" dur="1000"/>
                                        <p:tgtEl>
                                          <p:spTgt spid="1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
                                            <p:txEl>
                                              <p:pRg st="1" end="1"/>
                                            </p:txEl>
                                          </p:spTgt>
                                        </p:tgtEl>
                                        <p:attrNameLst>
                                          <p:attrName>style.visibility</p:attrName>
                                        </p:attrNameLst>
                                      </p:cBhvr>
                                      <p:to>
                                        <p:strVal val="visible"/>
                                      </p:to>
                                    </p:set>
                                    <p:animEffect transition="in" filter="fade">
                                      <p:cBhvr>
                                        <p:cTn id="12" dur="1000"/>
                                        <p:tgtEl>
                                          <p:spTgt spid="1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Shape 101"/>
          <p:cNvSpPr/>
          <p:nvPr/>
        </p:nvSpPr>
        <p:spPr>
          <a:xfrm>
            <a:off x="5715000" y="3036300"/>
            <a:ext cx="3502076" cy="2075024"/>
          </a:xfrm>
          <a:prstGeom prst="rect">
            <a:avLst/>
          </a:prstGeom>
          <a:blipFill>
            <a:blip r:embed="rId3"/>
            <a:stretch>
              <a:fillRect/>
            </a:stretch>
          </a:blipFill>
          <a:ln>
            <a:noFill/>
          </a:ln>
        </p:spPr>
      </p:sp>
      <p:sp>
        <p:nvSpPr>
          <p:cNvPr id="102" name="Shape 102"/>
          <p:cNvSpPr txBox="1">
            <a:spLocks noGrp="1"/>
          </p:cNvSpPr>
          <p:nvPr>
            <p:ph type="title"/>
          </p:nvPr>
        </p:nvSpPr>
        <p:spPr>
          <a:xfrm>
            <a:off x="-8050" y="0"/>
            <a:ext cx="5714999" cy="8279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2400" b="1" i="1" u="none" strike="noStrike" cap="none" baseline="0" dirty="0">
                <a:solidFill>
                  <a:schemeClr val="accent2"/>
                </a:solidFill>
                <a:latin typeface="Gorditas"/>
                <a:ea typeface="Gorditas"/>
                <a:cs typeface="Gorditas"/>
                <a:sym typeface="Gorditas"/>
              </a:rPr>
              <a:t>Q. What was the impact of disease along the Silk Roads?</a:t>
            </a:r>
          </a:p>
        </p:txBody>
      </p:sp>
      <p:sp>
        <p:nvSpPr>
          <p:cNvPr id="103" name="Shape 103"/>
          <p:cNvSpPr txBox="1">
            <a:spLocks noGrp="1"/>
          </p:cNvSpPr>
          <p:nvPr>
            <p:ph type="body" idx="1"/>
          </p:nvPr>
        </p:nvSpPr>
        <p:spPr>
          <a:xfrm>
            <a:off x="0" y="762200"/>
            <a:ext cx="5645100" cy="6095699"/>
          </a:xfrm>
          <a:prstGeom prst="rect">
            <a:avLst/>
          </a:prstGeom>
          <a:noFill/>
          <a:ln>
            <a:noFill/>
          </a:ln>
        </p:spPr>
        <p:txBody>
          <a:bodyPr lIns="91425" tIns="45700" rIns="91425" bIns="45700" anchor="t" anchorCtr="0">
            <a:noAutofit/>
          </a:bodyPr>
          <a:lstStyle/>
          <a:p>
            <a:pPr marR="0" lvl="0" indent="0" algn="l" rtl="0">
              <a:lnSpc>
                <a:spcPct val="80000"/>
              </a:lnSpc>
              <a:spcBef>
                <a:spcPts val="400"/>
              </a:spcBef>
              <a:spcAft>
                <a:spcPts val="0"/>
              </a:spcAft>
              <a:buNone/>
            </a:pPr>
            <a:r>
              <a:rPr lang="en-US" sz="2000" dirty="0">
                <a:latin typeface="Enriqueta"/>
                <a:ea typeface="Enriqueta"/>
                <a:cs typeface="Enriqueta"/>
                <a:sym typeface="Enriqueta"/>
              </a:rPr>
              <a:t>  </a:t>
            </a:r>
            <a:r>
              <a:rPr lang="en-US" sz="2000" b="0" i="0" u="none" strike="noStrike" cap="none" baseline="0" dirty="0">
                <a:solidFill>
                  <a:schemeClr val="dk1"/>
                </a:solidFill>
                <a:latin typeface="Enriqueta"/>
                <a:ea typeface="Enriqueta"/>
                <a:cs typeface="Enriqueta"/>
                <a:sym typeface="Enriqueta"/>
              </a:rPr>
              <a:t>Contact led to peoples being </a:t>
            </a:r>
            <a:r>
              <a:rPr lang="en-US" sz="2000" b="1" i="0" u="none" strike="noStrike" cap="none" baseline="0" dirty="0">
                <a:solidFill>
                  <a:schemeClr val="dk1"/>
                </a:solidFill>
                <a:latin typeface="Enriqueta"/>
                <a:ea typeface="Enriqueta"/>
                <a:cs typeface="Enriqueta"/>
                <a:sym typeface="Enriqueta"/>
              </a:rPr>
              <a:t>exposed to unfamiliar diseases to which they had little immunity or effective</a:t>
            </a:r>
            <a:r>
              <a:rPr lang="en-US" sz="2000" b="0" i="0" u="none" strike="noStrike" cap="none" baseline="0" dirty="0">
                <a:solidFill>
                  <a:schemeClr val="dk1"/>
                </a:solidFill>
                <a:latin typeface="Enriqueta"/>
                <a:ea typeface="Enriqueta"/>
                <a:cs typeface="Enriqueta"/>
                <a:sym typeface="Enriqueta"/>
              </a:rPr>
              <a:t> methods of coping.</a:t>
            </a:r>
          </a:p>
          <a:p>
            <a:pPr marR="0" lvl="0" indent="0" algn="l" rtl="0">
              <a:lnSpc>
                <a:spcPct val="80000"/>
              </a:lnSpc>
              <a:spcBef>
                <a:spcPts val="400"/>
              </a:spcBef>
              <a:spcAft>
                <a:spcPts val="0"/>
              </a:spcAft>
              <a:buNone/>
            </a:pPr>
            <a:r>
              <a:rPr lang="en-US" sz="2000" dirty="0">
                <a:latin typeface="Enriqueta"/>
                <a:ea typeface="Enriqueta"/>
                <a:cs typeface="Enriqueta"/>
                <a:sym typeface="Enriqueta"/>
              </a:rPr>
              <a:t>  </a:t>
            </a:r>
            <a:r>
              <a:rPr lang="en-US" sz="2000" b="0" i="0" u="none" strike="noStrike" cap="none" baseline="0" dirty="0">
                <a:solidFill>
                  <a:schemeClr val="dk1"/>
                </a:solidFill>
                <a:latin typeface="Enriqueta"/>
                <a:ea typeface="Enriqueta"/>
                <a:cs typeface="Enriqueta"/>
                <a:sym typeface="Enriqueta"/>
              </a:rPr>
              <a:t>The spread of some particularly virulent epidemic diseases could lead to </a:t>
            </a:r>
            <a:r>
              <a:rPr lang="en-US" sz="2000" b="1" i="0" u="none" strike="noStrike" cap="none" baseline="0" dirty="0">
                <a:solidFill>
                  <a:schemeClr val="dk1"/>
                </a:solidFill>
                <a:latin typeface="Enriqueta"/>
                <a:ea typeface="Enriqueta"/>
                <a:cs typeface="Enriqueta"/>
                <a:sym typeface="Enriqueta"/>
              </a:rPr>
              <a:t>deaths on a large scale</a:t>
            </a:r>
            <a:r>
              <a:rPr lang="en-US" sz="2000" b="0" i="0" u="none" strike="noStrike" cap="none" baseline="0" dirty="0">
                <a:solidFill>
                  <a:schemeClr val="dk1"/>
                </a:solidFill>
                <a:latin typeface="Enriqueta"/>
                <a:ea typeface="Enriqueta"/>
                <a:cs typeface="Enriqueta"/>
                <a:sym typeface="Enriqueta"/>
              </a:rPr>
              <a:t>.</a:t>
            </a:r>
          </a:p>
          <a:p>
            <a:pPr marR="0" lvl="0" indent="0" algn="l" rtl="0">
              <a:lnSpc>
                <a:spcPct val="80000"/>
              </a:lnSpc>
              <a:spcBef>
                <a:spcPts val="400"/>
              </a:spcBef>
              <a:spcAft>
                <a:spcPts val="0"/>
              </a:spcAft>
              <a:buNone/>
            </a:pPr>
            <a:r>
              <a:rPr lang="en-US" sz="2000" dirty="0">
                <a:latin typeface="Enriqueta"/>
                <a:ea typeface="Enriqueta"/>
                <a:cs typeface="Enriqueta"/>
                <a:sym typeface="Enriqueta"/>
              </a:rPr>
              <a:t>  </a:t>
            </a:r>
            <a:r>
              <a:rPr lang="en-US" sz="2000" b="0" i="0" u="none" strike="noStrike" cap="none" baseline="0" dirty="0">
                <a:solidFill>
                  <a:schemeClr val="dk1"/>
                </a:solidFill>
                <a:latin typeface="Enriqueta"/>
                <a:ea typeface="Enriqueta"/>
                <a:cs typeface="Enriqueta"/>
                <a:sym typeface="Enriqueta"/>
              </a:rPr>
              <a:t>The worst example of this occurred in the fourteenth century, when the </a:t>
            </a:r>
            <a:r>
              <a:rPr lang="en-US" sz="2000" b="1" i="0" u="none" strike="noStrike" cap="none" baseline="0" dirty="0">
                <a:solidFill>
                  <a:schemeClr val="dk1"/>
                </a:solidFill>
                <a:latin typeface="Enriqueta"/>
                <a:ea typeface="Enriqueta"/>
                <a:cs typeface="Enriqueta"/>
                <a:sym typeface="Enriqueta"/>
              </a:rPr>
              <a:t>Black Death</a:t>
            </a:r>
            <a:r>
              <a:rPr lang="en-US" sz="2000" b="0" i="0" u="none" strike="noStrike" cap="none" baseline="0" dirty="0">
                <a:solidFill>
                  <a:schemeClr val="dk1"/>
                </a:solidFill>
                <a:latin typeface="Enriqueta"/>
                <a:ea typeface="Enriqueta"/>
                <a:cs typeface="Enriqueta"/>
                <a:sym typeface="Enriqueta"/>
              </a:rPr>
              <a:t>, identified variously with bubonic plague, anthrax, or a package of epidemic diseases, </a:t>
            </a:r>
            <a:r>
              <a:rPr lang="en-US" sz="2000" b="1" i="0" u="none" strike="noStrike" cap="none" baseline="0" dirty="0">
                <a:solidFill>
                  <a:schemeClr val="dk1"/>
                </a:solidFill>
                <a:latin typeface="Enriqueta"/>
                <a:ea typeface="Enriqueta"/>
                <a:cs typeface="Enriqueta"/>
                <a:sym typeface="Enriqueta"/>
              </a:rPr>
              <a:t>swept away nearly one-third of the population in Europe, China, and the Middle East.</a:t>
            </a:r>
          </a:p>
          <a:p>
            <a:pPr marR="0" lvl="0" indent="0" algn="l" rtl="0">
              <a:lnSpc>
                <a:spcPct val="80000"/>
              </a:lnSpc>
              <a:spcBef>
                <a:spcPts val="400"/>
              </a:spcBef>
              <a:spcAft>
                <a:spcPts val="0"/>
              </a:spcAft>
              <a:buNone/>
            </a:pPr>
            <a:r>
              <a:rPr lang="en-US" sz="2000" i="1" dirty="0">
                <a:latin typeface="Enriqueta"/>
                <a:ea typeface="Enriqueta"/>
                <a:cs typeface="Enriqueta"/>
                <a:sym typeface="Enriqueta"/>
              </a:rPr>
              <a:t>  I</a:t>
            </a:r>
            <a:r>
              <a:rPr lang="en-US" sz="2000" b="0" i="1" u="none" strike="noStrike" cap="none" baseline="0" dirty="0">
                <a:solidFill>
                  <a:schemeClr val="dk1"/>
                </a:solidFill>
                <a:latin typeface="Enriqueta"/>
                <a:ea typeface="Enriqueta"/>
                <a:cs typeface="Enriqueta"/>
                <a:sym typeface="Enriqueta"/>
              </a:rPr>
              <a:t>n the long run</a:t>
            </a:r>
            <a:r>
              <a:rPr lang="en-US" sz="2000" b="0" i="0" u="none" strike="noStrike" cap="none" baseline="0" dirty="0">
                <a:solidFill>
                  <a:schemeClr val="dk1"/>
                </a:solidFill>
                <a:latin typeface="Enriqueta"/>
                <a:ea typeface="Enriqueta"/>
                <a:cs typeface="Enriqueta"/>
                <a:sym typeface="Enriqueta"/>
              </a:rPr>
              <a:t>, the exchange of diseases </a:t>
            </a:r>
            <a:r>
              <a:rPr lang="en-US" sz="2000" b="1" i="0" u="none" strike="noStrike" cap="none" baseline="0" dirty="0">
                <a:solidFill>
                  <a:schemeClr val="dk1"/>
                </a:solidFill>
                <a:latin typeface="Enriqueta"/>
                <a:ea typeface="Enriqueta"/>
                <a:cs typeface="Enriqueta"/>
                <a:sym typeface="Enriqueta"/>
              </a:rPr>
              <a:t>gave Europeans a certain advantage when, after 1500, they confronted the peoples of the Western Hemisphere</a:t>
            </a:r>
            <a:r>
              <a:rPr lang="en-US" sz="2000" b="0" i="0" u="none" strike="noStrike" cap="none" baseline="0" dirty="0">
                <a:solidFill>
                  <a:schemeClr val="dk1"/>
                </a:solidFill>
                <a:latin typeface="Enriqueta"/>
                <a:ea typeface="Enriqueta"/>
                <a:cs typeface="Enriqueta"/>
                <a:sym typeface="Enriqueta"/>
              </a:rPr>
              <a:t>, who had little natural protection from the diseases of the Eastern Hemisphere.</a:t>
            </a:r>
          </a:p>
        </p:txBody>
      </p:sp>
      <p:sp>
        <p:nvSpPr>
          <p:cNvPr id="104" name="Shape 104"/>
          <p:cNvSpPr/>
          <p:nvPr/>
        </p:nvSpPr>
        <p:spPr>
          <a:xfrm>
            <a:off x="6137450" y="4921700"/>
            <a:ext cx="2584100" cy="1936199"/>
          </a:xfrm>
          <a:prstGeom prst="rect">
            <a:avLst/>
          </a:prstGeom>
          <a:blipFill>
            <a:blip r:embed="rId4"/>
            <a:stretch>
              <a:fillRect/>
            </a:stretch>
          </a:blipFill>
        </p:spPr>
      </p:sp>
      <p:sp>
        <p:nvSpPr>
          <p:cNvPr id="105" name="Shape 105"/>
          <p:cNvSpPr/>
          <p:nvPr/>
        </p:nvSpPr>
        <p:spPr>
          <a:xfrm>
            <a:off x="7453975" y="1511125"/>
            <a:ext cx="1690025" cy="1720924"/>
          </a:xfrm>
          <a:prstGeom prst="rect">
            <a:avLst/>
          </a:prstGeom>
          <a:blipFill>
            <a:blip r:embed="rId5"/>
            <a:stretch>
              <a:fillRect/>
            </a:stretch>
          </a:blipFill>
          <a:ln>
            <a:noFill/>
          </a:ln>
        </p:spPr>
      </p:sp>
      <p:sp>
        <p:nvSpPr>
          <p:cNvPr id="106" name="Shape 106"/>
          <p:cNvSpPr/>
          <p:nvPr/>
        </p:nvSpPr>
        <p:spPr>
          <a:xfrm>
            <a:off x="5715000" y="0"/>
            <a:ext cx="3429000" cy="1595699"/>
          </a:xfrm>
          <a:prstGeom prst="rect">
            <a:avLst/>
          </a:prstGeom>
          <a:blipFill>
            <a:blip r:embed="rId6"/>
            <a:stretch>
              <a:fillRect/>
            </a:stretch>
          </a:blipFill>
          <a:ln>
            <a:noFill/>
          </a:ln>
        </p:spPr>
      </p:sp>
      <p:sp>
        <p:nvSpPr>
          <p:cNvPr id="107" name="Shape 107"/>
          <p:cNvSpPr/>
          <p:nvPr/>
        </p:nvSpPr>
        <p:spPr>
          <a:xfrm>
            <a:off x="5715000" y="1595700"/>
            <a:ext cx="1790299" cy="1636350"/>
          </a:xfrm>
          <a:prstGeom prst="rect">
            <a:avLst/>
          </a:prstGeom>
          <a:blipFill>
            <a:blip r:embed="rId7"/>
            <a:stretch>
              <a:fillRect/>
            </a:stretch>
          </a:blipFill>
          <a:ln>
            <a:noFill/>
          </a:ln>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animEffect transition="in" filter="fade">
                                      <p:cBhvr>
                                        <p:cTn id="7" dur="1000"/>
                                        <p:tgtEl>
                                          <p:spTgt spid="1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
                                            <p:txEl>
                                              <p:pRg st="1" end="1"/>
                                            </p:txEl>
                                          </p:spTgt>
                                        </p:tgtEl>
                                        <p:attrNameLst>
                                          <p:attrName>style.visibility</p:attrName>
                                        </p:attrNameLst>
                                      </p:cBhvr>
                                      <p:to>
                                        <p:strVal val="visible"/>
                                      </p:to>
                                    </p:set>
                                    <p:animEffect transition="in" filter="fade">
                                      <p:cBhvr>
                                        <p:cTn id="12" dur="1000"/>
                                        <p:tgtEl>
                                          <p:spTgt spid="1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
                                            <p:txEl>
                                              <p:pRg st="2" end="2"/>
                                            </p:txEl>
                                          </p:spTgt>
                                        </p:tgtEl>
                                        <p:attrNameLst>
                                          <p:attrName>style.visibility</p:attrName>
                                        </p:attrNameLst>
                                      </p:cBhvr>
                                      <p:to>
                                        <p:strVal val="visible"/>
                                      </p:to>
                                    </p:set>
                                    <p:animEffect transition="in" filter="fade">
                                      <p:cBhvr>
                                        <p:cTn id="17" dur="1000"/>
                                        <p:tgtEl>
                                          <p:spTgt spid="1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
                                            <p:txEl>
                                              <p:pRg st="3" end="3"/>
                                            </p:txEl>
                                          </p:spTgt>
                                        </p:tgtEl>
                                        <p:attrNameLst>
                                          <p:attrName>style.visibility</p:attrName>
                                        </p:attrNameLst>
                                      </p:cBhvr>
                                      <p:to>
                                        <p:strVal val="visible"/>
                                      </p:to>
                                    </p:set>
                                    <p:animEffect transition="in" filter="fade">
                                      <p:cBhvr>
                                        <p:cTn id="22" dur="1000"/>
                                        <p:tgtEl>
                                          <p:spTgt spid="1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3885" y="0"/>
            <a:ext cx="9172800"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400" b="1" dirty="0">
                <a:solidFill>
                  <a:srgbClr val="FF0000"/>
                </a:solidFill>
                <a:latin typeface="Georgia"/>
                <a:ea typeface="Georgia"/>
                <a:cs typeface="Georgia"/>
                <a:sym typeface="Georgia"/>
              </a:rPr>
              <a:t>Document Study: </a:t>
            </a:r>
            <a:r>
              <a:rPr lang="en-US" sz="2400" b="1" i="0" u="none" strike="noStrike" cap="none" baseline="0" dirty="0">
                <a:solidFill>
                  <a:srgbClr val="FF0000"/>
                </a:solidFill>
                <a:latin typeface="Georgia"/>
                <a:ea typeface="Georgia"/>
                <a:cs typeface="Georgia"/>
                <a:sym typeface="Georgia"/>
              </a:rPr>
              <a:t>Marco Polo</a:t>
            </a:r>
            <a:r>
              <a:rPr lang="en-US" sz="2400" b="1" i="0" u="none" strike="noStrike" cap="none" baseline="0" dirty="0">
                <a:solidFill>
                  <a:schemeClr val="dk2"/>
                </a:solidFill>
                <a:latin typeface="Georgia"/>
                <a:ea typeface="Georgia"/>
                <a:cs typeface="Georgia"/>
                <a:sym typeface="Georgia"/>
              </a:rPr>
              <a:t> &amp; </a:t>
            </a:r>
            <a:r>
              <a:rPr lang="en-US" sz="2400" b="1" i="0" u="none" strike="noStrike" cap="none" baseline="0" dirty="0" err="1">
                <a:solidFill>
                  <a:srgbClr val="008000"/>
                </a:solidFill>
                <a:latin typeface="Georgia"/>
                <a:ea typeface="Georgia"/>
                <a:cs typeface="Georgia"/>
                <a:sym typeface="Georgia"/>
              </a:rPr>
              <a:t>Ibn</a:t>
            </a:r>
            <a:r>
              <a:rPr lang="en-US" sz="2400" b="1" i="0" u="none" strike="noStrike" cap="none" baseline="0" dirty="0">
                <a:solidFill>
                  <a:srgbClr val="008000"/>
                </a:solidFill>
                <a:latin typeface="Georgia"/>
                <a:ea typeface="Georgia"/>
                <a:cs typeface="Georgia"/>
                <a:sym typeface="Georgia"/>
              </a:rPr>
              <a:t> Battuta’s</a:t>
            </a:r>
            <a:r>
              <a:rPr lang="en-US" sz="2400" b="1" i="0" u="none" strike="noStrike" cap="none" baseline="0" dirty="0">
                <a:solidFill>
                  <a:schemeClr val="dk2"/>
                </a:solidFill>
                <a:latin typeface="Georgia"/>
                <a:ea typeface="Georgia"/>
                <a:cs typeface="Georgia"/>
                <a:sym typeface="Georgia"/>
              </a:rPr>
              <a:t> Travels</a:t>
            </a:r>
          </a:p>
        </p:txBody>
      </p:sp>
      <p:sp>
        <p:nvSpPr>
          <p:cNvPr id="143" name="Shape 143"/>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endParaRPr/>
          </a:p>
        </p:txBody>
      </p:sp>
      <p:sp>
        <p:nvSpPr>
          <p:cNvPr id="144" name="Shape 144"/>
          <p:cNvSpPr/>
          <p:nvPr/>
        </p:nvSpPr>
        <p:spPr>
          <a:xfrm>
            <a:off x="0" y="465137"/>
            <a:ext cx="9144000" cy="6392862"/>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0" y="0"/>
            <a:ext cx="5309699" cy="9389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2000" b="1" i="0" u="none" strike="noStrike" cap="none" baseline="0" dirty="0">
                <a:solidFill>
                  <a:srgbClr val="0000FF"/>
                </a:solidFill>
                <a:latin typeface="Georgia"/>
                <a:ea typeface="Georgia"/>
                <a:cs typeface="Georgia"/>
                <a:sym typeface="Georgia"/>
              </a:rPr>
              <a:t>What motivated and sustained the long-distance commerce of the Silk Roads, Sea Roads, and Sand Roads? </a:t>
            </a:r>
          </a:p>
        </p:txBody>
      </p:sp>
      <p:sp>
        <p:nvSpPr>
          <p:cNvPr id="150" name="Shape 150"/>
          <p:cNvSpPr txBox="1">
            <a:spLocks noGrp="1"/>
          </p:cNvSpPr>
          <p:nvPr>
            <p:ph type="body" idx="1"/>
          </p:nvPr>
        </p:nvSpPr>
        <p:spPr>
          <a:xfrm>
            <a:off x="0" y="1056500"/>
            <a:ext cx="5309699" cy="6172199"/>
          </a:xfrm>
          <a:prstGeom prst="rect">
            <a:avLst/>
          </a:prstGeom>
          <a:noFill/>
          <a:ln>
            <a:noFill/>
          </a:ln>
        </p:spPr>
        <p:txBody>
          <a:bodyPr lIns="91425" tIns="45700" rIns="91425" bIns="45700" anchor="t" anchorCtr="0">
            <a:noAutofit/>
          </a:bodyPr>
          <a:lstStyle/>
          <a:p>
            <a:pPr marL="457200" marR="0" lvl="0" indent="-342900" algn="l" rtl="0">
              <a:lnSpc>
                <a:spcPct val="90000"/>
              </a:lnSpc>
              <a:spcBef>
                <a:spcPts val="560"/>
              </a:spcBef>
              <a:spcAft>
                <a:spcPts val="0"/>
              </a:spcAft>
              <a:buClr>
                <a:schemeClr val="dk1"/>
              </a:buClr>
              <a:buSzPct val="100000"/>
              <a:buFont typeface="Georgia"/>
              <a:buChar char="★"/>
            </a:pPr>
            <a:r>
              <a:rPr lang="en-US" sz="1800" b="0" i="0" u="none" strike="noStrike" cap="none" baseline="0" dirty="0">
                <a:solidFill>
                  <a:schemeClr val="dk1"/>
                </a:solidFill>
                <a:latin typeface="Georgia"/>
                <a:ea typeface="Georgia"/>
                <a:cs typeface="Georgia"/>
                <a:sym typeface="Georgia"/>
              </a:rPr>
              <a:t>The </a:t>
            </a:r>
            <a:r>
              <a:rPr lang="en-US" sz="1800" b="1" i="0" u="none" strike="noStrike" cap="none" baseline="0" dirty="0">
                <a:solidFill>
                  <a:schemeClr val="dk1"/>
                </a:solidFill>
                <a:latin typeface="Georgia"/>
                <a:ea typeface="Georgia"/>
                <a:cs typeface="Georgia"/>
                <a:sym typeface="Georgia"/>
              </a:rPr>
              <a:t>desire of elites for hard-to-find luxury items</a:t>
            </a:r>
            <a:r>
              <a:rPr lang="en-US" sz="1800" b="0" i="0" u="none" strike="noStrike" cap="none" baseline="0" dirty="0">
                <a:solidFill>
                  <a:schemeClr val="dk1"/>
                </a:solidFill>
                <a:latin typeface="Georgia"/>
                <a:ea typeface="Georgia"/>
                <a:cs typeface="Georgia"/>
                <a:sym typeface="Georgia"/>
              </a:rPr>
              <a:t> from distant parts of the Eurasian network, as well as the </a:t>
            </a:r>
            <a:r>
              <a:rPr lang="en-US" sz="1800" b="1" i="0" u="none" strike="noStrike" cap="none" baseline="0" dirty="0">
                <a:solidFill>
                  <a:schemeClr val="dk1"/>
                </a:solidFill>
                <a:latin typeface="Georgia"/>
                <a:ea typeface="Georgia"/>
                <a:cs typeface="Georgia"/>
                <a:sym typeface="Georgia"/>
              </a:rPr>
              <a:t>accumulation of wealth</a:t>
            </a:r>
            <a:r>
              <a:rPr lang="en-US" sz="1800" b="0" i="0" u="none" strike="noStrike" cap="none" baseline="0" dirty="0">
                <a:solidFill>
                  <a:schemeClr val="dk1"/>
                </a:solidFill>
                <a:latin typeface="Georgia"/>
                <a:ea typeface="Georgia"/>
                <a:cs typeface="Georgia"/>
                <a:sym typeface="Georgia"/>
              </a:rPr>
              <a:t>, especially among merchants who participated in the trade, motivated long-distance commerce.</a:t>
            </a:r>
          </a:p>
          <a:p>
            <a:pPr marL="457200" marR="0" lvl="0" indent="-342900" algn="l" rtl="0">
              <a:lnSpc>
                <a:spcPct val="90000"/>
              </a:lnSpc>
              <a:spcBef>
                <a:spcPts val="560"/>
              </a:spcBef>
              <a:spcAft>
                <a:spcPts val="0"/>
              </a:spcAft>
              <a:buClr>
                <a:schemeClr val="dk1"/>
              </a:buClr>
              <a:buSzPct val="100000"/>
              <a:buFont typeface="Georgia"/>
              <a:buChar char="★"/>
            </a:pPr>
            <a:r>
              <a:rPr lang="en-US" sz="1800" b="0" i="0" u="none" strike="noStrike" cap="none" baseline="0" dirty="0">
                <a:solidFill>
                  <a:schemeClr val="dk1"/>
                </a:solidFill>
                <a:latin typeface="Georgia"/>
                <a:ea typeface="Georgia"/>
                <a:cs typeface="Georgia"/>
                <a:sym typeface="Georgia"/>
              </a:rPr>
              <a:t>Sustaining the commerce were the </a:t>
            </a:r>
            <a:r>
              <a:rPr lang="en-US" sz="1800" b="1" i="0" u="none" strike="noStrike" cap="none" baseline="0" dirty="0">
                <a:solidFill>
                  <a:schemeClr val="dk1"/>
                </a:solidFill>
                <a:latin typeface="Georgia"/>
                <a:ea typeface="Georgia"/>
                <a:cs typeface="Georgia"/>
                <a:sym typeface="Georgia"/>
              </a:rPr>
              <a:t>support of empires and smaller states</a:t>
            </a:r>
            <a:r>
              <a:rPr lang="en-US" sz="1800" b="0" i="0" u="none" strike="noStrike" cap="none" baseline="0" dirty="0">
                <a:solidFill>
                  <a:schemeClr val="dk1"/>
                </a:solidFill>
                <a:latin typeface="Georgia"/>
                <a:ea typeface="Georgia"/>
                <a:cs typeface="Georgia"/>
                <a:sym typeface="Georgia"/>
              </a:rPr>
              <a:t> that benefited directly from the trade; </a:t>
            </a:r>
          </a:p>
          <a:p>
            <a:pPr marL="457200" marR="0" lvl="0" indent="-342900" algn="l" rtl="0">
              <a:lnSpc>
                <a:spcPct val="90000"/>
              </a:lnSpc>
              <a:spcBef>
                <a:spcPts val="560"/>
              </a:spcBef>
              <a:spcAft>
                <a:spcPts val="0"/>
              </a:spcAft>
              <a:buClr>
                <a:schemeClr val="dk1"/>
              </a:buClr>
              <a:buSzPct val="100000"/>
              <a:buFont typeface="Georgia"/>
              <a:buChar char="★"/>
            </a:pPr>
            <a:r>
              <a:rPr lang="en-US" sz="1800" b="0" i="0" u="none" strike="noStrike" cap="none" baseline="0" dirty="0">
                <a:solidFill>
                  <a:schemeClr val="dk1"/>
                </a:solidFill>
                <a:latin typeface="Georgia"/>
                <a:ea typeface="Georgia"/>
                <a:cs typeface="Georgia"/>
                <a:sym typeface="Georgia"/>
              </a:rPr>
              <a:t>the </a:t>
            </a:r>
            <a:r>
              <a:rPr lang="en-US" sz="1800" b="1" i="0" u="none" strike="noStrike" cap="none" baseline="0" dirty="0">
                <a:solidFill>
                  <a:schemeClr val="dk1"/>
                </a:solidFill>
                <a:latin typeface="Georgia"/>
                <a:ea typeface="Georgia"/>
                <a:cs typeface="Georgia"/>
                <a:sym typeface="Georgia"/>
              </a:rPr>
              <a:t>spread of religious traditions, including Islam and Buddhism</a:t>
            </a:r>
            <a:r>
              <a:rPr lang="en-US" sz="1800" b="0" i="0" u="none" strike="noStrike" cap="none" baseline="0" dirty="0">
                <a:solidFill>
                  <a:schemeClr val="dk1"/>
                </a:solidFill>
                <a:latin typeface="Georgia"/>
                <a:ea typeface="Georgia"/>
                <a:cs typeface="Georgia"/>
                <a:sym typeface="Georgia"/>
              </a:rPr>
              <a:t>, that through shared beliefs tied merchants and sometimes whole societies together over wide regions; </a:t>
            </a:r>
          </a:p>
          <a:p>
            <a:pPr marL="457200" marR="0" lvl="0" indent="-342900" algn="l" rtl="0">
              <a:lnSpc>
                <a:spcPct val="90000"/>
              </a:lnSpc>
              <a:spcBef>
                <a:spcPts val="560"/>
              </a:spcBef>
              <a:spcAft>
                <a:spcPts val="0"/>
              </a:spcAft>
              <a:buClr>
                <a:schemeClr val="dk1"/>
              </a:buClr>
              <a:buSzPct val="100000"/>
              <a:buFont typeface="Georgia"/>
              <a:buChar char="★"/>
            </a:pPr>
            <a:r>
              <a:rPr lang="en-US" sz="1800" b="0" i="0" u="none" strike="noStrike" cap="none" baseline="0" dirty="0">
                <a:solidFill>
                  <a:schemeClr val="dk1"/>
                </a:solidFill>
                <a:latin typeface="Georgia"/>
                <a:ea typeface="Georgia"/>
                <a:cs typeface="Georgia"/>
                <a:sym typeface="Georgia"/>
              </a:rPr>
              <a:t>and the </a:t>
            </a:r>
            <a:r>
              <a:rPr lang="en-US" sz="1800" b="1" i="0" u="none" strike="noStrike" cap="none" baseline="0" dirty="0">
                <a:solidFill>
                  <a:schemeClr val="dk1"/>
                </a:solidFill>
                <a:latin typeface="Georgia"/>
                <a:ea typeface="Georgia"/>
                <a:cs typeface="Georgia"/>
                <a:sym typeface="Georgia"/>
              </a:rPr>
              <a:t>development of technologies like larger ships and the magnetic compass.</a:t>
            </a:r>
          </a:p>
        </p:txBody>
      </p:sp>
      <p:sp>
        <p:nvSpPr>
          <p:cNvPr id="151" name="Shape 151"/>
          <p:cNvSpPr/>
          <p:nvPr/>
        </p:nvSpPr>
        <p:spPr>
          <a:xfrm>
            <a:off x="5309700" y="0"/>
            <a:ext cx="3834299" cy="2910025"/>
          </a:xfrm>
          <a:prstGeom prst="rect">
            <a:avLst/>
          </a:prstGeom>
          <a:blipFill>
            <a:blip r:embed="rId3"/>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0" name="Shape 240"/>
          <p:cNvSpPr/>
          <p:nvPr/>
        </p:nvSpPr>
        <p:spPr>
          <a:xfrm>
            <a:off x="0" y="0"/>
            <a:ext cx="9144000" cy="6858000"/>
          </a:xfrm>
          <a:prstGeom prst="rect">
            <a:avLst/>
          </a:prstGeom>
          <a:blipFill>
            <a:blip r:embed="rId3"/>
            <a:stretch>
              <a:fillRect/>
            </a:stretch>
          </a:blipFill>
        </p:spPr>
      </p:sp>
      <p:sp>
        <p:nvSpPr>
          <p:cNvPr id="241" name="Shape 241"/>
          <p:cNvSpPr/>
          <p:nvPr/>
        </p:nvSpPr>
        <p:spPr>
          <a:xfrm>
            <a:off x="0" y="4222750"/>
            <a:ext cx="4191000" cy="2635249"/>
          </a:xfrm>
          <a:prstGeom prst="rect">
            <a:avLst/>
          </a:prstGeom>
          <a:blipFill>
            <a:blip r:embed="rId4"/>
            <a:stretch>
              <a:fillRect/>
            </a:stretch>
          </a:blipFill>
        </p:spPr>
      </p:sp>
      <p:sp>
        <p:nvSpPr>
          <p:cNvPr id="242" name="Shape 242"/>
          <p:cNvSpPr txBox="1"/>
          <p:nvPr/>
        </p:nvSpPr>
        <p:spPr>
          <a:xfrm>
            <a:off x="1203325" y="3236911"/>
            <a:ext cx="7940674" cy="9429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400" b="0" i="0" u="none" strike="noStrike" cap="none" baseline="0">
                <a:solidFill>
                  <a:schemeClr val="lt1"/>
                </a:solidFill>
                <a:latin typeface="Times New Roman"/>
                <a:ea typeface="Times New Roman"/>
                <a:cs typeface="Times New Roman"/>
                <a:sym typeface="Times New Roman"/>
              </a:rPr>
              <a:t>The Great Mosque of Djenné is the largest mud brick or adobe building in the world and is considered by many architects to be the greatest achievement of the Sudano-Sahelian architectural style, with </a:t>
            </a:r>
            <a:r>
              <a:rPr lang="en-US" sz="1400" b="1" i="0" u="none" strike="noStrike" cap="none" baseline="0">
                <a:solidFill>
                  <a:schemeClr val="lt1"/>
                </a:solidFill>
                <a:latin typeface="Times New Roman"/>
                <a:ea typeface="Times New Roman"/>
                <a:cs typeface="Times New Roman"/>
                <a:sym typeface="Times New Roman"/>
              </a:rPr>
              <a:t>definite Islamic influences</a:t>
            </a:r>
            <a:r>
              <a:rPr lang="en-US" sz="1400" b="0" i="0" u="none" strike="noStrike" cap="none" baseline="0">
                <a:solidFill>
                  <a:schemeClr val="lt1"/>
                </a:solidFill>
                <a:latin typeface="Times New Roman"/>
                <a:ea typeface="Times New Roman"/>
                <a:cs typeface="Times New Roman"/>
                <a:sym typeface="Times New Roman"/>
              </a:rPr>
              <a:t>. </a:t>
            </a:r>
            <a:r>
              <a:rPr lang="en-US" sz="1400" b="1" i="0" u="none" strike="noStrike" cap="none" baseline="0">
                <a:solidFill>
                  <a:schemeClr val="lt1"/>
                </a:solidFill>
                <a:latin typeface="Times New Roman"/>
                <a:ea typeface="Times New Roman"/>
                <a:cs typeface="Times New Roman"/>
                <a:sym typeface="Times New Roman"/>
              </a:rPr>
              <a:t>The mosque is located in the city of Djenné, Mali</a:t>
            </a:r>
            <a:r>
              <a:rPr lang="en-US" sz="1400" b="0" i="0" u="none" strike="noStrike" cap="none" baseline="0">
                <a:solidFill>
                  <a:schemeClr val="lt1"/>
                </a:solidFill>
                <a:latin typeface="Times New Roman"/>
                <a:ea typeface="Times New Roman"/>
                <a:cs typeface="Times New Roman"/>
                <a:sym typeface="Times New Roman"/>
              </a:rPr>
              <a:t> on the flood plain of the Bani River. </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sp>
        <p:nvSpPr>
          <p:cNvPr id="45" name="Shape 45"/>
          <p:cNvSpPr/>
          <p:nvPr/>
        </p:nvSpPr>
        <p:spPr>
          <a:xfrm>
            <a:off x="0" y="0"/>
            <a:ext cx="9143999" cy="5180012"/>
          </a:xfrm>
          <a:prstGeom prst="rect">
            <a:avLst/>
          </a:prstGeom>
          <a:blipFill>
            <a:blip r:embed="rId3"/>
            <a:stretch>
              <a:fillRect/>
            </a:stretch>
          </a:blipFill>
        </p:spPr>
      </p:sp>
      <p:sp>
        <p:nvSpPr>
          <p:cNvPr id="46" name="Shape 46"/>
          <p:cNvSpPr txBox="1">
            <a:spLocks noGrp="1"/>
          </p:cNvSpPr>
          <p:nvPr>
            <p:ph type="body" idx="1"/>
          </p:nvPr>
        </p:nvSpPr>
        <p:spPr>
          <a:xfrm>
            <a:off x="457200" y="5181600"/>
            <a:ext cx="8229600" cy="1222200"/>
          </a:xfrm>
          <a:prstGeom prst="rect">
            <a:avLst/>
          </a:prstGeom>
          <a:noFill/>
          <a:ln>
            <a:noFill/>
          </a:ln>
        </p:spPr>
        <p:txBody>
          <a:bodyPr lIns="91425" tIns="45700" rIns="91425" bIns="45700" anchor="t" anchorCtr="0">
            <a:noAutofit/>
          </a:bodyPr>
          <a:lstStyle/>
          <a:p>
            <a:pPr marL="0" marR="0" lvl="0" indent="0" algn="l" rtl="0">
              <a:lnSpc>
                <a:spcPct val="80000"/>
              </a:lnSpc>
              <a:spcBef>
                <a:spcPts val="400"/>
              </a:spcBef>
              <a:spcAft>
                <a:spcPts val="0"/>
              </a:spcAft>
              <a:buClr>
                <a:schemeClr val="dk1"/>
              </a:buClr>
              <a:buSzPct val="25000"/>
              <a:buFont typeface="Arial"/>
              <a:buNone/>
            </a:pPr>
            <a:r>
              <a:rPr lang="en-US" sz="2000" b="1" i="0" u="none" strike="noStrike" cap="none" baseline="0" dirty="0">
                <a:solidFill>
                  <a:schemeClr val="dk1"/>
                </a:solidFill>
                <a:latin typeface="Enriqueta"/>
                <a:ea typeface="Enriqueta"/>
                <a:cs typeface="Enriqueta"/>
                <a:sym typeface="Enriqueta"/>
              </a:rPr>
              <a:t>Map 8.1 The Silk Roads</a:t>
            </a:r>
          </a:p>
          <a:p>
            <a:pPr marL="0" marR="0" lvl="0" indent="0" algn="l" rtl="0">
              <a:lnSpc>
                <a:spcPct val="80000"/>
              </a:lnSpc>
              <a:spcBef>
                <a:spcPts val="400"/>
              </a:spcBef>
              <a:spcAft>
                <a:spcPts val="0"/>
              </a:spcAft>
              <a:buClr>
                <a:schemeClr val="dk1"/>
              </a:buClr>
              <a:buSzPct val="25000"/>
              <a:buFont typeface="Arial"/>
              <a:buNone/>
            </a:pPr>
            <a:r>
              <a:rPr lang="en-US" sz="2000" b="0" i="0" u="none" strike="noStrike" cap="none" baseline="0" dirty="0">
                <a:solidFill>
                  <a:schemeClr val="dk1"/>
                </a:solidFill>
                <a:latin typeface="Enriqueta"/>
                <a:ea typeface="Enriqueta"/>
                <a:cs typeface="Enriqueta"/>
                <a:sym typeface="Enriqueta"/>
              </a:rPr>
              <a:t>For 2,000 years, goods, ideas, technologies, and diseases made their way across Eurasia on the several routes of the Silk Roads.</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0" y="0"/>
            <a:ext cx="9127500" cy="5637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1800" b="1" i="1" u="none" strike="noStrike" cap="none" baseline="0" dirty="0">
                <a:solidFill>
                  <a:schemeClr val="accent2"/>
                </a:solidFill>
                <a:latin typeface="Georgia"/>
                <a:ea typeface="Georgia"/>
                <a:cs typeface="Georgia"/>
                <a:sym typeface="Georgia"/>
              </a:rPr>
              <a:t>Q. What lay behind the emergence of Silk Road commerce, and what kept it going for so many centuries?</a:t>
            </a:r>
          </a:p>
        </p:txBody>
      </p:sp>
      <p:sp>
        <p:nvSpPr>
          <p:cNvPr id="157" name="Shape 157"/>
          <p:cNvSpPr txBox="1">
            <a:spLocks noGrp="1"/>
          </p:cNvSpPr>
          <p:nvPr>
            <p:ph type="body" idx="1"/>
          </p:nvPr>
        </p:nvSpPr>
        <p:spPr>
          <a:xfrm>
            <a:off x="0" y="513111"/>
            <a:ext cx="4190400" cy="6345000"/>
          </a:xfrm>
          <a:prstGeom prst="rect">
            <a:avLst/>
          </a:prstGeom>
          <a:noFill/>
          <a:ln>
            <a:noFill/>
          </a:ln>
        </p:spPr>
        <p:txBody>
          <a:bodyPr lIns="91425" tIns="45700" rIns="91425" bIns="45700" anchor="t" anchorCtr="0">
            <a:noAutofit/>
          </a:bodyPr>
          <a:lstStyle/>
          <a:p>
            <a:pPr marL="0" marR="0" lvl="0" indent="0" algn="l" rtl="0">
              <a:lnSpc>
                <a:spcPct val="90000"/>
              </a:lnSpc>
              <a:spcBef>
                <a:spcPts val="480"/>
              </a:spcBef>
              <a:spcAft>
                <a:spcPts val="0"/>
              </a:spcAft>
              <a:buClr>
                <a:schemeClr val="dk1"/>
              </a:buClr>
              <a:buSzPct val="172619"/>
              <a:buFont typeface="Arial"/>
              <a:buChar char="•"/>
            </a:pPr>
            <a:r>
              <a:rPr lang="en-US" sz="1400" b="0" i="0" u="none" strike="noStrike" cap="none" baseline="0" dirty="0">
                <a:solidFill>
                  <a:schemeClr val="dk1"/>
                </a:solidFill>
                <a:latin typeface="Georgia"/>
                <a:ea typeface="Georgia"/>
                <a:cs typeface="Georgia"/>
                <a:sym typeface="Georgia"/>
              </a:rPr>
              <a:t>One important reason was the </a:t>
            </a:r>
            <a:r>
              <a:rPr lang="en-US" sz="1400" b="1" i="0" u="none" strike="noStrike" cap="none" baseline="0" dirty="0">
                <a:solidFill>
                  <a:schemeClr val="dk1"/>
                </a:solidFill>
                <a:latin typeface="Georgia"/>
                <a:ea typeface="Georgia"/>
                <a:cs typeface="Georgia"/>
                <a:sym typeface="Georgia"/>
              </a:rPr>
              <a:t>exchange of products of the forest</a:t>
            </a:r>
            <a:r>
              <a:rPr lang="en-US" sz="1400" b="0" i="0" u="none" strike="noStrike" cap="none" baseline="0" dirty="0">
                <a:solidFill>
                  <a:schemeClr val="dk1"/>
                </a:solidFill>
                <a:latin typeface="Georgia"/>
                <a:ea typeface="Georgia"/>
                <a:cs typeface="Georgia"/>
                <a:sym typeface="Georgia"/>
              </a:rPr>
              <a:t> and of the semi-arid northern grasslands of inner Eurasia, which were controlled by pastoral peoples, for the agricultural products and manufactured goods of the warmer, well-watered lands of outer Eurasia, including the Mediterranean, the Middle East, India, and China.</a:t>
            </a:r>
          </a:p>
          <a:p>
            <a:pPr marL="0" marR="0" lvl="0" indent="0" algn="l" rtl="0">
              <a:lnSpc>
                <a:spcPct val="90000"/>
              </a:lnSpc>
              <a:spcBef>
                <a:spcPts val="480"/>
              </a:spcBef>
              <a:spcAft>
                <a:spcPts val="0"/>
              </a:spcAft>
              <a:buClr>
                <a:schemeClr val="dk1"/>
              </a:buClr>
              <a:buSzPct val="172619"/>
              <a:buFont typeface="Arial"/>
              <a:buChar char="•"/>
            </a:pPr>
            <a:r>
              <a:rPr lang="en-US" sz="1400" b="0" i="0" u="none" strike="noStrike" cap="none" baseline="0" dirty="0">
                <a:solidFill>
                  <a:schemeClr val="dk1"/>
                </a:solidFill>
                <a:latin typeface="Georgia"/>
                <a:ea typeface="Georgia"/>
                <a:cs typeface="Georgia"/>
                <a:sym typeface="Georgia"/>
              </a:rPr>
              <a:t>Also important were the construction of classical civilizations and their imperial states during the last five centuries </a:t>
            </a:r>
            <a:r>
              <a:rPr lang="en-US" sz="1400" b="0" i="0" u="none" strike="noStrike" cap="none" baseline="0" dirty="0" err="1">
                <a:solidFill>
                  <a:schemeClr val="dk1"/>
                </a:solidFill>
                <a:latin typeface="Georgia"/>
                <a:ea typeface="Georgia"/>
                <a:cs typeface="Georgia"/>
                <a:sym typeface="Georgia"/>
              </a:rPr>
              <a:t>b.c.e</a:t>
            </a:r>
            <a:r>
              <a:rPr lang="en-US" sz="1400" b="0" i="0" u="none" strike="noStrike" cap="none" baseline="0" dirty="0">
                <a:solidFill>
                  <a:schemeClr val="dk1"/>
                </a:solidFill>
                <a:latin typeface="Georgia"/>
                <a:ea typeface="Georgia"/>
                <a:cs typeface="Georgia"/>
                <a:sym typeface="Georgia"/>
              </a:rPr>
              <a:t>.; </a:t>
            </a:r>
            <a:r>
              <a:rPr lang="en-US" sz="1400" b="1" i="0" u="none" strike="noStrike" cap="none" baseline="0" dirty="0">
                <a:solidFill>
                  <a:schemeClr val="dk1"/>
                </a:solidFill>
                <a:latin typeface="Georgia"/>
                <a:ea typeface="Georgia"/>
                <a:cs typeface="Georgia"/>
                <a:sym typeface="Georgia"/>
              </a:rPr>
              <a:t>classical civilizations invaded the territory of pastoral peoples</a:t>
            </a:r>
            <a:r>
              <a:rPr lang="en-US" sz="1400" b="0" i="0" u="none" strike="noStrike" cap="none" baseline="0" dirty="0">
                <a:solidFill>
                  <a:schemeClr val="dk1"/>
                </a:solidFill>
                <a:latin typeface="Georgia"/>
                <a:ea typeface="Georgia"/>
                <a:cs typeface="Georgia"/>
                <a:sym typeface="Georgia"/>
              </a:rPr>
              <a:t>, </a:t>
            </a:r>
            <a:r>
              <a:rPr lang="en-US" sz="1400" b="1" i="0" u="none" strike="noStrike" cap="none" baseline="0" dirty="0">
                <a:solidFill>
                  <a:schemeClr val="dk1"/>
                </a:solidFill>
                <a:latin typeface="Georgia"/>
                <a:ea typeface="Georgia"/>
                <a:cs typeface="Georgia"/>
                <a:sym typeface="Georgia"/>
              </a:rPr>
              <a:t>securing sections of the Silk Roads</a:t>
            </a:r>
            <a:r>
              <a:rPr lang="en-US" sz="1400" b="0" i="0" u="none" strike="noStrike" cap="none" baseline="0" dirty="0">
                <a:solidFill>
                  <a:schemeClr val="dk1"/>
                </a:solidFill>
                <a:latin typeface="Georgia"/>
                <a:ea typeface="Georgia"/>
                <a:cs typeface="Georgia"/>
                <a:sym typeface="Georgia"/>
              </a:rPr>
              <a:t> and providing security for merchants and travelers.</a:t>
            </a:r>
          </a:p>
          <a:p>
            <a:pPr marL="0" marR="0" lvl="0" indent="0" algn="l" rtl="0">
              <a:lnSpc>
                <a:spcPct val="90000"/>
              </a:lnSpc>
              <a:spcBef>
                <a:spcPts val="480"/>
              </a:spcBef>
              <a:spcAft>
                <a:spcPts val="0"/>
              </a:spcAft>
              <a:buClr>
                <a:schemeClr val="dk1"/>
              </a:buClr>
              <a:buSzPct val="172619"/>
              <a:buFont typeface="Arial"/>
              <a:buChar char="•"/>
            </a:pPr>
            <a:r>
              <a:rPr lang="en-US" sz="1400" b="1" i="0" u="none" strike="noStrike" cap="none" baseline="0" dirty="0">
                <a:solidFill>
                  <a:schemeClr val="dk1"/>
                </a:solidFill>
                <a:latin typeface="Georgia"/>
                <a:ea typeface="Georgia"/>
                <a:cs typeface="Georgia"/>
                <a:sym typeface="Georgia"/>
              </a:rPr>
              <a:t>The Silk Road had the continued support of later states</a:t>
            </a:r>
            <a:r>
              <a:rPr lang="en-US" sz="1400" b="0" i="0" u="none" strike="noStrike" cap="none" baseline="0" dirty="0">
                <a:solidFill>
                  <a:schemeClr val="dk1"/>
                </a:solidFill>
                <a:latin typeface="Georgia"/>
                <a:ea typeface="Georgia"/>
                <a:cs typeface="Georgia"/>
                <a:sym typeface="Georgia"/>
              </a:rPr>
              <a:t>, including the Byzantine, Abbasid, and Mongol empires, which also benefited from the trade.</a:t>
            </a:r>
          </a:p>
          <a:p>
            <a:pPr marL="0" marR="0" lvl="0" indent="0" algn="l" rtl="0">
              <a:lnSpc>
                <a:spcPct val="90000"/>
              </a:lnSpc>
              <a:spcBef>
                <a:spcPts val="480"/>
              </a:spcBef>
              <a:spcAft>
                <a:spcPts val="0"/>
              </a:spcAft>
              <a:buClr>
                <a:schemeClr val="dk1"/>
              </a:buClr>
              <a:buSzPct val="172619"/>
              <a:buFont typeface="Arial"/>
              <a:buChar char="•"/>
            </a:pPr>
            <a:r>
              <a:rPr lang="en-US" sz="1400" b="0" i="0" u="none" strike="noStrike" cap="none" baseline="0" dirty="0">
                <a:solidFill>
                  <a:schemeClr val="dk1"/>
                </a:solidFill>
                <a:latin typeface="Georgia"/>
                <a:ea typeface="Georgia"/>
                <a:cs typeface="Georgia"/>
                <a:sym typeface="Georgia"/>
              </a:rPr>
              <a:t>There was a </a:t>
            </a:r>
            <a:r>
              <a:rPr lang="en-US" sz="1400" b="1" i="0" u="none" strike="noStrike" cap="none" baseline="0" dirty="0">
                <a:solidFill>
                  <a:schemeClr val="dk1"/>
                </a:solidFill>
                <a:latin typeface="Georgia"/>
                <a:ea typeface="Georgia"/>
                <a:cs typeface="Georgia"/>
                <a:sym typeface="Georgia"/>
              </a:rPr>
              <a:t>continuing demand for hard-to-find luxury goods among elites across Eurasia</a:t>
            </a:r>
            <a:r>
              <a:rPr lang="en-US" sz="1400" b="0" i="0" u="none" strike="noStrike" cap="none" baseline="0" dirty="0">
                <a:solidFill>
                  <a:schemeClr val="dk1"/>
                </a:solidFill>
                <a:latin typeface="Georgia"/>
                <a:ea typeface="Georgia"/>
                <a:cs typeface="Georgia"/>
                <a:sym typeface="Georgia"/>
              </a:rPr>
              <a:t>.</a:t>
            </a: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0" y="0"/>
            <a:ext cx="6032399" cy="716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1800" b="1" i="1" u="none" strike="noStrike" cap="none" baseline="0" dirty="0">
                <a:solidFill>
                  <a:schemeClr val="accent2"/>
                </a:solidFill>
                <a:latin typeface="Georgia"/>
                <a:ea typeface="Georgia"/>
                <a:cs typeface="Georgia"/>
                <a:sym typeface="Georgia"/>
              </a:rPr>
              <a:t>Q. What were the major economic, social, and cultural consequences of Silk Road commerce?</a:t>
            </a:r>
          </a:p>
        </p:txBody>
      </p:sp>
      <p:sp>
        <p:nvSpPr>
          <p:cNvPr id="163" name="Shape 163"/>
          <p:cNvSpPr txBox="1">
            <a:spLocks noGrp="1"/>
          </p:cNvSpPr>
          <p:nvPr>
            <p:ph type="body" idx="1"/>
          </p:nvPr>
        </p:nvSpPr>
        <p:spPr>
          <a:xfrm>
            <a:off x="0" y="762000"/>
            <a:ext cx="5444100" cy="6096000"/>
          </a:xfrm>
          <a:prstGeom prst="rect">
            <a:avLst/>
          </a:prstGeom>
          <a:noFill/>
          <a:ln>
            <a:noFill/>
          </a:ln>
        </p:spPr>
        <p:txBody>
          <a:bodyPr lIns="91425" tIns="45700" rIns="91425" bIns="45700" anchor="t" anchorCtr="0">
            <a:noAutofit/>
          </a:bodyPr>
          <a:lstStyle/>
          <a:p>
            <a:pPr marL="0" marR="0" lvl="0" indent="0" algn="l" rtl="0">
              <a:lnSpc>
                <a:spcPct val="100000"/>
              </a:lnSpc>
              <a:spcBef>
                <a:spcPts val="560"/>
              </a:spcBef>
              <a:spcAft>
                <a:spcPts val="0"/>
              </a:spcAft>
              <a:buClr>
                <a:schemeClr val="dk1"/>
              </a:buClr>
              <a:buSzPct val="157407"/>
              <a:buFont typeface="Arial"/>
              <a:buChar char="•"/>
            </a:pPr>
            <a:r>
              <a:rPr lang="en-US" sz="1800" b="0" i="0" u="none" strike="noStrike" cap="none" baseline="0" dirty="0">
                <a:solidFill>
                  <a:schemeClr val="dk1"/>
                </a:solidFill>
                <a:latin typeface="Georgia"/>
                <a:ea typeface="Georgia"/>
                <a:cs typeface="Georgia"/>
                <a:sym typeface="Georgia"/>
              </a:rPr>
              <a:t>In some regions, </a:t>
            </a:r>
            <a:r>
              <a:rPr lang="en-US" sz="1800" b="1" i="0" u="none" strike="noStrike" cap="none" baseline="0" dirty="0">
                <a:solidFill>
                  <a:schemeClr val="dk1"/>
                </a:solidFill>
                <a:latin typeface="Georgia"/>
                <a:ea typeface="Georgia"/>
                <a:cs typeface="Georgia"/>
                <a:sym typeface="Georgia"/>
              </a:rPr>
              <a:t>long-distance trade profoundly affected the lives of peasant farmers</a:t>
            </a:r>
            <a:r>
              <a:rPr lang="en-US" sz="1800" b="0" i="0" u="none" strike="noStrike" cap="none" baseline="0" dirty="0">
                <a:solidFill>
                  <a:schemeClr val="dk1"/>
                </a:solidFill>
                <a:latin typeface="Georgia"/>
                <a:ea typeface="Georgia"/>
                <a:cs typeface="Georgia"/>
                <a:sym typeface="Georgia"/>
              </a:rPr>
              <a:t>. </a:t>
            </a:r>
          </a:p>
          <a:p>
            <a:pPr marL="0" marR="0" lvl="0" indent="0" algn="l" rtl="0">
              <a:lnSpc>
                <a:spcPct val="100000"/>
              </a:lnSpc>
              <a:spcBef>
                <a:spcPts val="560"/>
              </a:spcBef>
              <a:spcAft>
                <a:spcPts val="0"/>
              </a:spcAft>
              <a:buClr>
                <a:schemeClr val="dk1"/>
              </a:buClr>
              <a:buSzPct val="157407"/>
              <a:buFont typeface="Arial"/>
              <a:buChar char="•"/>
            </a:pPr>
            <a:r>
              <a:rPr lang="en-US" sz="1800" b="0" i="0" u="none" strike="noStrike" cap="none" baseline="0" dirty="0">
                <a:solidFill>
                  <a:schemeClr val="dk1"/>
                </a:solidFill>
                <a:latin typeface="Georgia"/>
                <a:ea typeface="Georgia"/>
                <a:cs typeface="Georgia"/>
                <a:sym typeface="Georgia"/>
              </a:rPr>
              <a:t>For instance, </a:t>
            </a:r>
            <a:r>
              <a:rPr lang="en-US" sz="1800" b="1" i="0" u="none" strike="noStrike" cap="none" baseline="0" dirty="0">
                <a:solidFill>
                  <a:schemeClr val="dk1"/>
                </a:solidFill>
                <a:latin typeface="Georgia"/>
                <a:ea typeface="Georgia"/>
                <a:cs typeface="Georgia"/>
                <a:sym typeface="Georgia"/>
              </a:rPr>
              <a:t>peasants</a:t>
            </a:r>
            <a:r>
              <a:rPr lang="en-US" sz="1800" b="0" i="0" u="none" strike="noStrike" cap="none" baseline="0" dirty="0">
                <a:solidFill>
                  <a:schemeClr val="dk1"/>
                </a:solidFill>
                <a:latin typeface="Georgia"/>
                <a:ea typeface="Georgia"/>
                <a:cs typeface="Georgia"/>
                <a:sym typeface="Georgia"/>
              </a:rPr>
              <a:t> in the Yangzi River delta of southern China sometimes </a:t>
            </a:r>
            <a:r>
              <a:rPr lang="en-US" sz="1800" b="1" i="0" u="none" strike="noStrike" cap="none" baseline="0" dirty="0">
                <a:solidFill>
                  <a:schemeClr val="dk1"/>
                </a:solidFill>
                <a:latin typeface="Georgia"/>
                <a:ea typeface="Georgia"/>
                <a:cs typeface="Georgia"/>
                <a:sym typeface="Georgia"/>
              </a:rPr>
              <a:t>gave up the cultivation of food crops, choosing to focus instead on producing silk, paper, porcelain, </a:t>
            </a:r>
            <a:r>
              <a:rPr lang="en-US" sz="1800" b="1" i="0" u="none" strike="noStrike" cap="none" baseline="0" dirty="0" err="1">
                <a:solidFill>
                  <a:schemeClr val="dk1"/>
                </a:solidFill>
                <a:latin typeface="Georgia"/>
                <a:ea typeface="Georgia"/>
                <a:cs typeface="Georgia"/>
                <a:sym typeface="Georgia"/>
              </a:rPr>
              <a:t>lacquerware</a:t>
            </a:r>
            <a:r>
              <a:rPr lang="en-US" sz="1800" b="1" i="0" u="none" strike="noStrike" cap="none" baseline="0" dirty="0">
                <a:solidFill>
                  <a:schemeClr val="dk1"/>
                </a:solidFill>
                <a:latin typeface="Georgia"/>
                <a:ea typeface="Georgia"/>
                <a:cs typeface="Georgia"/>
                <a:sym typeface="Georgia"/>
              </a:rPr>
              <a:t>, or iron tools</a:t>
            </a:r>
            <a:r>
              <a:rPr lang="en-US" sz="1800" b="0" i="0" u="none" strike="noStrike" cap="none" baseline="0" dirty="0">
                <a:solidFill>
                  <a:schemeClr val="dk1"/>
                </a:solidFill>
                <a:latin typeface="Georgia"/>
                <a:ea typeface="Georgia"/>
                <a:cs typeface="Georgia"/>
                <a:sym typeface="Georgia"/>
              </a:rPr>
              <a:t>, much of which was destined for the markets of the Silk Roads.</a:t>
            </a:r>
          </a:p>
          <a:p>
            <a:pPr marL="0" marR="0" lvl="0" indent="0" algn="l" rtl="0">
              <a:lnSpc>
                <a:spcPct val="100000"/>
              </a:lnSpc>
              <a:spcBef>
                <a:spcPts val="560"/>
              </a:spcBef>
              <a:spcAft>
                <a:spcPts val="0"/>
              </a:spcAft>
              <a:buClr>
                <a:schemeClr val="dk1"/>
              </a:buClr>
              <a:buSzPct val="157407"/>
              <a:buFont typeface="Arial"/>
              <a:buChar char="•"/>
            </a:pPr>
            <a:r>
              <a:rPr lang="en-US" sz="1800" b="0" i="0" u="none" strike="noStrike" cap="none" baseline="0" dirty="0">
                <a:solidFill>
                  <a:schemeClr val="dk1"/>
                </a:solidFill>
                <a:latin typeface="Georgia"/>
                <a:ea typeface="Georgia"/>
                <a:cs typeface="Georgia"/>
                <a:sym typeface="Georgia"/>
              </a:rPr>
              <a:t>Favorably placed individuals could benefit enormously from long-distance trade; </a:t>
            </a:r>
            <a:r>
              <a:rPr lang="en-US" sz="1800" b="1" i="0" u="none" strike="noStrike" cap="none" baseline="0" dirty="0">
                <a:solidFill>
                  <a:schemeClr val="dk1"/>
                </a:solidFill>
                <a:latin typeface="Georgia"/>
                <a:ea typeface="Georgia"/>
                <a:cs typeface="Georgia"/>
                <a:sym typeface="Georgia"/>
              </a:rPr>
              <a:t>some merchants accumulated considerable fortunes</a:t>
            </a:r>
            <a:r>
              <a:rPr lang="en-US" sz="1800" b="0" i="0" u="none" strike="noStrike" cap="none" baseline="0" dirty="0">
                <a:solidFill>
                  <a:schemeClr val="dk1"/>
                </a:solidFill>
                <a:latin typeface="Georgia"/>
                <a:ea typeface="Georgia"/>
                <a:cs typeface="Georgia"/>
                <a:sym typeface="Georgia"/>
              </a:rPr>
              <a:t>.</a:t>
            </a: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228600" y="0"/>
            <a:ext cx="2438399" cy="4112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dirty="0">
                <a:solidFill>
                  <a:srgbClr val="0000CC"/>
                </a:solidFill>
                <a:latin typeface="Georgia"/>
                <a:ea typeface="Georgia"/>
                <a:cs typeface="Georgia"/>
                <a:sym typeface="Georgia"/>
              </a:rPr>
              <a:t>Sea </a:t>
            </a:r>
            <a:r>
              <a:rPr lang="en-US" sz="2800" b="1" i="0" u="none" strike="noStrike" cap="none" baseline="0" dirty="0">
                <a:solidFill>
                  <a:schemeClr val="dk1"/>
                </a:solidFill>
                <a:latin typeface="Georgia"/>
                <a:ea typeface="Georgia"/>
                <a:cs typeface="Georgia"/>
                <a:sym typeface="Georgia"/>
              </a:rPr>
              <a:t>Roads</a:t>
            </a:r>
          </a:p>
        </p:txBody>
      </p:sp>
      <p:sp>
        <p:nvSpPr>
          <p:cNvPr id="169" name="Shape 169"/>
          <p:cNvSpPr txBox="1">
            <a:spLocks noGrp="1"/>
          </p:cNvSpPr>
          <p:nvPr>
            <p:ph type="body" idx="1"/>
          </p:nvPr>
        </p:nvSpPr>
        <p:spPr>
          <a:xfrm>
            <a:off x="84452" y="457200"/>
            <a:ext cx="8754600" cy="3276600"/>
          </a:xfrm>
          <a:prstGeom prst="rect">
            <a:avLst/>
          </a:prstGeom>
          <a:noFill/>
          <a:ln>
            <a:noFill/>
          </a:ln>
        </p:spPr>
        <p:txBody>
          <a:bodyPr lIns="91425" tIns="45700" rIns="91425" bIns="45700" anchor="t" anchorCtr="0">
            <a:noAutofit/>
          </a:bodyPr>
          <a:lstStyle/>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dirty="0">
                <a:solidFill>
                  <a:schemeClr val="dk1"/>
                </a:solidFill>
                <a:latin typeface="Georgia"/>
                <a:ea typeface="Georgia"/>
                <a:cs typeface="Georgia"/>
                <a:sym typeface="Georgia"/>
              </a:rPr>
              <a:t>Some regions relied on </a:t>
            </a:r>
            <a:r>
              <a:rPr lang="en-US" sz="1800" b="1" i="0" u="none" strike="noStrike" cap="none" baseline="0" dirty="0">
                <a:solidFill>
                  <a:schemeClr val="dk1"/>
                </a:solidFill>
                <a:latin typeface="Georgia"/>
                <a:ea typeface="Georgia"/>
                <a:cs typeface="Georgia"/>
                <a:sym typeface="Georgia"/>
              </a:rPr>
              <a:t>dugout canoes or rafts (inherent limitations!)</a:t>
            </a:r>
          </a:p>
          <a:p>
            <a:pPr marL="0" marR="0" lvl="0" indent="0" algn="l" rtl="0">
              <a:lnSpc>
                <a:spcPct val="80000"/>
              </a:lnSpc>
              <a:spcBef>
                <a:spcPts val="360"/>
              </a:spcBef>
              <a:spcAft>
                <a:spcPts val="0"/>
              </a:spcAft>
              <a:buClr>
                <a:schemeClr val="dk1"/>
              </a:buClr>
              <a:buSzPct val="101851"/>
              <a:buFont typeface="Arial"/>
              <a:buChar char="•"/>
            </a:pPr>
            <a:r>
              <a:rPr lang="en-US" sz="1800" b="1" i="1" u="none" strike="noStrike" cap="none" baseline="0" dirty="0">
                <a:solidFill>
                  <a:schemeClr val="dk1"/>
                </a:solidFill>
                <a:latin typeface="Georgia"/>
                <a:ea typeface="Georgia"/>
                <a:cs typeface="Georgia"/>
                <a:sym typeface="Georgia"/>
              </a:rPr>
              <a:t>Which large bodies of water would be most dangerous to sail on?</a:t>
            </a:r>
            <a:r>
              <a:rPr lang="en-US" sz="1800" b="0" i="0" u="none" strike="noStrike" cap="none" baseline="0" dirty="0">
                <a:solidFill>
                  <a:schemeClr val="dk1"/>
                </a:solidFill>
                <a:latin typeface="Georgia"/>
                <a:ea typeface="Georgia"/>
                <a:cs typeface="Georgia"/>
                <a:sym typeface="Georgia"/>
              </a:rPr>
              <a:t> </a:t>
            </a: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dirty="0">
                <a:solidFill>
                  <a:schemeClr val="dk1"/>
                </a:solidFill>
                <a:latin typeface="Georgia"/>
                <a:ea typeface="Georgia"/>
                <a:cs typeface="Georgia"/>
                <a:sym typeface="Georgia"/>
              </a:rPr>
              <a:t>Indian Ocean is probably the safest, followed by the Mediterranean and then the Pacific; the Atlantic and North seas are pretty nasty</a:t>
            </a: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dirty="0">
                <a:solidFill>
                  <a:schemeClr val="dk1"/>
                </a:solidFill>
                <a:latin typeface="Georgia"/>
                <a:ea typeface="Georgia"/>
                <a:cs typeface="Georgia"/>
                <a:sym typeface="Georgia"/>
              </a:rPr>
              <a:t>Advantages of </a:t>
            </a:r>
            <a:r>
              <a:rPr lang="en-US" sz="1800" b="1" i="0" u="none" strike="noStrike" cap="none" baseline="0" dirty="0">
                <a:solidFill>
                  <a:schemeClr val="dk1"/>
                </a:solidFill>
                <a:latin typeface="Georgia"/>
                <a:ea typeface="Georgia"/>
                <a:cs typeface="Georgia"/>
                <a:sym typeface="Georgia"/>
              </a:rPr>
              <a:t>sails over rowing</a:t>
            </a:r>
          </a:p>
          <a:p>
            <a:pPr marL="0" marR="0" lvl="0" indent="0" algn="l" rtl="0">
              <a:lnSpc>
                <a:spcPct val="80000"/>
              </a:lnSpc>
              <a:spcBef>
                <a:spcPts val="360"/>
              </a:spcBef>
              <a:spcAft>
                <a:spcPts val="0"/>
              </a:spcAft>
              <a:buClr>
                <a:schemeClr val="dk1"/>
              </a:buClr>
              <a:buSzPct val="101851"/>
              <a:buFont typeface="Arial"/>
              <a:buChar char="•"/>
            </a:pPr>
            <a:r>
              <a:rPr lang="en-US" sz="1800" b="1" i="0" u="none" strike="noStrike" cap="none" baseline="0" dirty="0">
                <a:solidFill>
                  <a:schemeClr val="dk1"/>
                </a:solidFill>
                <a:latin typeface="Georgia"/>
                <a:ea typeface="Georgia"/>
                <a:cs typeface="Georgia"/>
                <a:sym typeface="Georgia"/>
              </a:rPr>
              <a:t>Arab contributions</a:t>
            </a:r>
            <a:r>
              <a:rPr lang="en-US" sz="1800" b="0" i="0" u="none" strike="noStrike" cap="none" baseline="0" dirty="0">
                <a:solidFill>
                  <a:schemeClr val="dk1"/>
                </a:solidFill>
                <a:latin typeface="Georgia"/>
                <a:ea typeface="Georgia"/>
                <a:cs typeface="Georgia"/>
                <a:sym typeface="Georgia"/>
              </a:rPr>
              <a:t> to maritime history – lateen sails</a:t>
            </a:r>
          </a:p>
          <a:p>
            <a:pPr marL="0" marR="0" lvl="0" indent="0" algn="l" rtl="0">
              <a:lnSpc>
                <a:spcPct val="80000"/>
              </a:lnSpc>
              <a:spcBef>
                <a:spcPts val="360"/>
              </a:spcBef>
              <a:spcAft>
                <a:spcPts val="0"/>
              </a:spcAft>
              <a:buClr>
                <a:schemeClr val="dk1"/>
              </a:buClr>
              <a:buSzPct val="101851"/>
              <a:buFont typeface="Arial"/>
              <a:buChar char="•"/>
            </a:pPr>
            <a:r>
              <a:rPr lang="en-US" sz="1800" b="1" i="0" u="none" strike="noStrike" cap="none" baseline="0" dirty="0">
                <a:solidFill>
                  <a:schemeClr val="dk1"/>
                </a:solidFill>
                <a:latin typeface="Georgia"/>
                <a:ea typeface="Georgia"/>
                <a:cs typeface="Georgia"/>
                <a:sym typeface="Georgia"/>
              </a:rPr>
              <a:t>Complexity of shipbuilding</a:t>
            </a:r>
            <a:r>
              <a:rPr lang="en-US" sz="1800" b="0" i="0" u="none" strike="noStrike" cap="none" baseline="0" dirty="0">
                <a:solidFill>
                  <a:schemeClr val="dk1"/>
                </a:solidFill>
                <a:latin typeface="Georgia"/>
                <a:ea typeface="Georgia"/>
                <a:cs typeface="Georgia"/>
                <a:sym typeface="Georgia"/>
              </a:rPr>
              <a:t> (difficulty of making a North Sea–style clinker-built ship compared to the mortise-and-</a:t>
            </a:r>
            <a:r>
              <a:rPr lang="en-US" sz="1800" b="0" i="0" u="none" strike="noStrike" cap="none" baseline="0" dirty="0" err="1">
                <a:solidFill>
                  <a:schemeClr val="dk1"/>
                </a:solidFill>
                <a:latin typeface="Georgia"/>
                <a:ea typeface="Georgia"/>
                <a:cs typeface="Georgia"/>
                <a:sym typeface="Georgia"/>
              </a:rPr>
              <a:t>tenon</a:t>
            </a:r>
            <a:r>
              <a:rPr lang="en-US" sz="1800" b="0" i="0" u="none" strike="noStrike" cap="none" baseline="0" dirty="0">
                <a:solidFill>
                  <a:schemeClr val="dk1"/>
                </a:solidFill>
                <a:latin typeface="Georgia"/>
                <a:ea typeface="Georgia"/>
                <a:cs typeface="Georgia"/>
                <a:sym typeface="Georgia"/>
              </a:rPr>
              <a:t> construction of the Mediterranean)</a:t>
            </a: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dirty="0">
                <a:solidFill>
                  <a:schemeClr val="dk1"/>
                </a:solidFill>
                <a:latin typeface="Georgia"/>
                <a:ea typeface="Georgia"/>
                <a:cs typeface="Georgia"/>
                <a:sym typeface="Georgia"/>
              </a:rPr>
              <a:t>Advantage of </a:t>
            </a:r>
            <a:r>
              <a:rPr lang="en-US" sz="1800" b="1" i="0" u="none" strike="noStrike" cap="none" baseline="0" dirty="0">
                <a:solidFill>
                  <a:schemeClr val="dk1"/>
                </a:solidFill>
                <a:latin typeface="Georgia"/>
                <a:ea typeface="Georgia"/>
                <a:cs typeface="Georgia"/>
                <a:sym typeface="Georgia"/>
              </a:rPr>
              <a:t>rudders compared to steering oars</a:t>
            </a:r>
          </a:p>
          <a:p>
            <a:pPr marL="0" marR="0" lvl="0" indent="0" algn="l" rtl="0">
              <a:lnSpc>
                <a:spcPct val="80000"/>
              </a:lnSpc>
              <a:spcBef>
                <a:spcPts val="360"/>
              </a:spcBef>
              <a:spcAft>
                <a:spcPts val="0"/>
              </a:spcAft>
              <a:buClr>
                <a:schemeClr val="dk1"/>
              </a:buClr>
              <a:buSzPct val="101851"/>
              <a:buFont typeface="Arial"/>
              <a:buChar char="•"/>
            </a:pPr>
            <a:r>
              <a:rPr lang="en-US" sz="1800" b="1" i="0" u="none" strike="noStrike" cap="none" baseline="0" dirty="0">
                <a:solidFill>
                  <a:schemeClr val="dk1"/>
                </a:solidFill>
                <a:latin typeface="Georgia"/>
                <a:ea typeface="Georgia"/>
                <a:cs typeface="Georgia"/>
                <a:sym typeface="Georgia"/>
              </a:rPr>
              <a:t>Inventions </a:t>
            </a:r>
            <a:r>
              <a:rPr lang="en-US" sz="1800" b="0" i="0" u="none" strike="noStrike" cap="none" baseline="0" dirty="0">
                <a:solidFill>
                  <a:schemeClr val="dk1"/>
                </a:solidFill>
                <a:latin typeface="Georgia"/>
                <a:ea typeface="Georgia"/>
                <a:cs typeface="Georgia"/>
                <a:sym typeface="Georgia"/>
              </a:rPr>
              <a:t>that aided navigation (astrolabe, magnetic compass, etc.)</a:t>
            </a: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dirty="0">
                <a:solidFill>
                  <a:schemeClr val="dk1"/>
                </a:solidFill>
                <a:latin typeface="Georgia"/>
                <a:ea typeface="Georgia"/>
                <a:cs typeface="Georgia"/>
                <a:sym typeface="Georgia"/>
              </a:rPr>
              <a:t>Importance of </a:t>
            </a:r>
            <a:r>
              <a:rPr lang="en-US" sz="1800" b="1" i="0" u="none" strike="noStrike" cap="none" baseline="0" dirty="0">
                <a:solidFill>
                  <a:schemeClr val="dk1"/>
                </a:solidFill>
                <a:latin typeface="Georgia"/>
                <a:ea typeface="Georgia"/>
                <a:cs typeface="Georgia"/>
                <a:sym typeface="Georgia"/>
              </a:rPr>
              <a:t>naval warfare</a:t>
            </a:r>
            <a:r>
              <a:rPr lang="en-US" sz="1800" b="0" i="0" u="none" strike="noStrike" cap="none" baseline="0" dirty="0">
                <a:solidFill>
                  <a:schemeClr val="dk1"/>
                </a:solidFill>
                <a:latin typeface="Georgia"/>
                <a:ea typeface="Georgia"/>
                <a:cs typeface="Georgia"/>
                <a:sym typeface="Georgia"/>
              </a:rPr>
              <a:t> in world history</a:t>
            </a:r>
          </a:p>
        </p:txBody>
      </p:sp>
      <p:sp>
        <p:nvSpPr>
          <p:cNvPr id="170" name="Shape 170"/>
          <p:cNvSpPr/>
          <p:nvPr/>
        </p:nvSpPr>
        <p:spPr>
          <a:xfrm>
            <a:off x="3352800" y="3622675"/>
            <a:ext cx="5791200" cy="3235325"/>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340402" y="5699125"/>
            <a:ext cx="8422499" cy="1158899"/>
          </a:xfrm>
          <a:prstGeom prst="rect">
            <a:avLst/>
          </a:prstGeom>
          <a:noFill/>
          <a:ln>
            <a:noFill/>
          </a:ln>
        </p:spPr>
        <p:txBody>
          <a:bodyPr lIns="91425" tIns="45700" rIns="91425" bIns="45700" anchor="t" anchorCtr="0">
            <a:noAutofit/>
          </a:bodyPr>
          <a:lstStyle/>
          <a:p>
            <a:pPr marL="0" marR="0" lvl="0" indent="0" algn="l" rtl="0">
              <a:lnSpc>
                <a:spcPct val="80000"/>
              </a:lnSpc>
              <a:spcBef>
                <a:spcPts val="360"/>
              </a:spcBef>
              <a:spcAft>
                <a:spcPts val="0"/>
              </a:spcAft>
              <a:buClr>
                <a:schemeClr val="dk1"/>
              </a:buClr>
              <a:buSzPct val="25000"/>
              <a:buFont typeface="Arial"/>
              <a:buNone/>
            </a:pPr>
            <a:r>
              <a:rPr lang="en-US" sz="1800" b="1" i="0" u="none" strike="noStrike" cap="none" baseline="0" dirty="0">
                <a:solidFill>
                  <a:schemeClr val="dk1"/>
                </a:solidFill>
                <a:latin typeface="Georgia"/>
                <a:ea typeface="Georgia"/>
                <a:cs typeface="Georgia"/>
                <a:sym typeface="Georgia"/>
              </a:rPr>
              <a:t>Map 8.2 The Sea Roads</a:t>
            </a:r>
          </a:p>
          <a:p>
            <a:pPr marL="0" marR="0" lvl="0" indent="0" algn="l" rtl="0">
              <a:lnSpc>
                <a:spcPct val="80000"/>
              </a:lnSpc>
              <a:spcBef>
                <a:spcPts val="360"/>
              </a:spcBef>
              <a:spcAft>
                <a:spcPts val="0"/>
              </a:spcAft>
              <a:buClr>
                <a:schemeClr val="dk1"/>
              </a:buClr>
              <a:buSzPct val="25000"/>
              <a:buFont typeface="Arial"/>
              <a:buNone/>
            </a:pPr>
            <a:r>
              <a:rPr lang="en-US" sz="1800" b="0" i="0" u="none" strike="noStrike" cap="none" baseline="0" dirty="0">
                <a:solidFill>
                  <a:schemeClr val="dk1"/>
                </a:solidFill>
                <a:latin typeface="Georgia"/>
                <a:ea typeface="Georgia"/>
                <a:cs typeface="Georgia"/>
                <a:sym typeface="Georgia"/>
              </a:rPr>
              <a:t>Paralleling the Silk Road trading network, a sea-based commerce in the Indian Ocean basin connected the many peoples between China and East Africa.</a:t>
            </a:r>
          </a:p>
        </p:txBody>
      </p:sp>
      <p:sp>
        <p:nvSpPr>
          <p:cNvPr id="176" name="Shape 176"/>
          <p:cNvSpPr/>
          <p:nvPr/>
        </p:nvSpPr>
        <p:spPr>
          <a:xfrm>
            <a:off x="422625" y="0"/>
            <a:ext cx="8458198" cy="5672136"/>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228600" y="0"/>
            <a:ext cx="8915400" cy="914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1" u="none" strike="noStrike" cap="none" baseline="0" dirty="0">
                <a:solidFill>
                  <a:schemeClr val="accent2"/>
                </a:solidFill>
                <a:latin typeface="Arial"/>
                <a:ea typeface="Arial"/>
                <a:cs typeface="Arial"/>
                <a:sym typeface="Arial"/>
              </a:rPr>
              <a:t>How did the operation of the Indian Ocean trading network differ from that of the Silk Roads?</a:t>
            </a:r>
          </a:p>
        </p:txBody>
      </p:sp>
      <p:sp>
        <p:nvSpPr>
          <p:cNvPr id="182" name="Shape 182"/>
          <p:cNvSpPr txBox="1">
            <a:spLocks noGrp="1"/>
          </p:cNvSpPr>
          <p:nvPr>
            <p:ph type="body" idx="1"/>
          </p:nvPr>
        </p:nvSpPr>
        <p:spPr>
          <a:xfrm>
            <a:off x="457200" y="990600"/>
            <a:ext cx="8686800" cy="5867400"/>
          </a:xfrm>
          <a:prstGeom prst="rect">
            <a:avLst/>
          </a:prstGeom>
          <a:noFill/>
          <a:ln>
            <a:noFill/>
          </a:ln>
        </p:spPr>
        <p:txBody>
          <a:bodyPr lIns="91425" tIns="45700" rIns="91425" bIns="45700" anchor="t" anchorCtr="0">
            <a:noAutofit/>
          </a:bodyPr>
          <a:lstStyle/>
          <a:p>
            <a:pPr marL="0" marR="0" lvl="0" indent="0" algn="l" rtl="0">
              <a:lnSpc>
                <a:spcPct val="90000"/>
              </a:lnSpc>
              <a:spcBef>
                <a:spcPts val="560"/>
              </a:spcBef>
              <a:spcAft>
                <a:spcPts val="0"/>
              </a:spcAft>
              <a:buClr>
                <a:schemeClr val="dk1"/>
              </a:buClr>
              <a:buSzPct val="101190"/>
              <a:buFont typeface="Arial"/>
              <a:buChar char="•"/>
            </a:pPr>
            <a:r>
              <a:rPr lang="en-US" sz="2800" b="1" i="0" u="none" strike="noStrike" cap="none" baseline="0" dirty="0">
                <a:solidFill>
                  <a:schemeClr val="dk1"/>
                </a:solidFill>
                <a:latin typeface="Arial"/>
                <a:ea typeface="Arial"/>
                <a:cs typeface="Arial"/>
                <a:sym typeface="Arial"/>
              </a:rPr>
              <a:t>Transportation costs were lower on the Sea Roads than the Silk Roads</a:t>
            </a:r>
            <a:r>
              <a:rPr lang="en-US" sz="2800" b="0" i="0" u="none" strike="noStrike" cap="none" baseline="0" dirty="0">
                <a:solidFill>
                  <a:schemeClr val="dk1"/>
                </a:solidFill>
                <a:latin typeface="Arial"/>
                <a:ea typeface="Arial"/>
                <a:cs typeface="Arial"/>
                <a:sym typeface="Arial"/>
              </a:rPr>
              <a:t>, because ships could accommodate larger and heavier cargoes than camels. </a:t>
            </a:r>
          </a:p>
          <a:p>
            <a:pPr marL="0" marR="0" lvl="0" indent="0" algn="l" rtl="0">
              <a:lnSpc>
                <a:spcPct val="90000"/>
              </a:lnSpc>
              <a:spcBef>
                <a:spcPts val="560"/>
              </a:spcBef>
              <a:spcAft>
                <a:spcPts val="0"/>
              </a:spcAft>
              <a:buClr>
                <a:schemeClr val="dk1"/>
              </a:buClr>
              <a:buSzPct val="101190"/>
              <a:buFont typeface="Arial"/>
              <a:buChar char="•"/>
            </a:pPr>
            <a:r>
              <a:rPr lang="en-US" sz="2800" b="0" i="0" u="none" strike="noStrike" cap="none" baseline="0" dirty="0">
                <a:solidFill>
                  <a:schemeClr val="dk1"/>
                </a:solidFill>
                <a:latin typeface="Arial"/>
                <a:ea typeface="Arial"/>
                <a:cs typeface="Arial"/>
                <a:sym typeface="Arial"/>
              </a:rPr>
              <a:t>This meant that the </a:t>
            </a:r>
            <a:r>
              <a:rPr lang="en-US" sz="2800" b="1" i="0" u="none" strike="noStrike" cap="none" baseline="0" dirty="0">
                <a:solidFill>
                  <a:schemeClr val="dk1"/>
                </a:solidFill>
                <a:latin typeface="Arial"/>
                <a:ea typeface="Arial"/>
                <a:cs typeface="Arial"/>
                <a:sym typeface="Arial"/>
              </a:rPr>
              <a:t>Sea Roads</a:t>
            </a:r>
            <a:r>
              <a:rPr lang="en-US" sz="2800" b="0" i="0" u="none" strike="noStrike" cap="none" baseline="0" dirty="0">
                <a:solidFill>
                  <a:schemeClr val="dk1"/>
                </a:solidFill>
                <a:latin typeface="Arial"/>
                <a:ea typeface="Arial"/>
                <a:cs typeface="Arial"/>
                <a:sym typeface="Arial"/>
              </a:rPr>
              <a:t> could eventually carry more </a:t>
            </a:r>
            <a:r>
              <a:rPr lang="en-US" sz="2800" b="1" i="0" u="none" strike="noStrike" cap="none" baseline="0" dirty="0">
                <a:solidFill>
                  <a:schemeClr val="dk1"/>
                </a:solidFill>
                <a:latin typeface="Arial"/>
                <a:ea typeface="Arial"/>
                <a:cs typeface="Arial"/>
                <a:sym typeface="Arial"/>
              </a:rPr>
              <a:t>bulk goods and products destined for a mass</a:t>
            </a:r>
            <a:r>
              <a:rPr lang="en-US" sz="2800" b="0" i="0" u="none" strike="noStrike" cap="none" baseline="0" dirty="0">
                <a:solidFill>
                  <a:schemeClr val="dk1"/>
                </a:solidFill>
                <a:latin typeface="Arial"/>
                <a:ea typeface="Arial"/>
                <a:cs typeface="Arial"/>
                <a:sym typeface="Arial"/>
              </a:rPr>
              <a:t> </a:t>
            </a:r>
            <a:r>
              <a:rPr lang="en-US" sz="2800" b="1" i="0" u="none" strike="noStrike" cap="none" baseline="0" dirty="0">
                <a:solidFill>
                  <a:schemeClr val="dk1"/>
                </a:solidFill>
                <a:latin typeface="Arial"/>
                <a:ea typeface="Arial"/>
                <a:cs typeface="Arial"/>
                <a:sym typeface="Arial"/>
              </a:rPr>
              <a:t>market</a:t>
            </a:r>
            <a:r>
              <a:rPr lang="en-US" sz="2800" b="0" i="0" u="none" strike="noStrike" cap="none" baseline="0" dirty="0">
                <a:solidFill>
                  <a:schemeClr val="dk1"/>
                </a:solidFill>
                <a:latin typeface="Arial"/>
                <a:ea typeface="Arial"/>
                <a:cs typeface="Arial"/>
                <a:sym typeface="Arial"/>
              </a:rPr>
              <a:t>—textiles, pepper, timber, rice, sugar, wheat— whereas the </a:t>
            </a:r>
            <a:r>
              <a:rPr lang="en-US" sz="2800" b="1" i="0" u="none" strike="noStrike" cap="none" baseline="0" dirty="0">
                <a:solidFill>
                  <a:schemeClr val="dk1"/>
                </a:solidFill>
                <a:latin typeface="Arial"/>
                <a:ea typeface="Arial"/>
                <a:cs typeface="Arial"/>
                <a:sym typeface="Arial"/>
              </a:rPr>
              <a:t>Silk Roads</a:t>
            </a:r>
            <a:r>
              <a:rPr lang="en-US" sz="2800" b="0" i="0" u="none" strike="noStrike" cap="none" baseline="0" dirty="0">
                <a:solidFill>
                  <a:schemeClr val="dk1"/>
                </a:solidFill>
                <a:latin typeface="Arial"/>
                <a:ea typeface="Arial"/>
                <a:cs typeface="Arial"/>
                <a:sym typeface="Arial"/>
              </a:rPr>
              <a:t> were limited largely to </a:t>
            </a:r>
            <a:r>
              <a:rPr lang="en-US" sz="2800" b="1" i="0" u="none" strike="noStrike" cap="none" baseline="0" dirty="0">
                <a:solidFill>
                  <a:schemeClr val="dk1"/>
                </a:solidFill>
                <a:latin typeface="Arial"/>
                <a:ea typeface="Arial"/>
                <a:cs typeface="Arial"/>
                <a:sym typeface="Arial"/>
              </a:rPr>
              <a:t>luxury</a:t>
            </a:r>
            <a:r>
              <a:rPr lang="en-US" sz="2800" b="0" i="0" u="none" strike="noStrike" cap="none" baseline="0" dirty="0">
                <a:solidFill>
                  <a:schemeClr val="dk1"/>
                </a:solidFill>
                <a:latin typeface="Arial"/>
                <a:ea typeface="Arial"/>
                <a:cs typeface="Arial"/>
                <a:sym typeface="Arial"/>
              </a:rPr>
              <a:t> goods for the few.</a:t>
            </a:r>
          </a:p>
          <a:p>
            <a:pPr marL="0" marR="0" lvl="0" indent="0" algn="l" rtl="0">
              <a:lnSpc>
                <a:spcPct val="90000"/>
              </a:lnSpc>
              <a:spcBef>
                <a:spcPts val="560"/>
              </a:spcBef>
              <a:spcAft>
                <a:spcPts val="0"/>
              </a:spcAft>
              <a:buClr>
                <a:schemeClr val="dk1"/>
              </a:buClr>
              <a:buSzPct val="101190"/>
              <a:buFont typeface="Arial"/>
              <a:buChar char="•"/>
            </a:pPr>
            <a:r>
              <a:rPr lang="en-US" sz="2800" b="0" i="0" u="none" strike="noStrike" cap="none" baseline="0" dirty="0">
                <a:solidFill>
                  <a:schemeClr val="dk1"/>
                </a:solidFill>
                <a:latin typeface="Arial"/>
                <a:ea typeface="Arial"/>
                <a:cs typeface="Arial"/>
                <a:sym typeface="Arial"/>
              </a:rPr>
              <a:t>The </a:t>
            </a:r>
            <a:r>
              <a:rPr lang="en-US" sz="2800" b="1" i="0" u="none" strike="noStrike" cap="none" baseline="0" dirty="0">
                <a:solidFill>
                  <a:schemeClr val="dk1"/>
                </a:solidFill>
                <a:latin typeface="Arial"/>
                <a:ea typeface="Arial"/>
                <a:cs typeface="Arial"/>
                <a:sym typeface="Arial"/>
              </a:rPr>
              <a:t>Sea Roads</a:t>
            </a:r>
            <a:r>
              <a:rPr lang="en-US" sz="2800" b="0" i="0" u="none" strike="noStrike" cap="none" baseline="0" dirty="0">
                <a:solidFill>
                  <a:schemeClr val="dk1"/>
                </a:solidFill>
                <a:latin typeface="Arial"/>
                <a:ea typeface="Arial"/>
                <a:cs typeface="Arial"/>
                <a:sym typeface="Arial"/>
              </a:rPr>
              <a:t> relied on alternating wind currents known as </a:t>
            </a:r>
            <a:r>
              <a:rPr lang="en-US" sz="2800" b="1" i="0" u="none" strike="noStrike" cap="none" baseline="0" dirty="0">
                <a:solidFill>
                  <a:schemeClr val="dk1"/>
                </a:solidFill>
                <a:latin typeface="Arial"/>
                <a:ea typeface="Arial"/>
                <a:cs typeface="Arial"/>
                <a:sym typeface="Arial"/>
              </a:rPr>
              <a:t>monsoons</a:t>
            </a:r>
            <a:r>
              <a:rPr lang="en-US" sz="2800" b="0" i="0" u="none" strike="noStrike" cap="none" baseline="0" dirty="0">
                <a:solidFill>
                  <a:schemeClr val="dk1"/>
                </a:solidFill>
                <a:latin typeface="Arial"/>
                <a:ea typeface="Arial"/>
                <a:cs typeface="Arial"/>
                <a:sym typeface="Arial"/>
              </a:rPr>
              <a:t>.</a:t>
            </a:r>
          </a:p>
          <a:p>
            <a:pPr marL="0" marR="0" lvl="0" indent="0" algn="l" rtl="0">
              <a:lnSpc>
                <a:spcPct val="90000"/>
              </a:lnSpc>
              <a:spcBef>
                <a:spcPts val="560"/>
              </a:spcBef>
              <a:spcAft>
                <a:spcPts val="0"/>
              </a:spcAft>
              <a:buClr>
                <a:schemeClr val="dk1"/>
              </a:buClr>
              <a:buSzPct val="101190"/>
              <a:buFont typeface="Arial"/>
              <a:buChar char="•"/>
            </a:pPr>
            <a:r>
              <a:rPr lang="en-US" sz="2800" b="1" i="0" u="none" strike="noStrike" cap="none" baseline="0" dirty="0">
                <a:solidFill>
                  <a:schemeClr val="dk1"/>
                </a:solidFill>
                <a:latin typeface="Arial"/>
                <a:ea typeface="Arial"/>
                <a:cs typeface="Arial"/>
                <a:sym typeface="Arial"/>
              </a:rPr>
              <a:t>India was the center of the Sea Roads</a:t>
            </a:r>
            <a:r>
              <a:rPr lang="en-US" sz="2800" b="0" i="0" u="none" strike="noStrike" cap="none" baseline="0" dirty="0">
                <a:solidFill>
                  <a:schemeClr val="dk1"/>
                </a:solidFill>
                <a:latin typeface="Arial"/>
                <a:ea typeface="Arial"/>
                <a:cs typeface="Arial"/>
                <a:sym typeface="Arial"/>
              </a:rPr>
              <a:t> but not of the Silk Roads.</a:t>
            </a: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57200" y="152400"/>
            <a:ext cx="8229600" cy="6857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400" b="1" i="1" u="none" strike="noStrike" cap="none" baseline="0" dirty="0">
                <a:solidFill>
                  <a:srgbClr val="008000"/>
                </a:solidFill>
                <a:latin typeface="Arial"/>
                <a:ea typeface="Arial"/>
                <a:cs typeface="Arial"/>
                <a:sym typeface="Arial"/>
              </a:rPr>
              <a:t>What is the relationship between the rise of </a:t>
            </a:r>
            <a:r>
              <a:rPr lang="en-US" sz="2400" b="1" i="1" u="none" strike="noStrike" cap="none" baseline="0" dirty="0" err="1">
                <a:solidFill>
                  <a:srgbClr val="008000"/>
                </a:solidFill>
                <a:latin typeface="Arial"/>
                <a:ea typeface="Arial"/>
                <a:cs typeface="Arial"/>
                <a:sym typeface="Arial"/>
              </a:rPr>
              <a:t>Srivijaya</a:t>
            </a:r>
            <a:r>
              <a:rPr lang="en-US" sz="2400" b="1" i="1" u="none" strike="noStrike" cap="none" baseline="0" dirty="0">
                <a:solidFill>
                  <a:srgbClr val="008000"/>
                </a:solidFill>
                <a:latin typeface="Arial"/>
                <a:ea typeface="Arial"/>
                <a:cs typeface="Arial"/>
                <a:sym typeface="Arial"/>
              </a:rPr>
              <a:t> and the world of Indian Ocean commerce?</a:t>
            </a:r>
          </a:p>
        </p:txBody>
      </p:sp>
      <p:sp>
        <p:nvSpPr>
          <p:cNvPr id="188" name="Shape 188"/>
          <p:cNvSpPr txBox="1">
            <a:spLocks noGrp="1"/>
          </p:cNvSpPr>
          <p:nvPr>
            <p:ph type="body" idx="1"/>
          </p:nvPr>
        </p:nvSpPr>
        <p:spPr>
          <a:xfrm>
            <a:off x="457200" y="990600"/>
            <a:ext cx="8686800" cy="5867400"/>
          </a:xfrm>
          <a:prstGeom prst="rect">
            <a:avLst/>
          </a:prstGeom>
          <a:noFill/>
          <a:ln>
            <a:noFill/>
          </a:ln>
        </p:spPr>
        <p:txBody>
          <a:bodyPr lIns="91425" tIns="45700" rIns="91425" bIns="45700" anchor="t" anchorCtr="0">
            <a:noAutofit/>
          </a:bodyPr>
          <a:lstStyle/>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dirty="0" err="1">
                <a:solidFill>
                  <a:schemeClr val="dk1"/>
                </a:solidFill>
                <a:latin typeface="Arial"/>
                <a:ea typeface="Arial"/>
                <a:cs typeface="Arial"/>
                <a:sym typeface="Arial"/>
              </a:rPr>
              <a:t>Srivijaya</a:t>
            </a:r>
            <a:r>
              <a:rPr lang="en-US" sz="2000" b="0" i="0" u="none" strike="noStrike" cap="none" baseline="0" dirty="0">
                <a:solidFill>
                  <a:schemeClr val="dk1"/>
                </a:solidFill>
                <a:latin typeface="Arial"/>
                <a:ea typeface="Arial"/>
                <a:cs typeface="Arial"/>
                <a:sym typeface="Arial"/>
              </a:rPr>
              <a:t> emerged from the intense competition between small ports along the Straits of Malacca, the critical choke point of Indian Ocean commerce. It came to dominate the straits, which controlled the key all-sea route between India and China.</a:t>
            </a: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dirty="0" err="1">
                <a:solidFill>
                  <a:schemeClr val="dk1"/>
                </a:solidFill>
                <a:latin typeface="Arial"/>
                <a:ea typeface="Arial"/>
                <a:cs typeface="Arial"/>
                <a:sym typeface="Arial"/>
              </a:rPr>
              <a:t>Srivijaya’s</a:t>
            </a:r>
            <a:r>
              <a:rPr lang="en-US" sz="2000" b="0" i="0" u="none" strike="noStrike" cap="none" baseline="0" dirty="0">
                <a:solidFill>
                  <a:schemeClr val="dk1"/>
                </a:solidFill>
                <a:latin typeface="Arial"/>
                <a:ea typeface="Arial"/>
                <a:cs typeface="Arial"/>
                <a:sym typeface="Arial"/>
              </a:rPr>
              <a:t> plentiful supply of gold, its access to the source of highly sought-after spices, and the taxes it levied on passing ships provided the resources to attract supporters, to fund an embryonic bureaucracy, and to create the military and naval forces that brought some security to the area.</a:t>
            </a: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dirty="0" err="1">
                <a:solidFill>
                  <a:schemeClr val="dk1"/>
                </a:solidFill>
                <a:latin typeface="Arial"/>
                <a:ea typeface="Arial"/>
                <a:cs typeface="Arial"/>
                <a:sym typeface="Arial"/>
              </a:rPr>
              <a:t>Srivijaya</a:t>
            </a:r>
            <a:r>
              <a:rPr lang="en-US" sz="2000" b="0" i="0" u="none" strike="noStrike" cap="none" baseline="0" dirty="0">
                <a:solidFill>
                  <a:schemeClr val="dk1"/>
                </a:solidFill>
                <a:latin typeface="Arial"/>
                <a:ea typeface="Arial"/>
                <a:cs typeface="Arial"/>
                <a:sym typeface="Arial"/>
              </a:rPr>
              <a:t> monarchs made use of imported Indian political ideas and Buddhist religious concepts (in addition to local beliefs about the magical powers of chiefs) to construct their government.</a:t>
            </a: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dirty="0">
                <a:solidFill>
                  <a:schemeClr val="dk1"/>
                </a:solidFill>
                <a:latin typeface="Arial"/>
                <a:ea typeface="Arial"/>
                <a:cs typeface="Arial"/>
                <a:sym typeface="Arial"/>
              </a:rPr>
              <a:t>They employed Indian merchants as advisers, clerks, and officials, even assigning them Sanskrit titles.</a:t>
            </a: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dirty="0">
                <a:solidFill>
                  <a:schemeClr val="dk1"/>
                </a:solidFill>
                <a:latin typeface="Arial"/>
                <a:ea typeface="Arial"/>
                <a:cs typeface="Arial"/>
                <a:sym typeface="Arial"/>
              </a:rPr>
              <a:t>The capital city of Palembang was a cosmopolitan city with cultural influences from the Indian Ocean trading network.</a:t>
            </a: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dirty="0">
                <a:solidFill>
                  <a:schemeClr val="dk1"/>
                </a:solidFill>
                <a:latin typeface="Arial"/>
                <a:ea typeface="Arial"/>
                <a:cs typeface="Arial"/>
                <a:sym typeface="Arial"/>
              </a:rPr>
              <a:t>The rulers of </a:t>
            </a:r>
            <a:r>
              <a:rPr lang="en-US" sz="2000" b="0" i="0" u="none" strike="noStrike" cap="none" baseline="0" dirty="0" err="1">
                <a:solidFill>
                  <a:schemeClr val="dk1"/>
                </a:solidFill>
                <a:latin typeface="Arial"/>
                <a:ea typeface="Arial"/>
                <a:cs typeface="Arial"/>
                <a:sym typeface="Arial"/>
              </a:rPr>
              <a:t>Srivijaya</a:t>
            </a:r>
            <a:r>
              <a:rPr lang="en-US" sz="2000" b="0" i="0" u="none" strike="noStrike" cap="none" baseline="0" dirty="0">
                <a:solidFill>
                  <a:schemeClr val="dk1"/>
                </a:solidFill>
                <a:latin typeface="Arial"/>
                <a:ea typeface="Arial"/>
                <a:cs typeface="Arial"/>
                <a:sym typeface="Arial"/>
              </a:rPr>
              <a:t> sponsored the creation of images of the Buddha and various bodhisattvas. </a:t>
            </a:r>
            <a:r>
              <a:rPr lang="en-US" sz="2000" b="0" i="0" u="none" strike="noStrike" cap="none" baseline="0" dirty="0" err="1">
                <a:solidFill>
                  <a:schemeClr val="dk1"/>
                </a:solidFill>
                <a:latin typeface="Arial"/>
                <a:ea typeface="Arial"/>
                <a:cs typeface="Arial"/>
                <a:sym typeface="Arial"/>
              </a:rPr>
              <a:t>Srivijaya</a:t>
            </a:r>
            <a:r>
              <a:rPr lang="en-US" sz="2000" b="0" i="0" u="none" strike="noStrike" cap="none" baseline="0" dirty="0">
                <a:solidFill>
                  <a:schemeClr val="dk1"/>
                </a:solidFill>
                <a:latin typeface="Arial"/>
                <a:ea typeface="Arial"/>
                <a:cs typeface="Arial"/>
                <a:sym typeface="Arial"/>
              </a:rPr>
              <a:t> ultimately became a major center of Buddhist observance and teaching.</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228600" y="0"/>
            <a:ext cx="8915400" cy="8381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1" u="none" strike="noStrike" cap="none" baseline="0" dirty="0">
                <a:solidFill>
                  <a:srgbClr val="008000"/>
                </a:solidFill>
                <a:latin typeface="Arial"/>
                <a:ea typeface="Arial"/>
                <a:cs typeface="Arial"/>
                <a:sym typeface="Arial"/>
              </a:rPr>
              <a:t>What lay behind the flourishing of Indian Ocean commerce in the postclassical millennium?</a:t>
            </a:r>
          </a:p>
        </p:txBody>
      </p:sp>
      <p:sp>
        <p:nvSpPr>
          <p:cNvPr id="194" name="Shape 194"/>
          <p:cNvSpPr txBox="1">
            <a:spLocks noGrp="1"/>
          </p:cNvSpPr>
          <p:nvPr>
            <p:ph type="body" idx="1"/>
          </p:nvPr>
        </p:nvSpPr>
        <p:spPr>
          <a:xfrm>
            <a:off x="304800" y="990600"/>
            <a:ext cx="8839199" cy="5867400"/>
          </a:xfrm>
          <a:prstGeom prst="rect">
            <a:avLst/>
          </a:prstGeom>
          <a:noFill/>
          <a:ln>
            <a:noFill/>
          </a:ln>
        </p:spPr>
        <p:txBody>
          <a:bodyPr lIns="91425" tIns="45700" rIns="91425" bIns="45700" anchor="t" anchorCtr="0">
            <a:noAutofit/>
          </a:bodyPr>
          <a:lstStyle/>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dirty="0">
                <a:solidFill>
                  <a:schemeClr val="dk1"/>
                </a:solidFill>
                <a:latin typeface="Arial"/>
                <a:ea typeface="Arial"/>
                <a:cs typeface="Arial"/>
                <a:sym typeface="Arial"/>
              </a:rPr>
              <a:t>One important factor was the </a:t>
            </a:r>
            <a:r>
              <a:rPr lang="en-US" sz="1800" b="1" i="0" u="none" strike="noStrike" cap="none" baseline="0" dirty="0">
                <a:solidFill>
                  <a:schemeClr val="dk1"/>
                </a:solidFill>
                <a:latin typeface="Arial"/>
                <a:ea typeface="Arial"/>
                <a:cs typeface="Arial"/>
                <a:sym typeface="Arial"/>
              </a:rPr>
              <a:t>economic and political revival of China</a:t>
            </a:r>
            <a:r>
              <a:rPr lang="en-US" sz="1800" b="0" i="0" u="none" strike="noStrike" cap="none" baseline="0" dirty="0">
                <a:solidFill>
                  <a:schemeClr val="dk1"/>
                </a:solidFill>
                <a:latin typeface="Arial"/>
                <a:ea typeface="Arial"/>
                <a:cs typeface="Arial"/>
                <a:sym typeface="Arial"/>
              </a:rPr>
              <a:t>, especially during the Tang and Song dynasties (618–1279).</a:t>
            </a:r>
          </a:p>
          <a:p>
            <a:pPr marL="0" marR="0" lvl="0" indent="0" algn="l" rtl="0">
              <a:lnSpc>
                <a:spcPct val="80000"/>
              </a:lnSpc>
              <a:spcBef>
                <a:spcPts val="360"/>
              </a:spcBef>
              <a:spcAft>
                <a:spcPts val="0"/>
              </a:spcAft>
              <a:buClr>
                <a:schemeClr val="dk1"/>
              </a:buClr>
              <a:buSzPct val="101851"/>
              <a:buFont typeface="Arial"/>
              <a:buChar char="•"/>
            </a:pPr>
            <a:r>
              <a:rPr lang="en-US" sz="1800" b="1" i="0" u="none" strike="noStrike" cap="none" baseline="0" dirty="0">
                <a:solidFill>
                  <a:schemeClr val="dk1"/>
                </a:solidFill>
                <a:latin typeface="Arial"/>
                <a:ea typeface="Arial"/>
                <a:cs typeface="Arial"/>
                <a:sym typeface="Arial"/>
              </a:rPr>
              <a:t>China both supplied products for and consumed the products</a:t>
            </a:r>
            <a:r>
              <a:rPr lang="en-US" sz="1800" b="0" i="0" u="none" strike="noStrike" cap="none" baseline="0" dirty="0">
                <a:solidFill>
                  <a:schemeClr val="dk1"/>
                </a:solidFill>
                <a:latin typeface="Arial"/>
                <a:ea typeface="Arial"/>
                <a:cs typeface="Arial"/>
                <a:sym typeface="Arial"/>
              </a:rPr>
              <a:t> of the Indian Ocean trading network.</a:t>
            </a: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dirty="0">
                <a:solidFill>
                  <a:schemeClr val="dk1"/>
                </a:solidFill>
                <a:latin typeface="Arial"/>
                <a:ea typeface="Arial"/>
                <a:cs typeface="Arial"/>
                <a:sym typeface="Arial"/>
              </a:rPr>
              <a:t>China also provided technological innovations, including larger ships and the magnetic compass, which facilitated trade.</a:t>
            </a: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dirty="0">
                <a:solidFill>
                  <a:schemeClr val="dk1"/>
                </a:solidFill>
                <a:latin typeface="Arial"/>
                <a:ea typeface="Arial"/>
                <a:cs typeface="Arial"/>
                <a:sym typeface="Arial"/>
              </a:rPr>
              <a:t>Another important factor was the sudden rise of Islam in the seventh century C.E. and its subsequent spread across much of the Afro-Eurasian world.</a:t>
            </a: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dirty="0">
                <a:solidFill>
                  <a:schemeClr val="dk1"/>
                </a:solidFill>
                <a:latin typeface="Arial"/>
                <a:ea typeface="Arial"/>
                <a:cs typeface="Arial"/>
                <a:sym typeface="Arial"/>
              </a:rPr>
              <a:t> Islam was friendly to commercial life. The creation of an Arab Empire, stretching from the Atlantic Ocean through the Mediterranean basin and all the way to India, brought together in a single political system an immense range of economies and cultural traditions and provided a vast arena for trade.</a:t>
            </a: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dirty="0">
                <a:solidFill>
                  <a:schemeClr val="dk1"/>
                </a:solidFill>
                <a:latin typeface="Arial"/>
                <a:ea typeface="Arial"/>
                <a:cs typeface="Arial"/>
                <a:sym typeface="Arial"/>
              </a:rPr>
              <a:t>Middle Eastern gold and silver purchased pepper, textiles, and gemstones in India.</a:t>
            </a: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dirty="0">
                <a:solidFill>
                  <a:schemeClr val="dk1"/>
                </a:solidFill>
                <a:latin typeface="Arial"/>
                <a:ea typeface="Arial"/>
                <a:cs typeface="Arial"/>
                <a:sym typeface="Arial"/>
              </a:rPr>
              <a:t>Merchants from the Arab Empire established communities from East Africa to the China coast.</a:t>
            </a: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dirty="0">
                <a:solidFill>
                  <a:schemeClr val="dk1"/>
                </a:solidFill>
                <a:latin typeface="Arial"/>
                <a:ea typeface="Arial"/>
                <a:cs typeface="Arial"/>
                <a:sym typeface="Arial"/>
              </a:rPr>
              <a:t>Opportunities for trade led to the production of sugar and dates in Mesopotamia and stimulated a slave trade from East Africa to provide labor for the growing and refining of these products.</a:t>
            </a: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dirty="0">
                <a:solidFill>
                  <a:schemeClr val="dk1"/>
                </a:solidFill>
                <a:latin typeface="Arial"/>
                <a:ea typeface="Arial"/>
                <a:cs typeface="Arial"/>
                <a:sym typeface="Arial"/>
              </a:rPr>
              <a:t>Widespread conversion to Islam among traders in the Indian Ocean underpinned an international maritime culture and also helped to facilitate commercial transactions.</a:t>
            </a:r>
          </a:p>
          <a:p>
            <a:endParaRPr lang="en-US" sz="18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228600" y="0"/>
            <a:ext cx="4724400" cy="5562600"/>
          </a:xfrm>
          <a:prstGeom prst="rect">
            <a:avLst/>
          </a:prstGeom>
          <a:noFill/>
          <a:ln>
            <a:noFill/>
          </a:ln>
        </p:spPr>
        <p:txBody>
          <a:bodyPr lIns="91425" tIns="45700" rIns="91425" bIns="45700" anchor="t" anchorCtr="0">
            <a:noAutofit/>
          </a:bodyPr>
          <a:lstStyle/>
          <a:p>
            <a:pPr marL="0" marR="0" lvl="0" indent="0" algn="l" rtl="0">
              <a:lnSpc>
                <a:spcPct val="80000"/>
              </a:lnSpc>
              <a:spcBef>
                <a:spcPts val="320"/>
              </a:spcBef>
              <a:spcAft>
                <a:spcPts val="0"/>
              </a:spcAft>
              <a:buClr>
                <a:schemeClr val="dk1"/>
              </a:buClr>
              <a:buSzPct val="25000"/>
              <a:buFont typeface="Arial"/>
              <a:buNone/>
            </a:pPr>
            <a:r>
              <a:rPr lang="en-US" sz="1800" b="0" i="1" u="none" strike="noStrike" cap="none" baseline="0" dirty="0">
                <a:solidFill>
                  <a:srgbClr val="7030A0"/>
                </a:solidFill>
                <a:latin typeface="Arial"/>
                <a:ea typeface="Arial"/>
                <a:cs typeface="Arial"/>
                <a:sym typeface="Arial"/>
              </a:rPr>
              <a:t>What was the role of Swahili civilization in the world of Indian Ocean commerce</a:t>
            </a:r>
            <a:r>
              <a:rPr lang="en-US" sz="1800" b="0" i="1" u="none" strike="noStrike" cap="none" baseline="0" dirty="0" smtClean="0">
                <a:solidFill>
                  <a:srgbClr val="7030A0"/>
                </a:solidFill>
                <a:latin typeface="Arial"/>
                <a:ea typeface="Arial"/>
                <a:cs typeface="Arial"/>
                <a:sym typeface="Arial"/>
              </a:rPr>
              <a:t>?</a:t>
            </a:r>
          </a:p>
          <a:p>
            <a:pPr marL="0" marR="0" lvl="0" indent="0" algn="l" rtl="0">
              <a:lnSpc>
                <a:spcPct val="80000"/>
              </a:lnSpc>
              <a:spcBef>
                <a:spcPts val="320"/>
              </a:spcBef>
              <a:spcAft>
                <a:spcPts val="0"/>
              </a:spcAft>
              <a:buClr>
                <a:schemeClr val="dk1"/>
              </a:buClr>
              <a:buSzPct val="25000"/>
              <a:buFont typeface="Arial"/>
              <a:buNone/>
            </a:pPr>
            <a:endParaRPr lang="en-US" sz="1800" b="0" i="1" u="none" strike="noStrike" cap="none" baseline="0" dirty="0">
              <a:solidFill>
                <a:srgbClr val="7030A0"/>
              </a:solidFill>
              <a:latin typeface="Arial"/>
              <a:ea typeface="Arial"/>
              <a:cs typeface="Arial"/>
              <a:sym typeface="Arial"/>
            </a:endParaRPr>
          </a:p>
          <a:p>
            <a:pPr marL="0" marR="0" lvl="0" indent="0" algn="l" rtl="0">
              <a:lnSpc>
                <a:spcPct val="80000"/>
              </a:lnSpc>
              <a:spcBef>
                <a:spcPts val="320"/>
              </a:spcBef>
              <a:spcAft>
                <a:spcPts val="0"/>
              </a:spcAft>
              <a:buClr>
                <a:schemeClr val="dk1"/>
              </a:buClr>
              <a:buSzPct val="98958"/>
              <a:buFont typeface="Arial"/>
              <a:buChar char="•"/>
            </a:pPr>
            <a:r>
              <a:rPr lang="en-US" sz="1600" b="0" i="0" u="none" strike="noStrike" cap="none" baseline="0" dirty="0">
                <a:solidFill>
                  <a:schemeClr val="dk1"/>
                </a:solidFill>
                <a:latin typeface="Arial"/>
                <a:ea typeface="Arial"/>
                <a:cs typeface="Arial"/>
                <a:sym typeface="Arial"/>
              </a:rPr>
              <a:t>Economically, Swahili cities provided commercial centers that accumulated goods from the interior of sub-Saharan Africa and exchanged them for the products of the Indian Ocean trading network</a:t>
            </a:r>
            <a:r>
              <a:rPr lang="en-US" sz="1600" b="0" i="0" u="none" strike="noStrike" cap="none" baseline="0" dirty="0" smtClean="0">
                <a:solidFill>
                  <a:schemeClr val="dk1"/>
                </a:solidFill>
                <a:latin typeface="Arial"/>
                <a:ea typeface="Arial"/>
                <a:cs typeface="Arial"/>
                <a:sym typeface="Arial"/>
              </a:rPr>
              <a:t>.</a:t>
            </a:r>
          </a:p>
          <a:p>
            <a:pPr marL="0" marR="0" lvl="0" indent="0" algn="l" rtl="0">
              <a:lnSpc>
                <a:spcPct val="80000"/>
              </a:lnSpc>
              <a:spcBef>
                <a:spcPts val="320"/>
              </a:spcBef>
              <a:spcAft>
                <a:spcPts val="0"/>
              </a:spcAft>
              <a:buClr>
                <a:schemeClr val="dk1"/>
              </a:buClr>
              <a:buSzPct val="98958"/>
              <a:buFont typeface="Arial"/>
              <a:buChar char="•"/>
            </a:pPr>
            <a:endParaRPr lang="en-US" sz="1600" b="0" i="0" u="none" strike="noStrike" cap="none" baseline="0" dirty="0">
              <a:solidFill>
                <a:schemeClr val="dk1"/>
              </a:solidFill>
              <a:latin typeface="Arial"/>
              <a:ea typeface="Arial"/>
              <a:cs typeface="Arial"/>
              <a:sym typeface="Arial"/>
            </a:endParaRPr>
          </a:p>
          <a:p>
            <a:pPr marL="0" marR="0" lvl="0" indent="0" algn="l" rtl="0">
              <a:lnSpc>
                <a:spcPct val="80000"/>
              </a:lnSpc>
              <a:spcBef>
                <a:spcPts val="320"/>
              </a:spcBef>
              <a:spcAft>
                <a:spcPts val="0"/>
              </a:spcAft>
              <a:buClr>
                <a:schemeClr val="dk1"/>
              </a:buClr>
              <a:buSzPct val="98958"/>
              <a:buFont typeface="Arial"/>
              <a:buChar char="•"/>
            </a:pPr>
            <a:r>
              <a:rPr lang="en-US" sz="1600" b="0" i="0" u="none" strike="noStrike" cap="none" baseline="0" dirty="0">
                <a:solidFill>
                  <a:schemeClr val="dk1"/>
                </a:solidFill>
                <a:latin typeface="Arial"/>
                <a:ea typeface="Arial"/>
                <a:cs typeface="Arial"/>
                <a:sym typeface="Arial"/>
              </a:rPr>
              <a:t>Culturally, Swahili civilization also participated in the larger Indian Ocean world. Most important, Swahili civilization rapidly and voluntarily became Islamic. Moreover, Arab, Indian, and perhaps Persian merchants visited and sometimes permanently settled in Swahili cities</a:t>
            </a:r>
            <a:r>
              <a:rPr lang="en-US" sz="1600" b="0" i="0" u="none" strike="noStrike" cap="none" baseline="0" dirty="0" smtClean="0">
                <a:solidFill>
                  <a:schemeClr val="dk1"/>
                </a:solidFill>
                <a:latin typeface="Arial"/>
                <a:ea typeface="Arial"/>
                <a:cs typeface="Arial"/>
                <a:sym typeface="Arial"/>
              </a:rPr>
              <a:t>.</a:t>
            </a:r>
            <a:endParaRPr lang="en-US" sz="1600" b="0" i="0" u="none" strike="noStrike" cap="none" baseline="0" dirty="0">
              <a:solidFill>
                <a:schemeClr val="dk1"/>
              </a:solidFill>
              <a:latin typeface="Arial"/>
              <a:ea typeface="Arial"/>
              <a:cs typeface="Arial"/>
              <a:sym typeface="Arial"/>
            </a:endParaRPr>
          </a:p>
          <a:p>
            <a:pPr marL="0" marR="0" lvl="0" indent="0" algn="l" rtl="0">
              <a:lnSpc>
                <a:spcPct val="80000"/>
              </a:lnSpc>
              <a:spcBef>
                <a:spcPts val="320"/>
              </a:spcBef>
              <a:spcAft>
                <a:spcPts val="0"/>
              </a:spcAft>
              <a:buClr>
                <a:schemeClr val="dk1"/>
              </a:buClr>
              <a:buSzPct val="98958"/>
              <a:buFont typeface="Arial"/>
              <a:buChar char="•"/>
            </a:pPr>
            <a:r>
              <a:rPr lang="en-US" sz="1600" b="0" i="0" u="none" strike="noStrike" cap="none" baseline="0" dirty="0">
                <a:solidFill>
                  <a:schemeClr val="dk1"/>
                </a:solidFill>
                <a:latin typeface="Arial"/>
                <a:ea typeface="Arial"/>
                <a:cs typeface="Arial"/>
                <a:sym typeface="Arial"/>
              </a:rPr>
              <a:t>Swahili rulers often claimed Arab or Persian origins to bolster their authority</a:t>
            </a:r>
            <a:r>
              <a:rPr lang="en-US" sz="1600" b="0" i="0" u="none" strike="noStrike" cap="none" baseline="0" dirty="0" smtClean="0">
                <a:solidFill>
                  <a:schemeClr val="dk1"/>
                </a:solidFill>
                <a:latin typeface="Arial"/>
                <a:ea typeface="Arial"/>
                <a:cs typeface="Arial"/>
                <a:sym typeface="Arial"/>
              </a:rPr>
              <a:t>.</a:t>
            </a:r>
            <a:endParaRPr lang="en-US" sz="1600" b="0" i="0" u="none" strike="noStrike" cap="none" baseline="0" dirty="0">
              <a:solidFill>
                <a:schemeClr val="dk1"/>
              </a:solidFill>
              <a:latin typeface="Arial"/>
              <a:ea typeface="Arial"/>
              <a:cs typeface="Arial"/>
              <a:sym typeface="Arial"/>
            </a:endParaRPr>
          </a:p>
          <a:p>
            <a:pPr marL="0" marR="0" lvl="0" indent="0" algn="l" rtl="0">
              <a:lnSpc>
                <a:spcPct val="80000"/>
              </a:lnSpc>
              <a:spcBef>
                <a:spcPts val="320"/>
              </a:spcBef>
              <a:spcAft>
                <a:spcPts val="0"/>
              </a:spcAft>
              <a:buClr>
                <a:schemeClr val="dk1"/>
              </a:buClr>
              <a:buSzPct val="98958"/>
              <a:buFont typeface="Arial"/>
              <a:buChar char="•"/>
            </a:pPr>
            <a:r>
              <a:rPr lang="en-US" sz="1600" b="0" i="0" u="none" strike="noStrike" cap="none" baseline="0" dirty="0">
                <a:solidFill>
                  <a:schemeClr val="dk1"/>
                </a:solidFill>
                <a:latin typeface="Arial"/>
                <a:ea typeface="Arial"/>
                <a:cs typeface="Arial"/>
                <a:sym typeface="Arial"/>
              </a:rPr>
              <a:t>In terms of material culture, Swahili elite dined off Chinese porcelain and dressed in Indian cottons</a:t>
            </a:r>
            <a:r>
              <a:rPr lang="en-US" sz="1600" b="0" i="0" u="none" strike="noStrike" cap="none" baseline="0" dirty="0" smtClean="0">
                <a:solidFill>
                  <a:schemeClr val="dk1"/>
                </a:solidFill>
                <a:latin typeface="Arial"/>
                <a:ea typeface="Arial"/>
                <a:cs typeface="Arial"/>
                <a:sym typeface="Arial"/>
              </a:rPr>
              <a:t>.</a:t>
            </a:r>
            <a:endParaRPr lang="en-US" sz="1600" b="0" i="0" u="none" strike="noStrike" cap="none" baseline="0" dirty="0">
              <a:solidFill>
                <a:schemeClr val="dk1"/>
              </a:solidFill>
              <a:latin typeface="Arial"/>
              <a:ea typeface="Arial"/>
              <a:cs typeface="Arial"/>
              <a:sym typeface="Arial"/>
            </a:endParaRPr>
          </a:p>
          <a:p>
            <a:pPr marL="0" marR="0" lvl="0" indent="0" algn="l" rtl="0">
              <a:lnSpc>
                <a:spcPct val="80000"/>
              </a:lnSpc>
              <a:spcBef>
                <a:spcPts val="320"/>
              </a:spcBef>
              <a:spcAft>
                <a:spcPts val="0"/>
              </a:spcAft>
              <a:buClr>
                <a:schemeClr val="dk1"/>
              </a:buClr>
              <a:buSzPct val="98958"/>
              <a:buFont typeface="Arial"/>
              <a:buChar char="•"/>
            </a:pPr>
            <a:r>
              <a:rPr lang="en-US" sz="1600" b="0" i="0" u="none" strike="noStrike" cap="none" baseline="0" dirty="0">
                <a:solidFill>
                  <a:schemeClr val="dk1"/>
                </a:solidFill>
                <a:latin typeface="Arial"/>
                <a:ea typeface="Arial"/>
                <a:cs typeface="Arial"/>
                <a:sym typeface="Arial"/>
              </a:rPr>
              <a:t>The Swahili language was grammatically a Bantu African tongue, but it was written in Arabic script and contained a number of Arabic loan words.</a:t>
            </a:r>
          </a:p>
          <a:p>
            <a:endParaRPr lang="en-US" sz="1600" b="0" i="0" u="none" strike="noStrike" cap="none" baseline="0" dirty="0">
              <a:solidFill>
                <a:schemeClr val="dk1"/>
              </a:solidFill>
              <a:latin typeface="Arial"/>
              <a:ea typeface="Arial"/>
              <a:cs typeface="Arial"/>
              <a:sym typeface="Arial"/>
            </a:endParaRPr>
          </a:p>
        </p:txBody>
      </p:sp>
      <p:sp>
        <p:nvSpPr>
          <p:cNvPr id="200" name="Shape 200"/>
          <p:cNvSpPr/>
          <p:nvPr/>
        </p:nvSpPr>
        <p:spPr>
          <a:xfrm>
            <a:off x="4919662" y="0"/>
            <a:ext cx="4224336" cy="6857999"/>
          </a:xfrm>
          <a:prstGeom prst="rect">
            <a:avLst/>
          </a:prstGeom>
          <a:blipFill>
            <a:blip r:embed="rId3"/>
            <a:stretch>
              <a:fillRect/>
            </a:stretch>
          </a:blipFill>
        </p:spPr>
      </p:sp>
      <p:sp>
        <p:nvSpPr>
          <p:cNvPr id="201" name="Shape 201"/>
          <p:cNvSpPr txBox="1"/>
          <p:nvPr/>
        </p:nvSpPr>
        <p:spPr>
          <a:xfrm>
            <a:off x="4953000" y="0"/>
            <a:ext cx="2133599" cy="1187399"/>
          </a:xfrm>
          <a:prstGeom prst="rect">
            <a:avLst/>
          </a:prstGeom>
          <a:solidFill>
            <a:schemeClr val="lt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baseline="0">
                <a:solidFill>
                  <a:schemeClr val="lt1"/>
                </a:solidFill>
                <a:latin typeface="Arial"/>
                <a:ea typeface="Arial"/>
                <a:cs typeface="Arial"/>
                <a:sym typeface="Arial"/>
              </a:rPr>
              <a:t>The Swahili Coast of East Africa</a:t>
            </a: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0" y="152400"/>
            <a:ext cx="5638800" cy="4112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1" u="none" strike="noStrike" cap="none" baseline="0" dirty="0">
                <a:solidFill>
                  <a:srgbClr val="FF0000"/>
                </a:solidFill>
                <a:latin typeface="Arial"/>
                <a:ea typeface="Arial"/>
                <a:cs typeface="Arial"/>
                <a:sym typeface="Arial"/>
              </a:rPr>
              <a:t>What makes trade tick?</a:t>
            </a:r>
          </a:p>
        </p:txBody>
      </p:sp>
      <p:sp>
        <p:nvSpPr>
          <p:cNvPr id="207" name="Shape 207"/>
          <p:cNvSpPr txBox="1">
            <a:spLocks noGrp="1"/>
          </p:cNvSpPr>
          <p:nvPr>
            <p:ph type="body" idx="1"/>
          </p:nvPr>
        </p:nvSpPr>
        <p:spPr>
          <a:xfrm>
            <a:off x="228600" y="609600"/>
            <a:ext cx="8458200" cy="6248399"/>
          </a:xfrm>
          <a:prstGeom prst="rect">
            <a:avLst/>
          </a:prstGeom>
          <a:noFill/>
          <a:ln>
            <a:noFill/>
          </a:ln>
        </p:spPr>
        <p:txBody>
          <a:bodyPr lIns="91425" tIns="45700" rIns="91425" bIns="45700" anchor="t" anchorCtr="0">
            <a:noAutofit/>
          </a:bodyPr>
          <a:lstStyle/>
          <a:p>
            <a:pPr marL="0" marR="0" lvl="0" indent="0" algn="l" rtl="0">
              <a:lnSpc>
                <a:spcPct val="100000"/>
              </a:lnSpc>
              <a:spcBef>
                <a:spcPts val="560"/>
              </a:spcBef>
              <a:spcAft>
                <a:spcPts val="0"/>
              </a:spcAft>
              <a:buClr>
                <a:schemeClr val="dk1"/>
              </a:buClr>
              <a:buSzPct val="101190"/>
              <a:buFont typeface="Arial"/>
              <a:buChar char="•"/>
            </a:pPr>
            <a:r>
              <a:rPr lang="en-US" sz="2800" b="1" i="0" u="none" strike="noStrike" cap="none" baseline="0" dirty="0">
                <a:solidFill>
                  <a:schemeClr val="dk1"/>
                </a:solidFill>
                <a:latin typeface="Arial"/>
                <a:ea typeface="Arial"/>
                <a:cs typeface="Arial"/>
                <a:sym typeface="Arial"/>
              </a:rPr>
              <a:t>societal elite</a:t>
            </a:r>
            <a:r>
              <a:rPr lang="en-US" sz="2800" b="0" i="0" u="none" strike="noStrike" cap="none" baseline="0" dirty="0">
                <a:solidFill>
                  <a:schemeClr val="dk1"/>
                </a:solidFill>
                <a:latin typeface="Arial"/>
                <a:ea typeface="Arial"/>
                <a:cs typeface="Arial"/>
                <a:sym typeface="Arial"/>
              </a:rPr>
              <a:t> to consume the </a:t>
            </a:r>
            <a:r>
              <a:rPr lang="en-US" sz="2800" b="1" i="0" u="none" strike="noStrike" cap="none" baseline="0" dirty="0">
                <a:solidFill>
                  <a:schemeClr val="dk1"/>
                </a:solidFill>
                <a:latin typeface="Arial"/>
                <a:ea typeface="Arial"/>
                <a:cs typeface="Arial"/>
                <a:sym typeface="Arial"/>
              </a:rPr>
              <a:t>luxury goods</a:t>
            </a:r>
            <a:r>
              <a:rPr lang="en-US" sz="2800" b="0" i="0" u="none" strike="noStrike" cap="none" baseline="0" dirty="0">
                <a:solidFill>
                  <a:schemeClr val="dk1"/>
                </a:solidFill>
                <a:latin typeface="Arial"/>
                <a:ea typeface="Arial"/>
                <a:cs typeface="Arial"/>
                <a:sym typeface="Arial"/>
              </a:rPr>
              <a:t> that were traded</a:t>
            </a:r>
          </a:p>
          <a:p>
            <a:pPr marL="0" marR="0" lvl="0" indent="0" algn="l" rtl="0">
              <a:lnSpc>
                <a:spcPct val="100000"/>
              </a:lnSpc>
              <a:spcBef>
                <a:spcPts val="560"/>
              </a:spcBef>
              <a:spcAft>
                <a:spcPts val="0"/>
              </a:spcAft>
              <a:buClr>
                <a:schemeClr val="dk1"/>
              </a:buClr>
              <a:buSzPct val="101190"/>
              <a:buFont typeface="Arial"/>
              <a:buChar char="•"/>
            </a:pPr>
            <a:r>
              <a:rPr lang="en-US" sz="2800" b="1" i="0" u="none" strike="noStrike" cap="none" baseline="0" dirty="0">
                <a:solidFill>
                  <a:schemeClr val="dk1"/>
                </a:solidFill>
                <a:latin typeface="Arial"/>
                <a:ea typeface="Arial"/>
                <a:cs typeface="Arial"/>
                <a:sym typeface="Arial"/>
              </a:rPr>
              <a:t>relative peace</a:t>
            </a:r>
            <a:r>
              <a:rPr lang="en-US" sz="2800" b="0" i="0" u="none" strike="noStrike" cap="none" baseline="0" dirty="0">
                <a:solidFill>
                  <a:schemeClr val="dk1"/>
                </a:solidFill>
                <a:latin typeface="Arial"/>
                <a:ea typeface="Arial"/>
                <a:cs typeface="Arial"/>
                <a:sym typeface="Arial"/>
              </a:rPr>
              <a:t> for traders to travel</a:t>
            </a:r>
          </a:p>
          <a:p>
            <a:pPr marL="0" marR="0" lvl="0" indent="0" algn="l" rtl="0">
              <a:lnSpc>
                <a:spcPct val="100000"/>
              </a:lnSpc>
              <a:spcBef>
                <a:spcPts val="560"/>
              </a:spcBef>
              <a:spcAft>
                <a:spcPts val="0"/>
              </a:spcAft>
              <a:buClr>
                <a:schemeClr val="dk1"/>
              </a:buClr>
              <a:buSzPct val="101190"/>
              <a:buFont typeface="Arial"/>
              <a:buChar char="•"/>
            </a:pPr>
            <a:r>
              <a:rPr lang="en-US" sz="2800" b="0" i="0" u="none" strike="noStrike" cap="none" baseline="0" dirty="0">
                <a:solidFill>
                  <a:schemeClr val="dk1"/>
                </a:solidFill>
                <a:latin typeface="Arial"/>
                <a:ea typeface="Arial"/>
                <a:cs typeface="Arial"/>
                <a:sym typeface="Arial"/>
              </a:rPr>
              <a:t>some sort of </a:t>
            </a:r>
            <a:r>
              <a:rPr lang="en-US" sz="2800" b="1" i="0" u="none" strike="noStrike" cap="none" baseline="0" dirty="0">
                <a:solidFill>
                  <a:schemeClr val="dk1"/>
                </a:solidFill>
                <a:latin typeface="Arial"/>
                <a:ea typeface="Arial"/>
                <a:cs typeface="Arial"/>
                <a:sym typeface="Arial"/>
              </a:rPr>
              <a:t>accepted system of exchange</a:t>
            </a:r>
            <a:r>
              <a:rPr lang="en-US" sz="2800" b="0" i="0" u="none" strike="noStrike" cap="none" baseline="0" dirty="0">
                <a:solidFill>
                  <a:schemeClr val="dk1"/>
                </a:solidFill>
                <a:latin typeface="Arial"/>
                <a:ea typeface="Arial"/>
                <a:cs typeface="Arial"/>
                <a:sym typeface="Arial"/>
              </a:rPr>
              <a:t> </a:t>
            </a:r>
            <a:r>
              <a:rPr lang="en-US" sz="2000" b="0" i="0" u="none" strike="noStrike" cap="none" baseline="0" dirty="0">
                <a:solidFill>
                  <a:schemeClr val="dk1"/>
                </a:solidFill>
                <a:latin typeface="Arial"/>
                <a:ea typeface="Arial"/>
                <a:cs typeface="Arial"/>
                <a:sym typeface="Arial"/>
              </a:rPr>
              <a:t>(coinage, silk as currency, etc.)</a:t>
            </a:r>
          </a:p>
          <a:p>
            <a:pPr marL="0" marR="0" lvl="0" indent="0" algn="l" rtl="0">
              <a:lnSpc>
                <a:spcPct val="100000"/>
              </a:lnSpc>
              <a:spcBef>
                <a:spcPts val="560"/>
              </a:spcBef>
              <a:spcAft>
                <a:spcPts val="0"/>
              </a:spcAft>
              <a:buClr>
                <a:schemeClr val="dk1"/>
              </a:buClr>
              <a:buSzPct val="101190"/>
              <a:buFont typeface="Arial"/>
              <a:buChar char="•"/>
            </a:pPr>
            <a:r>
              <a:rPr lang="en-US" sz="2800" b="1" i="0" u="none" strike="noStrike" cap="none" baseline="0" dirty="0">
                <a:solidFill>
                  <a:schemeClr val="dk1"/>
                </a:solidFill>
                <a:latin typeface="Arial"/>
                <a:ea typeface="Arial"/>
                <a:cs typeface="Arial"/>
                <a:sym typeface="Arial"/>
              </a:rPr>
              <a:t>camels</a:t>
            </a:r>
            <a:r>
              <a:rPr lang="en-US" sz="2800" b="0" i="0" u="none" strike="noStrike" cap="none" baseline="0" dirty="0">
                <a:solidFill>
                  <a:schemeClr val="dk1"/>
                </a:solidFill>
                <a:latin typeface="Arial"/>
                <a:ea typeface="Arial"/>
                <a:cs typeface="Arial"/>
                <a:sym typeface="Arial"/>
              </a:rPr>
              <a:t> or other draft animals if trading by land</a:t>
            </a:r>
          </a:p>
          <a:p>
            <a:pPr marL="0" marR="0" lvl="0" indent="0" algn="l" rtl="0">
              <a:lnSpc>
                <a:spcPct val="100000"/>
              </a:lnSpc>
              <a:spcBef>
                <a:spcPts val="560"/>
              </a:spcBef>
              <a:spcAft>
                <a:spcPts val="0"/>
              </a:spcAft>
              <a:buClr>
                <a:schemeClr val="dk1"/>
              </a:buClr>
              <a:buSzPct val="101190"/>
              <a:buFont typeface="Arial"/>
              <a:buChar char="•"/>
            </a:pPr>
            <a:r>
              <a:rPr lang="en-US" sz="2800" b="0" i="0" u="none" strike="noStrike" cap="none" baseline="0" dirty="0">
                <a:solidFill>
                  <a:schemeClr val="dk1"/>
                </a:solidFill>
                <a:latin typeface="Arial"/>
                <a:ea typeface="Arial"/>
                <a:cs typeface="Arial"/>
                <a:sym typeface="Arial"/>
              </a:rPr>
              <a:t>relatively </a:t>
            </a:r>
            <a:r>
              <a:rPr lang="en-US" sz="2800" b="1" i="0" u="none" strike="noStrike" cap="none" baseline="0" dirty="0">
                <a:solidFill>
                  <a:schemeClr val="dk1"/>
                </a:solidFill>
                <a:latin typeface="Arial"/>
                <a:ea typeface="Arial"/>
                <a:cs typeface="Arial"/>
                <a:sym typeface="Arial"/>
              </a:rPr>
              <a:t>advanced shipbuilding technology</a:t>
            </a:r>
            <a:r>
              <a:rPr lang="en-US" sz="2800" b="0" i="0" u="none" strike="noStrike" cap="none" baseline="0" dirty="0">
                <a:solidFill>
                  <a:schemeClr val="dk1"/>
                </a:solidFill>
                <a:latin typeface="Arial"/>
                <a:ea typeface="Arial"/>
                <a:cs typeface="Arial"/>
                <a:sym typeface="Arial"/>
              </a:rPr>
              <a:t> if trading by sea</a:t>
            </a:r>
          </a:p>
          <a:p>
            <a:pPr marL="0" marR="0" lvl="0" indent="0" algn="l" rtl="0">
              <a:lnSpc>
                <a:spcPct val="100000"/>
              </a:lnSpc>
              <a:spcBef>
                <a:spcPts val="560"/>
              </a:spcBef>
              <a:spcAft>
                <a:spcPts val="0"/>
              </a:spcAft>
              <a:buClr>
                <a:schemeClr val="dk1"/>
              </a:buClr>
              <a:buSzPct val="101190"/>
              <a:buFont typeface="Arial"/>
              <a:buChar char="•"/>
            </a:pPr>
            <a:r>
              <a:rPr lang="en-US" sz="2800" b="1" i="0" u="none" strike="noStrike" cap="none" baseline="0" dirty="0">
                <a:solidFill>
                  <a:schemeClr val="dk1"/>
                </a:solidFill>
                <a:latin typeface="Arial"/>
                <a:ea typeface="Arial"/>
                <a:cs typeface="Arial"/>
                <a:sym typeface="Arial"/>
              </a:rPr>
              <a:t>capital</a:t>
            </a:r>
            <a:r>
              <a:rPr lang="en-US" sz="2800" b="0" i="0" u="none" strike="noStrike" cap="none" baseline="0" dirty="0">
                <a:solidFill>
                  <a:schemeClr val="dk1"/>
                </a:solidFill>
                <a:latin typeface="Arial"/>
                <a:ea typeface="Arial"/>
                <a:cs typeface="Arial"/>
                <a:sym typeface="Arial"/>
              </a:rPr>
              <a:t> for a trader to start business</a:t>
            </a:r>
          </a:p>
          <a:p>
            <a:pPr marL="0" marR="0" lvl="0" indent="0" algn="l" rtl="0">
              <a:lnSpc>
                <a:spcPct val="100000"/>
              </a:lnSpc>
              <a:spcBef>
                <a:spcPts val="560"/>
              </a:spcBef>
              <a:spcAft>
                <a:spcPts val="0"/>
              </a:spcAft>
              <a:buClr>
                <a:schemeClr val="dk1"/>
              </a:buClr>
              <a:buSzPct val="101190"/>
              <a:buFont typeface="Arial"/>
              <a:buChar char="•"/>
            </a:pPr>
            <a:r>
              <a:rPr lang="en-US" sz="2800" b="1" i="0" u="none" strike="noStrike" cap="none" baseline="0" dirty="0">
                <a:solidFill>
                  <a:schemeClr val="dk1"/>
                </a:solidFill>
                <a:latin typeface="Arial"/>
                <a:ea typeface="Arial"/>
                <a:cs typeface="Arial"/>
                <a:sym typeface="Arial"/>
              </a:rPr>
              <a:t>system that collects or produces goods and brings them to a central location</a:t>
            </a:r>
            <a:r>
              <a:rPr lang="en-US" sz="2800" b="0" i="0" u="none" strike="noStrike" cap="none" baseline="0" dirty="0">
                <a:solidFill>
                  <a:schemeClr val="dk1"/>
                </a:solidFill>
                <a:latin typeface="Arial"/>
                <a:ea typeface="Arial"/>
                <a:cs typeface="Arial"/>
                <a:sym typeface="Arial"/>
              </a:rPr>
              <a:t>, where traders can purchase them </a:t>
            </a: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152400" y="4953000"/>
            <a:ext cx="8991600" cy="1904999"/>
          </a:xfrm>
          <a:prstGeom prst="rect">
            <a:avLst/>
          </a:prstGeom>
          <a:noFill/>
          <a:ln>
            <a:noFill/>
          </a:ln>
        </p:spPr>
        <p:txBody>
          <a:bodyPr lIns="91425" tIns="45700" rIns="91425" bIns="45700" anchor="t" anchorCtr="0">
            <a:noAutofit/>
          </a:bodyPr>
          <a:lstStyle/>
          <a:p>
            <a:pPr marL="0" marR="0" lvl="0" indent="0" algn="l" rtl="0">
              <a:lnSpc>
                <a:spcPct val="80000"/>
              </a:lnSpc>
              <a:spcBef>
                <a:spcPts val="280"/>
              </a:spcBef>
              <a:spcAft>
                <a:spcPts val="0"/>
              </a:spcAft>
              <a:buClr>
                <a:schemeClr val="dk1"/>
              </a:buClr>
              <a:buSzPct val="25000"/>
              <a:buFont typeface="Arial"/>
              <a:buNone/>
            </a:pPr>
            <a:r>
              <a:rPr lang="en-US" sz="1400" b="1" i="0" u="none" strike="noStrike" cap="none" baseline="0" dirty="0">
                <a:solidFill>
                  <a:schemeClr val="dk1"/>
                </a:solidFill>
                <a:latin typeface="Arial"/>
                <a:ea typeface="Arial"/>
                <a:cs typeface="Arial"/>
                <a:sym typeface="Arial"/>
              </a:rPr>
              <a:t>Borobudur</a:t>
            </a:r>
          </a:p>
          <a:p>
            <a:pPr marL="0" marR="0" lvl="0" indent="0" algn="l" rtl="0">
              <a:lnSpc>
                <a:spcPct val="80000"/>
              </a:lnSpc>
              <a:spcBef>
                <a:spcPts val="28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This </a:t>
            </a:r>
            <a:r>
              <a:rPr lang="en-US" sz="1400" b="1" i="0" u="none" strike="noStrike" cap="none" baseline="0" dirty="0">
                <a:solidFill>
                  <a:schemeClr val="dk1"/>
                </a:solidFill>
                <a:latin typeface="Arial"/>
                <a:ea typeface="Arial"/>
                <a:cs typeface="Arial"/>
                <a:sym typeface="Arial"/>
              </a:rPr>
              <a:t>huge Buddhist monument</a:t>
            </a:r>
            <a:r>
              <a:rPr lang="en-US" sz="1400" b="0" i="0" u="none" strike="noStrike" cap="none" baseline="0" dirty="0">
                <a:solidFill>
                  <a:schemeClr val="dk1"/>
                </a:solidFill>
                <a:latin typeface="Arial"/>
                <a:ea typeface="Arial"/>
                <a:cs typeface="Arial"/>
                <a:sym typeface="Arial"/>
              </a:rPr>
              <a:t>, constructed probably in the ninth century C.E., was subsequently abandoned and covered with layers of volcanic ash and vegetation as Java came under Islamic influence. </a:t>
            </a:r>
          </a:p>
          <a:p>
            <a:pPr marL="0" marR="0" lvl="0" indent="0" algn="l" rtl="0">
              <a:lnSpc>
                <a:spcPct val="80000"/>
              </a:lnSpc>
              <a:spcBef>
                <a:spcPts val="28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It was rediscovered by British colonial authorities in the early 19th century and has undergone several restorations over the past two centuries. </a:t>
            </a:r>
          </a:p>
          <a:p>
            <a:pPr marL="0" marR="0" lvl="0" indent="0" algn="l" rtl="0">
              <a:lnSpc>
                <a:spcPct val="80000"/>
              </a:lnSpc>
              <a:spcBef>
                <a:spcPts val="28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Although </a:t>
            </a:r>
            <a:r>
              <a:rPr lang="en-US" sz="1400" b="1" i="0" u="none" strike="noStrike" cap="none" baseline="0" dirty="0">
                <a:solidFill>
                  <a:schemeClr val="dk1"/>
                </a:solidFill>
                <a:latin typeface="Arial"/>
                <a:ea typeface="Arial"/>
                <a:cs typeface="Arial"/>
                <a:sym typeface="Arial"/>
              </a:rPr>
              <a:t>Indonesia is a largely Muslim country</a:t>
            </a:r>
            <a:r>
              <a:rPr lang="en-US" sz="1400" b="0" i="0" u="none" strike="noStrike" cap="none" baseline="0" dirty="0">
                <a:solidFill>
                  <a:schemeClr val="dk1"/>
                </a:solidFill>
                <a:latin typeface="Arial"/>
                <a:ea typeface="Arial"/>
                <a:cs typeface="Arial"/>
                <a:sym typeface="Arial"/>
              </a:rPr>
              <a:t>, its Buddhist minority (about 1 percent of the country’s population) still celebrates the Buddha’s birthday at Borobudur. (Robert Harding World Imagery/</a:t>
            </a:r>
            <a:r>
              <a:rPr lang="en-US" sz="1400" b="0" i="0" u="none" strike="noStrike" cap="none" baseline="0" dirty="0" err="1">
                <a:solidFill>
                  <a:schemeClr val="dk1"/>
                </a:solidFill>
                <a:latin typeface="Arial"/>
                <a:ea typeface="Arial"/>
                <a:cs typeface="Arial"/>
                <a:sym typeface="Arial"/>
              </a:rPr>
              <a:t>Alamy</a:t>
            </a:r>
            <a:r>
              <a:rPr lang="en-US" sz="1400" b="0" i="0" u="none" strike="noStrike" cap="none" baseline="0" dirty="0">
                <a:solidFill>
                  <a:schemeClr val="dk1"/>
                </a:solidFill>
                <a:latin typeface="Arial"/>
                <a:ea typeface="Arial"/>
                <a:cs typeface="Arial"/>
                <a:sym typeface="Arial"/>
              </a:rPr>
              <a:t>)</a:t>
            </a:r>
          </a:p>
        </p:txBody>
      </p:sp>
      <p:sp>
        <p:nvSpPr>
          <p:cNvPr id="213" name="Shape 213"/>
          <p:cNvSpPr/>
          <p:nvPr/>
        </p:nvSpPr>
        <p:spPr>
          <a:xfrm>
            <a:off x="0" y="0"/>
            <a:ext cx="9143999" cy="4902200"/>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04800" y="0"/>
            <a:ext cx="8839199" cy="914400"/>
          </a:xfrm>
          <a:prstGeom prst="rect">
            <a:avLst/>
          </a:prstGeom>
        </p:spPr>
        <p:txBody>
          <a:bodyPr lIns="91425" tIns="91425" rIns="91425" bIns="91425" anchor="t" anchorCtr="0">
            <a:noAutofit/>
          </a:bodyPr>
          <a:lstStyle/>
          <a:p>
            <a:endParaRPr dirty="0"/>
          </a:p>
        </p:txBody>
      </p:sp>
      <p:sp>
        <p:nvSpPr>
          <p:cNvPr id="52" name="Shape 52"/>
          <p:cNvSpPr/>
          <p:nvPr/>
        </p:nvSpPr>
        <p:spPr>
          <a:xfrm>
            <a:off x="23434" y="-32710"/>
            <a:ext cx="9097131" cy="6923420"/>
          </a:xfrm>
          <a:prstGeom prst="rect">
            <a:avLst/>
          </a:prstGeom>
          <a:blipFill>
            <a:blip r:embed="rId3"/>
            <a:stretch>
              <a:fillRect/>
            </a:stretch>
          </a:blipFill>
          <a:ln>
            <a:noFill/>
          </a:ln>
        </p:spPr>
      </p:sp>
      <p:sp>
        <p:nvSpPr>
          <p:cNvPr id="53" name="Shape 53"/>
          <p:cNvSpPr/>
          <p:nvPr/>
        </p:nvSpPr>
        <p:spPr>
          <a:xfrm>
            <a:off x="5552011" y="3577909"/>
            <a:ext cx="3568554" cy="3280090"/>
          </a:xfrm>
          <a:prstGeom prst="rect">
            <a:avLst/>
          </a:prstGeom>
          <a:blipFill>
            <a:blip r:embed="rId4"/>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0" y="0"/>
            <a:ext cx="9144000" cy="6095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1800" b="1" i="1" u="none" strike="noStrike" cap="none" baseline="0" dirty="0">
                <a:solidFill>
                  <a:srgbClr val="FF0000"/>
                </a:solidFill>
                <a:latin typeface="Arial"/>
                <a:ea typeface="Arial"/>
                <a:cs typeface="Arial"/>
                <a:sym typeface="Arial"/>
              </a:rPr>
              <a:t>	In what ways did networks of interaction in the Western Hemisphere differ from those in the Eastern Hemisphere?</a:t>
            </a:r>
          </a:p>
        </p:txBody>
      </p:sp>
      <p:sp>
        <p:nvSpPr>
          <p:cNvPr id="219" name="Shape 219"/>
          <p:cNvSpPr txBox="1">
            <a:spLocks noGrp="1"/>
          </p:cNvSpPr>
          <p:nvPr>
            <p:ph type="body" idx="1"/>
          </p:nvPr>
        </p:nvSpPr>
        <p:spPr>
          <a:xfrm>
            <a:off x="0" y="685800"/>
            <a:ext cx="9144000" cy="6172199"/>
          </a:xfrm>
          <a:prstGeom prst="rect">
            <a:avLst/>
          </a:prstGeom>
          <a:noFill/>
          <a:ln>
            <a:noFill/>
          </a:ln>
        </p:spPr>
        <p:txBody>
          <a:bodyPr lIns="91425" tIns="45700" rIns="91425" bIns="45700" anchor="t" anchorCtr="0">
            <a:noAutofit/>
          </a:bodyPr>
          <a:lstStyle/>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dirty="0">
                <a:solidFill>
                  <a:schemeClr val="dk1"/>
                </a:solidFill>
                <a:latin typeface="Arial"/>
                <a:ea typeface="Arial"/>
                <a:cs typeface="Arial"/>
                <a:sym typeface="Arial"/>
              </a:rPr>
              <a:t>Direct connections among the civilizations and cultures of the Americas were </a:t>
            </a:r>
            <a:r>
              <a:rPr lang="en-US" sz="2000" b="1" i="0" u="none" strike="noStrike" cap="none" baseline="0" dirty="0">
                <a:solidFill>
                  <a:schemeClr val="dk1"/>
                </a:solidFill>
                <a:latin typeface="Arial"/>
                <a:ea typeface="Arial"/>
                <a:cs typeface="Arial"/>
                <a:sym typeface="Arial"/>
              </a:rPr>
              <a:t>less densely woven</a:t>
            </a:r>
            <a:r>
              <a:rPr lang="en-US" sz="2000" b="0" i="0" u="none" strike="noStrike" cap="none" baseline="0" dirty="0">
                <a:solidFill>
                  <a:schemeClr val="dk1"/>
                </a:solidFill>
                <a:latin typeface="Arial"/>
                <a:ea typeface="Arial"/>
                <a:cs typeface="Arial"/>
                <a:sym typeface="Arial"/>
              </a:rPr>
              <a:t> than in the Afro-Eurasian region. There was </a:t>
            </a:r>
            <a:r>
              <a:rPr lang="en-US" sz="2000" b="1" i="0" u="none" strike="noStrike" cap="none" baseline="0" dirty="0">
                <a:solidFill>
                  <a:schemeClr val="dk1"/>
                </a:solidFill>
                <a:latin typeface="Arial"/>
                <a:ea typeface="Arial"/>
                <a:cs typeface="Arial"/>
                <a:sym typeface="Arial"/>
              </a:rPr>
              <a:t>no equivalent</a:t>
            </a:r>
            <a:r>
              <a:rPr lang="en-US" sz="2000" b="0" i="0" u="none" strike="noStrike" cap="none" baseline="0" dirty="0">
                <a:solidFill>
                  <a:schemeClr val="dk1"/>
                </a:solidFill>
                <a:latin typeface="Arial"/>
                <a:ea typeface="Arial"/>
                <a:cs typeface="Arial"/>
                <a:sym typeface="Arial"/>
              </a:rPr>
              <a:t> in the Western Hemisphere to the long-distance trade of the </a:t>
            </a:r>
            <a:r>
              <a:rPr lang="en-US" sz="2000" b="1" i="0" u="none" strike="noStrike" cap="none" baseline="0" dirty="0">
                <a:solidFill>
                  <a:schemeClr val="dk1"/>
                </a:solidFill>
                <a:latin typeface="Arial"/>
                <a:ea typeface="Arial"/>
                <a:cs typeface="Arial"/>
                <a:sym typeface="Arial"/>
              </a:rPr>
              <a:t>Silk, Sea, or Sand Roads</a:t>
            </a:r>
            <a:r>
              <a:rPr lang="en-US" sz="2000" b="0" i="0" u="none" strike="noStrike" cap="none" baseline="0" dirty="0">
                <a:solidFill>
                  <a:schemeClr val="dk1"/>
                </a:solidFill>
                <a:latin typeface="Arial"/>
                <a:ea typeface="Arial"/>
                <a:cs typeface="Arial"/>
                <a:sym typeface="Arial"/>
              </a:rPr>
              <a:t> of the Eastern Hemisphere.</a:t>
            </a: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dirty="0">
                <a:solidFill>
                  <a:schemeClr val="dk1"/>
                </a:solidFill>
                <a:latin typeface="Arial"/>
                <a:ea typeface="Arial"/>
                <a:cs typeface="Arial"/>
                <a:sym typeface="Arial"/>
              </a:rPr>
              <a:t>The </a:t>
            </a:r>
            <a:r>
              <a:rPr lang="en-US" sz="2000" b="1" i="0" u="none" strike="noStrike" cap="none" baseline="0" dirty="0">
                <a:solidFill>
                  <a:schemeClr val="dk1"/>
                </a:solidFill>
                <a:latin typeface="Arial"/>
                <a:ea typeface="Arial"/>
                <a:cs typeface="Arial"/>
                <a:sym typeface="Arial"/>
              </a:rPr>
              <a:t>spread of agricultural products was slower and less pronounced in the Americas</a:t>
            </a:r>
            <a:r>
              <a:rPr lang="en-US" sz="2000" b="0" i="0" u="none" strike="noStrike" cap="none" baseline="0" dirty="0">
                <a:solidFill>
                  <a:schemeClr val="dk1"/>
                </a:solidFill>
                <a:latin typeface="Arial"/>
                <a:ea typeface="Arial"/>
                <a:cs typeface="Arial"/>
                <a:sym typeface="Arial"/>
              </a:rPr>
              <a:t> than in Eurasia. The </a:t>
            </a:r>
            <a:r>
              <a:rPr lang="en-US" sz="2000" b="1" i="0" u="none" strike="noStrike" cap="none" baseline="0" dirty="0">
                <a:solidFill>
                  <a:schemeClr val="dk1"/>
                </a:solidFill>
                <a:latin typeface="Arial"/>
                <a:ea typeface="Arial"/>
                <a:cs typeface="Arial"/>
                <a:sym typeface="Arial"/>
              </a:rPr>
              <a:t>north/south orientation of the Americas</a:t>
            </a:r>
            <a:r>
              <a:rPr lang="en-US" sz="2000" b="0" i="0" u="none" strike="noStrike" cap="none" baseline="0" dirty="0">
                <a:solidFill>
                  <a:schemeClr val="dk1"/>
                </a:solidFill>
                <a:latin typeface="Arial"/>
                <a:ea typeface="Arial"/>
                <a:cs typeface="Arial"/>
                <a:sym typeface="Arial"/>
              </a:rPr>
              <a:t> required agricultural practices to adapt to various and distinct climatic and vegetation zones, whereas the </a:t>
            </a:r>
            <a:r>
              <a:rPr lang="en-US" sz="2000" b="1" i="0" u="none" strike="noStrike" cap="none" baseline="0" dirty="0">
                <a:solidFill>
                  <a:schemeClr val="dk1"/>
                </a:solidFill>
                <a:latin typeface="Arial"/>
                <a:ea typeface="Arial"/>
                <a:cs typeface="Arial"/>
                <a:sym typeface="Arial"/>
              </a:rPr>
              <a:t>east/west orientation of Eurasia</a:t>
            </a:r>
            <a:r>
              <a:rPr lang="en-US" sz="2000" b="0" i="0" u="none" strike="noStrike" cap="none" baseline="0" dirty="0">
                <a:solidFill>
                  <a:schemeClr val="dk1"/>
                </a:solidFill>
                <a:latin typeface="Arial"/>
                <a:ea typeface="Arial"/>
                <a:cs typeface="Arial"/>
                <a:sym typeface="Arial"/>
              </a:rPr>
              <a:t> made crop dissemination easier and quicker there.</a:t>
            </a: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dirty="0">
                <a:solidFill>
                  <a:schemeClr val="dk1"/>
                </a:solidFill>
                <a:latin typeface="Arial"/>
                <a:ea typeface="Arial"/>
                <a:cs typeface="Arial"/>
                <a:sym typeface="Arial"/>
              </a:rPr>
              <a:t>The Americas had no equivalent to the </a:t>
            </a:r>
            <a:r>
              <a:rPr lang="en-US" sz="2000" b="1" i="0" u="none" strike="noStrike" cap="none" baseline="0" dirty="0">
                <a:solidFill>
                  <a:schemeClr val="dk1"/>
                </a:solidFill>
                <a:latin typeface="Arial"/>
                <a:ea typeface="Arial"/>
                <a:cs typeface="Arial"/>
                <a:sym typeface="Arial"/>
              </a:rPr>
              <a:t>spread of distinct cultural traditions like Buddhism, Christianity, or Islam</a:t>
            </a:r>
            <a:r>
              <a:rPr lang="en-US" sz="2000" b="0" i="0" u="none" strike="noStrike" cap="none" baseline="0" dirty="0">
                <a:solidFill>
                  <a:schemeClr val="dk1"/>
                </a:solidFill>
                <a:latin typeface="Arial"/>
                <a:ea typeface="Arial"/>
                <a:cs typeface="Arial"/>
                <a:sym typeface="Arial"/>
              </a:rPr>
              <a:t> that ultimately helped to integrate distant peoples in the Afro-Eurasian web.</a:t>
            </a: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dirty="0">
                <a:solidFill>
                  <a:schemeClr val="dk1"/>
                </a:solidFill>
                <a:latin typeface="Arial"/>
                <a:ea typeface="Arial"/>
                <a:cs typeface="Arial"/>
                <a:sym typeface="Arial"/>
              </a:rPr>
              <a:t>Nevertheless, the </a:t>
            </a:r>
            <a:r>
              <a:rPr lang="en-US" sz="2000" b="1" i="0" u="none" strike="noStrike" cap="none" baseline="0" dirty="0">
                <a:solidFill>
                  <a:schemeClr val="dk1"/>
                </a:solidFill>
                <a:latin typeface="Arial"/>
                <a:ea typeface="Arial"/>
                <a:cs typeface="Arial"/>
                <a:sym typeface="Arial"/>
              </a:rPr>
              <a:t>Americas did have zones of interaction</a:t>
            </a:r>
            <a:r>
              <a:rPr lang="en-US" sz="2000" b="0" i="0" u="none" strike="noStrike" cap="none" baseline="0" dirty="0">
                <a:solidFill>
                  <a:schemeClr val="dk1"/>
                </a:solidFill>
                <a:latin typeface="Arial"/>
                <a:ea typeface="Arial"/>
                <a:cs typeface="Arial"/>
                <a:sym typeface="Arial"/>
              </a:rPr>
              <a:t>, as reflected in the slow spread of cultural elements.</a:t>
            </a: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dirty="0">
                <a:solidFill>
                  <a:schemeClr val="dk1"/>
                </a:solidFill>
                <a:latin typeface="Arial"/>
                <a:ea typeface="Arial"/>
                <a:cs typeface="Arial"/>
                <a:sym typeface="Arial"/>
              </a:rPr>
              <a:t>Commerce did play an important role in regions where contact was possible—for instance, along the </a:t>
            </a:r>
            <a:r>
              <a:rPr lang="en-US" sz="2000" b="1" i="0" u="none" strike="noStrike" cap="none" baseline="0" dirty="0">
                <a:solidFill>
                  <a:schemeClr val="dk1"/>
                </a:solidFill>
                <a:latin typeface="Arial"/>
                <a:ea typeface="Arial"/>
                <a:cs typeface="Arial"/>
                <a:sym typeface="Arial"/>
              </a:rPr>
              <a:t>river networks of North America</a:t>
            </a:r>
            <a:r>
              <a:rPr lang="en-US" sz="2000" b="0" i="0" u="none" strike="noStrike" cap="none" baseline="0" dirty="0">
                <a:solidFill>
                  <a:schemeClr val="dk1"/>
                </a:solidFill>
                <a:latin typeface="Arial"/>
                <a:ea typeface="Arial"/>
                <a:cs typeface="Arial"/>
                <a:sym typeface="Arial"/>
              </a:rPr>
              <a:t>, in the Amazon basin, and between the islands of the Caribbean. But the most active and dense networks of communication and exchange lay within, rather than between, the regions that housed the two great civilizations of the Western Hemisphere—Mesoamerica </a:t>
            </a:r>
            <a:r>
              <a:rPr lang="en-US" sz="2000" b="1" i="0" u="none" strike="noStrike" cap="none" baseline="0" dirty="0">
                <a:solidFill>
                  <a:schemeClr val="dk1"/>
                </a:solidFill>
                <a:latin typeface="Arial"/>
                <a:ea typeface="Arial"/>
                <a:cs typeface="Arial"/>
                <a:sym typeface="Arial"/>
              </a:rPr>
              <a:t>and</a:t>
            </a:r>
            <a:r>
              <a:rPr lang="en-US" sz="2000" b="0" i="0" u="none" strike="noStrike" cap="none" baseline="0" dirty="0">
                <a:solidFill>
                  <a:schemeClr val="dk1"/>
                </a:solidFill>
                <a:latin typeface="Arial"/>
                <a:ea typeface="Arial"/>
                <a:cs typeface="Arial"/>
                <a:sym typeface="Arial"/>
              </a:rPr>
              <a:t> the Andes.</a:t>
            </a: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04800" y="0"/>
            <a:ext cx="8839199" cy="6095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000" b="1" i="0" u="none" strike="noStrike" cap="none" baseline="0" dirty="0">
                <a:solidFill>
                  <a:srgbClr val="FF0000"/>
                </a:solidFill>
                <a:latin typeface="Arial"/>
                <a:ea typeface="Arial"/>
                <a:cs typeface="Arial"/>
                <a:sym typeface="Arial"/>
              </a:rPr>
              <a:t>Why did the Eastern Hemisphere develop long-distance trade more extensively than did the societies of the Western Hemisphere?</a:t>
            </a:r>
          </a:p>
        </p:txBody>
      </p:sp>
      <p:sp>
        <p:nvSpPr>
          <p:cNvPr id="225" name="Shape 225"/>
          <p:cNvSpPr txBox="1">
            <a:spLocks noGrp="1"/>
          </p:cNvSpPr>
          <p:nvPr>
            <p:ph type="body" idx="1"/>
          </p:nvPr>
        </p:nvSpPr>
        <p:spPr>
          <a:xfrm>
            <a:off x="0" y="685800"/>
            <a:ext cx="8839199" cy="6172199"/>
          </a:xfrm>
          <a:prstGeom prst="rect">
            <a:avLst/>
          </a:prstGeom>
          <a:noFill/>
          <a:ln>
            <a:noFill/>
          </a:ln>
        </p:spPr>
        <p:txBody>
          <a:bodyPr lIns="91425" tIns="45700" rIns="91425" bIns="45700" anchor="t" anchorCtr="0">
            <a:noAutofit/>
          </a:bodyPr>
          <a:lstStyle/>
          <a:p>
            <a:pPr marL="0" marR="0" lvl="0" indent="0" algn="l" rtl="0">
              <a:lnSpc>
                <a:spcPct val="90000"/>
              </a:lnSpc>
              <a:spcBef>
                <a:spcPts val="560"/>
              </a:spcBef>
              <a:spcAft>
                <a:spcPts val="0"/>
              </a:spcAft>
              <a:buClr>
                <a:schemeClr val="dk1"/>
              </a:buClr>
              <a:buSzPct val="101190"/>
              <a:buFont typeface="Arial"/>
              <a:buChar char="•"/>
            </a:pPr>
            <a:r>
              <a:rPr lang="en-US" sz="2800" b="0" i="0" u="none" strike="noStrike" cap="none" baseline="0" dirty="0">
                <a:solidFill>
                  <a:schemeClr val="dk1"/>
                </a:solidFill>
                <a:latin typeface="Arial"/>
                <a:ea typeface="Arial"/>
                <a:cs typeface="Arial"/>
                <a:sym typeface="Arial"/>
              </a:rPr>
              <a:t>The Western Hemisphere did not develop the extensive long-distance trade as did the East for several reasons, including the </a:t>
            </a:r>
            <a:r>
              <a:rPr lang="en-US" sz="2800" b="1" i="0" u="none" strike="noStrike" cap="none" baseline="0" dirty="0">
                <a:solidFill>
                  <a:schemeClr val="dk1"/>
                </a:solidFill>
                <a:latin typeface="Arial"/>
                <a:ea typeface="Arial"/>
                <a:cs typeface="Arial"/>
                <a:sym typeface="Arial"/>
              </a:rPr>
              <a:t>absence of large domesticated mammals in the Americas</a:t>
            </a:r>
            <a:r>
              <a:rPr lang="en-US" sz="2800" b="0" i="0" u="none" strike="noStrike" cap="none" baseline="0" dirty="0">
                <a:solidFill>
                  <a:schemeClr val="dk1"/>
                </a:solidFill>
                <a:latin typeface="Arial"/>
                <a:ea typeface="Arial"/>
                <a:cs typeface="Arial"/>
                <a:sym typeface="Arial"/>
              </a:rPr>
              <a:t> and the </a:t>
            </a:r>
            <a:r>
              <a:rPr lang="en-US" sz="2800" b="1" i="0" u="none" strike="noStrike" cap="none" baseline="0" dirty="0">
                <a:solidFill>
                  <a:schemeClr val="dk1"/>
                </a:solidFill>
                <a:latin typeface="Arial"/>
                <a:ea typeface="Arial"/>
                <a:cs typeface="Arial"/>
                <a:sym typeface="Arial"/>
              </a:rPr>
              <a:t>absence of</a:t>
            </a:r>
            <a:r>
              <a:rPr lang="en-US" sz="2800" b="0" i="0" u="none" strike="noStrike" cap="none" baseline="0" dirty="0">
                <a:solidFill>
                  <a:schemeClr val="dk1"/>
                </a:solidFill>
                <a:latin typeface="Arial"/>
                <a:ea typeface="Arial"/>
                <a:cs typeface="Arial"/>
                <a:sym typeface="Arial"/>
              </a:rPr>
              <a:t> </a:t>
            </a:r>
            <a:r>
              <a:rPr lang="en-US" sz="2800" b="1" i="0" u="none" strike="noStrike" cap="none" baseline="0" dirty="0">
                <a:solidFill>
                  <a:schemeClr val="dk1"/>
                </a:solidFill>
                <a:latin typeface="Arial"/>
                <a:ea typeface="Arial"/>
                <a:cs typeface="Arial"/>
                <a:sym typeface="Arial"/>
              </a:rPr>
              <a:t>large oceanic vessels</a:t>
            </a:r>
            <a:r>
              <a:rPr lang="en-US" sz="2800" b="0" i="0" u="none" strike="noStrike" cap="none" baseline="0" dirty="0">
                <a:solidFill>
                  <a:schemeClr val="dk1"/>
                </a:solidFill>
                <a:latin typeface="Arial"/>
                <a:ea typeface="Arial"/>
                <a:cs typeface="Arial"/>
                <a:sym typeface="Arial"/>
              </a:rPr>
              <a:t>.</a:t>
            </a:r>
          </a:p>
          <a:p>
            <a:pPr marL="0" marR="0" lvl="0" indent="0" algn="l" rtl="0">
              <a:lnSpc>
                <a:spcPct val="90000"/>
              </a:lnSpc>
              <a:spcBef>
                <a:spcPts val="560"/>
              </a:spcBef>
              <a:spcAft>
                <a:spcPts val="0"/>
              </a:spcAft>
              <a:buClr>
                <a:schemeClr val="dk1"/>
              </a:buClr>
              <a:buSzPct val="101190"/>
              <a:buFont typeface="Arial"/>
              <a:buChar char="•"/>
            </a:pPr>
            <a:r>
              <a:rPr lang="en-US" sz="2800" b="0" i="0" u="none" strike="noStrike" cap="none" baseline="0" dirty="0">
                <a:solidFill>
                  <a:schemeClr val="dk1"/>
                </a:solidFill>
                <a:latin typeface="Arial"/>
                <a:ea typeface="Arial"/>
                <a:cs typeface="Arial"/>
                <a:sym typeface="Arial"/>
              </a:rPr>
              <a:t>The geographical realities of the Americas, especially the </a:t>
            </a:r>
            <a:r>
              <a:rPr lang="en-US" sz="2800" b="1" i="0" u="none" strike="noStrike" cap="none" baseline="0" dirty="0">
                <a:solidFill>
                  <a:schemeClr val="dk1"/>
                </a:solidFill>
                <a:latin typeface="Arial"/>
                <a:ea typeface="Arial"/>
                <a:cs typeface="Arial"/>
                <a:sym typeface="Arial"/>
              </a:rPr>
              <a:t>narrow bottleneck of Panama, which was largely covered by dense rain forests</a:t>
            </a:r>
            <a:r>
              <a:rPr lang="en-US" sz="2800" b="0" i="0" u="none" strike="noStrike" cap="none" baseline="0" dirty="0">
                <a:solidFill>
                  <a:schemeClr val="dk1"/>
                </a:solidFill>
                <a:latin typeface="Arial"/>
                <a:ea typeface="Arial"/>
                <a:cs typeface="Arial"/>
                <a:sym typeface="Arial"/>
              </a:rPr>
              <a:t>, made long-distance trade more difficult.</a:t>
            </a:r>
          </a:p>
          <a:p>
            <a:pPr marL="0" marR="0" lvl="0" indent="0" algn="l" rtl="0">
              <a:lnSpc>
                <a:spcPct val="90000"/>
              </a:lnSpc>
              <a:spcBef>
                <a:spcPts val="560"/>
              </a:spcBef>
              <a:spcAft>
                <a:spcPts val="0"/>
              </a:spcAft>
              <a:buClr>
                <a:schemeClr val="dk1"/>
              </a:buClr>
              <a:buSzPct val="101190"/>
              <a:buFont typeface="Arial"/>
              <a:buChar char="•"/>
            </a:pPr>
            <a:r>
              <a:rPr lang="en-US" sz="2800" b="0" i="0" u="none" strike="noStrike" cap="none" baseline="0" dirty="0">
                <a:solidFill>
                  <a:schemeClr val="dk1"/>
                </a:solidFill>
                <a:latin typeface="Arial"/>
                <a:ea typeface="Arial"/>
                <a:cs typeface="Arial"/>
                <a:sym typeface="Arial"/>
              </a:rPr>
              <a:t>Finally, </a:t>
            </a:r>
            <a:r>
              <a:rPr lang="en-US" sz="2800" b="1" i="0" u="none" strike="noStrike" cap="none" baseline="0" dirty="0">
                <a:solidFill>
                  <a:schemeClr val="dk1"/>
                </a:solidFill>
                <a:latin typeface="Arial"/>
                <a:ea typeface="Arial"/>
                <a:cs typeface="Arial"/>
                <a:sym typeface="Arial"/>
              </a:rPr>
              <a:t>the north/south orientation of the Americas, which required agricultural practices to move through, and adapt to, quite distinct climatic and vegetation zones,</a:t>
            </a:r>
            <a:r>
              <a:rPr lang="en-US" sz="2800" b="0" i="0" u="none" strike="noStrike" cap="none" baseline="0" dirty="0">
                <a:solidFill>
                  <a:schemeClr val="dk1"/>
                </a:solidFill>
                <a:latin typeface="Arial"/>
                <a:ea typeface="Arial"/>
                <a:cs typeface="Arial"/>
                <a:sym typeface="Arial"/>
              </a:rPr>
              <a:t> hindered east/west expansion and trading.</a:t>
            </a: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9"/>
        <p:cNvGrpSpPr/>
        <p:nvPr/>
      </p:nvGrpSpPr>
      <p:grpSpPr>
        <a:xfrm>
          <a:off x="0" y="0"/>
          <a:ext cx="0" cy="0"/>
          <a:chOff x="0" y="0"/>
          <a:chExt cx="0" cy="0"/>
        </a:xfrm>
      </p:grpSpPr>
      <p:sp>
        <p:nvSpPr>
          <p:cNvPr id="270" name="Shape 270"/>
          <p:cNvSpPr/>
          <p:nvPr/>
        </p:nvSpPr>
        <p:spPr>
          <a:xfrm>
            <a:off x="1447800" y="0"/>
            <a:ext cx="7696200" cy="6858000"/>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grpSp>
        <p:nvGrpSpPr>
          <p:cNvPr id="263" name="Shape 263"/>
          <p:cNvGrpSpPr/>
          <p:nvPr/>
        </p:nvGrpSpPr>
        <p:grpSpPr>
          <a:xfrm>
            <a:off x="1600199" y="0"/>
            <a:ext cx="6705599" cy="6858000"/>
            <a:chOff x="5484812" y="2624136"/>
            <a:chExt cx="3251199" cy="3649662"/>
          </a:xfrm>
        </p:grpSpPr>
        <p:sp>
          <p:nvSpPr>
            <p:cNvPr id="264" name="Shape 264"/>
            <p:cNvSpPr/>
            <p:nvPr/>
          </p:nvSpPr>
          <p:spPr>
            <a:xfrm>
              <a:off x="5484812" y="2624136"/>
              <a:ext cx="3251199" cy="3649662"/>
            </a:xfrm>
            <a:prstGeom prst="rect">
              <a:avLst/>
            </a:prstGeom>
            <a:blipFill>
              <a:blip r:embed="rId3"/>
              <a:stretch>
                <a:fillRect/>
              </a:stretch>
            </a:blipFill>
          </p:spPr>
        </p:sp>
        <p:sp>
          <p:nvSpPr>
            <p:cNvPr id="265" name="Shape 265"/>
            <p:cNvSpPr/>
            <p:nvPr/>
          </p:nvSpPr>
          <p:spPr>
            <a:xfrm>
              <a:off x="5792787" y="5300662"/>
              <a:ext cx="2244725" cy="960436"/>
            </a:xfrm>
            <a:prstGeom prst="rect">
              <a:avLst/>
            </a:prstGeom>
            <a:blipFill>
              <a:blip r:embed="rId4"/>
              <a:stretch>
                <a:fillRect/>
              </a:stretch>
            </a:blipFill>
          </p:spPr>
        </p:sp>
      </p:gr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p:nvPr/>
        </p:nvSpPr>
        <p:spPr>
          <a:xfrm>
            <a:off x="0" y="0"/>
            <a:ext cx="5571295" cy="6857999"/>
          </a:xfrm>
          <a:prstGeom prst="rect">
            <a:avLst/>
          </a:prstGeom>
          <a:blipFill>
            <a:blip r:embed="rId3"/>
            <a:stretch>
              <a:fillRect/>
            </a:stretch>
          </a:blipFill>
          <a:ln>
            <a:noFill/>
          </a:ln>
        </p:spPr>
      </p:sp>
      <p:sp>
        <p:nvSpPr>
          <p:cNvPr id="59" name="Shape 59"/>
          <p:cNvSpPr/>
          <p:nvPr/>
        </p:nvSpPr>
        <p:spPr>
          <a:xfrm>
            <a:off x="6170401" y="1090238"/>
            <a:ext cx="2907774" cy="4677523"/>
          </a:xfrm>
          <a:prstGeom prst="rect">
            <a:avLst/>
          </a:prstGeom>
          <a:blipFill>
            <a:blip r:embed="rId4"/>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825" y="0"/>
            <a:ext cx="5734199" cy="841499"/>
          </a:xfrm>
          <a:prstGeom prst="rect">
            <a:avLst/>
          </a:prstGeom>
        </p:spPr>
        <p:txBody>
          <a:bodyPr lIns="91425" tIns="91425" rIns="91425" bIns="91425" anchor="t" anchorCtr="0">
            <a:noAutofit/>
          </a:bodyPr>
          <a:lstStyle/>
          <a:p>
            <a:pPr lvl="0" algn="l" rtl="0">
              <a:buNone/>
            </a:pPr>
            <a:r>
              <a:rPr lang="en-US" sz="2400" dirty="0">
                <a:latin typeface="Gorditas"/>
                <a:ea typeface="Gorditas"/>
                <a:cs typeface="Gorditas"/>
                <a:sym typeface="Gorditas"/>
              </a:rPr>
              <a:t> Gold, Salt, &amp; Slaves: </a:t>
            </a:r>
          </a:p>
          <a:p>
            <a:pPr algn="l">
              <a:buNone/>
            </a:pPr>
            <a:r>
              <a:rPr lang="en-US" sz="2400" dirty="0">
                <a:latin typeface="Gorditas"/>
                <a:ea typeface="Gorditas"/>
                <a:cs typeface="Gorditas"/>
                <a:sym typeface="Gorditas"/>
              </a:rPr>
              <a:t>Trade &amp; Empire in West Africa</a:t>
            </a:r>
          </a:p>
        </p:txBody>
      </p:sp>
      <p:sp>
        <p:nvSpPr>
          <p:cNvPr id="65" name="Shape 65"/>
          <p:cNvSpPr txBox="1">
            <a:spLocks noGrp="1"/>
          </p:cNvSpPr>
          <p:nvPr>
            <p:ph type="body" idx="1"/>
          </p:nvPr>
        </p:nvSpPr>
        <p:spPr>
          <a:xfrm>
            <a:off x="-4825" y="841500"/>
            <a:ext cx="5734199" cy="5984399"/>
          </a:xfrm>
          <a:prstGeom prst="rect">
            <a:avLst/>
          </a:prstGeom>
        </p:spPr>
        <p:txBody>
          <a:bodyPr lIns="91425" tIns="91425" rIns="91425" bIns="91425" anchor="t" anchorCtr="0">
            <a:noAutofit/>
          </a:bodyPr>
          <a:lstStyle/>
          <a:p>
            <a:pPr marL="0" lvl="0" indent="0" rtl="0">
              <a:buNone/>
            </a:pPr>
            <a:r>
              <a:rPr lang="en-US" sz="2400" dirty="0">
                <a:solidFill>
                  <a:srgbClr val="980000"/>
                </a:solidFill>
                <a:latin typeface="Enriqueta"/>
                <a:ea typeface="Enriqueta"/>
                <a:cs typeface="Enriqueta"/>
                <a:sym typeface="Enriqueta"/>
              </a:rPr>
              <a:t>Introduction of the </a:t>
            </a:r>
            <a:r>
              <a:rPr lang="en-US" sz="2400" b="1" dirty="0">
                <a:solidFill>
                  <a:srgbClr val="980000"/>
                </a:solidFill>
                <a:latin typeface="Enriqueta"/>
                <a:ea typeface="Enriqueta"/>
                <a:cs typeface="Enriqueta"/>
                <a:sym typeface="Enriqueta"/>
              </a:rPr>
              <a:t>camel</a:t>
            </a:r>
            <a:r>
              <a:rPr lang="en-US" sz="2400" dirty="0">
                <a:solidFill>
                  <a:srgbClr val="980000"/>
                </a:solidFill>
                <a:latin typeface="Enriqueta"/>
                <a:ea typeface="Enriqueta"/>
                <a:cs typeface="Enriqueta"/>
                <a:sym typeface="Enriqueta"/>
              </a:rPr>
              <a:t> in early centuries </a:t>
            </a:r>
            <a:r>
              <a:rPr lang="en-US" sz="2400" dirty="0" err="1">
                <a:solidFill>
                  <a:srgbClr val="980000"/>
                </a:solidFill>
                <a:latin typeface="Enriqueta"/>
                <a:ea typeface="Enriqueta"/>
                <a:cs typeface="Enriqueta"/>
                <a:sym typeface="Enriqueta"/>
              </a:rPr>
              <a:t>c.e</a:t>
            </a:r>
            <a:r>
              <a:rPr lang="en-US" sz="2400" dirty="0">
                <a:solidFill>
                  <a:srgbClr val="980000"/>
                </a:solidFill>
                <a:latin typeface="Enriqueta"/>
                <a:ea typeface="Enriqueta"/>
                <a:cs typeface="Enriqueta"/>
                <a:sym typeface="Enriqueta"/>
              </a:rPr>
              <a:t>. was a turning point</a:t>
            </a:r>
          </a:p>
          <a:p>
            <a:pPr marL="914400" lvl="0" indent="-342900" rtl="0">
              <a:buClr>
                <a:schemeClr val="dk1"/>
              </a:buClr>
              <a:buSzPct val="100000"/>
              <a:buFont typeface="Enriqueta"/>
              <a:buChar char="★"/>
            </a:pPr>
            <a:r>
              <a:rPr lang="en-US" sz="1800" dirty="0">
                <a:solidFill>
                  <a:srgbClr val="980000"/>
                </a:solidFill>
                <a:latin typeface="Enriqueta"/>
                <a:ea typeface="Enriqueta"/>
                <a:cs typeface="Enriqueta"/>
                <a:sym typeface="Enriqueta"/>
              </a:rPr>
              <a:t>camels can go 10 days without water</a:t>
            </a:r>
          </a:p>
          <a:p>
            <a:pPr marL="914400" lvl="0" indent="-342900" rtl="0">
              <a:buClr>
                <a:schemeClr val="dk1"/>
              </a:buClr>
              <a:buSzPct val="100000"/>
              <a:buFont typeface="Enriqueta"/>
              <a:buChar char="★"/>
            </a:pPr>
            <a:r>
              <a:rPr lang="en-US" sz="1800" dirty="0">
                <a:solidFill>
                  <a:srgbClr val="980000"/>
                </a:solidFill>
                <a:latin typeface="Enriqueta"/>
                <a:ea typeface="Enriqueta"/>
                <a:cs typeface="Enriqueta"/>
                <a:sym typeface="Enriqueta"/>
              </a:rPr>
              <a:t>made it possible to </a:t>
            </a:r>
            <a:r>
              <a:rPr lang="en-US" sz="1800" b="1" dirty="0">
                <a:solidFill>
                  <a:srgbClr val="980000"/>
                </a:solidFill>
                <a:latin typeface="Enriqueta"/>
                <a:ea typeface="Enriqueta"/>
                <a:cs typeface="Enriqueta"/>
                <a:sym typeface="Enriqueta"/>
              </a:rPr>
              <a:t>cross the Sahara</a:t>
            </a:r>
          </a:p>
          <a:p>
            <a:pPr marL="0" lvl="0" indent="0" rtl="0">
              <a:buNone/>
            </a:pPr>
            <a:r>
              <a:rPr lang="en-US" sz="2400" dirty="0">
                <a:solidFill>
                  <a:srgbClr val="980000"/>
                </a:solidFill>
                <a:latin typeface="Enriqueta"/>
                <a:ea typeface="Enriqueta"/>
                <a:cs typeface="Enriqueta"/>
                <a:sym typeface="Enriqueta"/>
              </a:rPr>
              <a:t>Creation of a series of </a:t>
            </a:r>
            <a:r>
              <a:rPr lang="en-US" sz="2400" b="1" dirty="0">
                <a:solidFill>
                  <a:srgbClr val="980000"/>
                </a:solidFill>
                <a:latin typeface="Enriqueta"/>
                <a:ea typeface="Enriqueta"/>
                <a:cs typeface="Enriqueta"/>
                <a:sym typeface="Enriqueta"/>
              </a:rPr>
              <a:t>states in western and central Sudan</a:t>
            </a:r>
            <a:r>
              <a:rPr lang="en-US" sz="2400" dirty="0">
                <a:solidFill>
                  <a:srgbClr val="980000"/>
                </a:solidFill>
                <a:latin typeface="Enriqueta"/>
                <a:ea typeface="Enriqueta"/>
                <a:cs typeface="Enriqueta"/>
                <a:sym typeface="Enriqueta"/>
              </a:rPr>
              <a:t> between 500 and 1600 </a:t>
            </a:r>
            <a:r>
              <a:rPr lang="en-US" sz="2400" dirty="0" err="1">
                <a:solidFill>
                  <a:srgbClr val="980000"/>
                </a:solidFill>
                <a:latin typeface="Enriqueta"/>
                <a:ea typeface="Enriqueta"/>
                <a:cs typeface="Enriqueta"/>
                <a:sym typeface="Enriqueta"/>
              </a:rPr>
              <a:t>c.e</a:t>
            </a:r>
            <a:r>
              <a:rPr lang="en-US" sz="2400" dirty="0">
                <a:solidFill>
                  <a:srgbClr val="980000"/>
                </a:solidFill>
                <a:latin typeface="Enriqueta"/>
                <a:ea typeface="Enriqueta"/>
                <a:cs typeface="Enriqueta"/>
                <a:sym typeface="Enriqueta"/>
              </a:rPr>
              <a:t>., including Ghana, Mali, </a:t>
            </a:r>
            <a:r>
              <a:rPr lang="en-US" sz="2400" dirty="0" err="1">
                <a:solidFill>
                  <a:srgbClr val="980000"/>
                </a:solidFill>
                <a:latin typeface="Enriqueta"/>
                <a:ea typeface="Enriqueta"/>
                <a:cs typeface="Enriqueta"/>
                <a:sym typeface="Enriqueta"/>
              </a:rPr>
              <a:t>Songhay</a:t>
            </a:r>
            <a:r>
              <a:rPr lang="en-US" sz="2400" dirty="0">
                <a:solidFill>
                  <a:srgbClr val="980000"/>
                </a:solidFill>
                <a:latin typeface="Enriqueta"/>
                <a:ea typeface="Enriqueta"/>
                <a:cs typeface="Enriqueta"/>
                <a:sym typeface="Enriqueta"/>
              </a:rPr>
              <a:t>, </a:t>
            </a:r>
            <a:r>
              <a:rPr lang="en-US" sz="2400" dirty="0" err="1">
                <a:solidFill>
                  <a:srgbClr val="980000"/>
                </a:solidFill>
                <a:latin typeface="Enriqueta"/>
                <a:ea typeface="Enriqueta"/>
                <a:cs typeface="Enriqueta"/>
                <a:sym typeface="Enriqueta"/>
              </a:rPr>
              <a:t>Kanem</a:t>
            </a:r>
            <a:r>
              <a:rPr lang="en-US" sz="2400" dirty="0">
                <a:solidFill>
                  <a:srgbClr val="980000"/>
                </a:solidFill>
                <a:latin typeface="Enriqueta"/>
                <a:ea typeface="Enriqueta"/>
                <a:cs typeface="Enriqueta"/>
                <a:sym typeface="Enriqueta"/>
              </a:rPr>
              <a:t>, &amp; Hausa city-states</a:t>
            </a:r>
          </a:p>
          <a:p>
            <a:pPr marL="914400" lvl="0" indent="-342900" rtl="0">
              <a:buClr>
                <a:schemeClr val="dk1"/>
              </a:buClr>
              <a:buSzPct val="100000"/>
              <a:buFont typeface="Enriqueta"/>
              <a:buChar char="★"/>
            </a:pPr>
            <a:r>
              <a:rPr lang="en-US" sz="1800" dirty="0">
                <a:solidFill>
                  <a:srgbClr val="980000"/>
                </a:solidFill>
                <a:latin typeface="Enriqueta"/>
                <a:ea typeface="Enriqueta"/>
                <a:cs typeface="Enriqueta"/>
                <a:sym typeface="Enriqueta"/>
              </a:rPr>
              <a:t>all were </a:t>
            </a:r>
            <a:r>
              <a:rPr lang="en-US" sz="1800" b="1" dirty="0">
                <a:solidFill>
                  <a:srgbClr val="980000"/>
                </a:solidFill>
                <a:latin typeface="Enriqueta"/>
                <a:ea typeface="Enriqueta"/>
                <a:cs typeface="Enriqueta"/>
                <a:sym typeface="Enriqueta"/>
              </a:rPr>
              <a:t>monarchies</a:t>
            </a:r>
            <a:r>
              <a:rPr lang="en-US" sz="1800" dirty="0">
                <a:solidFill>
                  <a:srgbClr val="980000"/>
                </a:solidFill>
                <a:latin typeface="Enriqueta"/>
                <a:ea typeface="Enriqueta"/>
                <a:cs typeface="Enriqueta"/>
                <a:sym typeface="Enriqueta"/>
              </a:rPr>
              <a:t> with elaborate court life and at least some administration and military forces</a:t>
            </a:r>
          </a:p>
          <a:p>
            <a:pPr marL="914400" lvl="0" indent="-342900" rtl="0">
              <a:buClr>
                <a:schemeClr val="dk1"/>
              </a:buClr>
              <a:buSzPct val="100000"/>
              <a:buFont typeface="Enriqueta"/>
              <a:buChar char="★"/>
            </a:pPr>
            <a:r>
              <a:rPr lang="en-US" sz="1800" dirty="0">
                <a:solidFill>
                  <a:srgbClr val="980000"/>
                </a:solidFill>
                <a:latin typeface="Enriqueta"/>
                <a:ea typeface="Enriqueta"/>
                <a:cs typeface="Enriqueta"/>
                <a:sym typeface="Enriqueta"/>
              </a:rPr>
              <a:t>all had a reputation for </a:t>
            </a:r>
            <a:r>
              <a:rPr lang="en-US" sz="1800" b="1" dirty="0">
                <a:solidFill>
                  <a:srgbClr val="980000"/>
                </a:solidFill>
                <a:latin typeface="Enriqueta"/>
                <a:ea typeface="Enriqueta"/>
                <a:cs typeface="Enriqueta"/>
                <a:sym typeface="Enriqueta"/>
              </a:rPr>
              <a:t>great riches</a:t>
            </a:r>
          </a:p>
          <a:p>
            <a:pPr marL="0" lvl="0" indent="0" rtl="0">
              <a:buNone/>
            </a:pPr>
            <a:r>
              <a:rPr lang="en-US" sz="1800" b="1" dirty="0">
                <a:solidFill>
                  <a:srgbClr val="980000"/>
                </a:solidFill>
                <a:latin typeface="Enriqueta"/>
                <a:ea typeface="Enriqueta"/>
                <a:cs typeface="Enriqueta"/>
                <a:sym typeface="Enriqueta"/>
              </a:rPr>
              <a:t>Merchants especially wanted gold from West Africa</a:t>
            </a:r>
            <a:r>
              <a:rPr lang="en-US" sz="1800" dirty="0">
                <a:solidFill>
                  <a:srgbClr val="980000"/>
                </a:solidFill>
                <a:latin typeface="Enriqueta"/>
                <a:ea typeface="Enriqueta"/>
                <a:cs typeface="Enriqueta"/>
                <a:sym typeface="Enriqueta"/>
              </a:rPr>
              <a:t> (along with </a:t>
            </a:r>
            <a:r>
              <a:rPr lang="en-US" sz="1800" b="1" dirty="0">
                <a:solidFill>
                  <a:srgbClr val="980000"/>
                </a:solidFill>
                <a:latin typeface="Enriqueta"/>
                <a:ea typeface="Enriqueta"/>
                <a:cs typeface="Enriqueta"/>
                <a:sym typeface="Enriqueta"/>
              </a:rPr>
              <a:t>ivory, kola nuts, slaves</a:t>
            </a:r>
            <a:r>
              <a:rPr lang="en-US" sz="1800" dirty="0">
                <a:solidFill>
                  <a:srgbClr val="980000"/>
                </a:solidFill>
                <a:latin typeface="Enriqueta"/>
                <a:ea typeface="Enriqueta"/>
                <a:cs typeface="Enriqueta"/>
                <a:sym typeface="Enriqueta"/>
              </a:rPr>
              <a:t>)</a:t>
            </a:r>
          </a:p>
          <a:p>
            <a:pPr marL="0" lvl="0" indent="0" rtl="0">
              <a:buNone/>
            </a:pPr>
            <a:r>
              <a:rPr lang="en-US" sz="1800" b="1" dirty="0">
                <a:solidFill>
                  <a:srgbClr val="980000"/>
                </a:solidFill>
                <a:latin typeface="Enriqueta"/>
                <a:ea typeface="Enriqueta"/>
                <a:cs typeface="Enriqueta"/>
                <a:sym typeface="Enriqueta"/>
              </a:rPr>
              <a:t>Sudan received horses, cloth, dates, manufactured goods, salt in return</a:t>
            </a:r>
          </a:p>
        </p:txBody>
      </p:sp>
      <p:sp>
        <p:nvSpPr>
          <p:cNvPr id="66" name="Shape 66"/>
          <p:cNvSpPr/>
          <p:nvPr/>
        </p:nvSpPr>
        <p:spPr>
          <a:xfrm>
            <a:off x="5729424" y="0"/>
            <a:ext cx="3412674" cy="3963000"/>
          </a:xfrm>
          <a:prstGeom prst="rect">
            <a:avLst/>
          </a:prstGeom>
          <a:blipFill>
            <a:blip r:embed="rId3"/>
            <a:stretch>
              <a:fillRect/>
            </a:stretch>
          </a:blipFill>
          <a:ln>
            <a:noFill/>
          </a:ln>
        </p:spPr>
      </p:sp>
      <p:sp>
        <p:nvSpPr>
          <p:cNvPr id="67" name="Shape 67"/>
          <p:cNvSpPr/>
          <p:nvPr/>
        </p:nvSpPr>
        <p:spPr>
          <a:xfrm>
            <a:off x="5731325" y="4224325"/>
            <a:ext cx="3412675" cy="2601574"/>
          </a:xfrm>
          <a:prstGeom prst="rect">
            <a:avLst/>
          </a:prstGeom>
          <a:blipFill>
            <a:blip r:embed="rId4"/>
            <a:stretch>
              <a:fillRect/>
            </a:stretch>
          </a:blipFill>
          <a:ln>
            <a:noFill/>
          </a:ln>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animEffect transition="in" filter="fade">
                                      <p:cBhvr>
                                        <p:cTn id="7" dur="1000"/>
                                        <p:tgtEl>
                                          <p:spTgt spid="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xEl>
                                              <p:pRg st="1" end="1"/>
                                            </p:txEl>
                                          </p:spTgt>
                                        </p:tgtEl>
                                        <p:attrNameLst>
                                          <p:attrName>style.visibility</p:attrName>
                                        </p:attrNameLst>
                                      </p:cBhvr>
                                      <p:to>
                                        <p:strVal val="visible"/>
                                      </p:to>
                                    </p:set>
                                    <p:animEffect transition="in" filter="fade">
                                      <p:cBhvr>
                                        <p:cTn id="12" dur="1000"/>
                                        <p:tgtEl>
                                          <p:spTgt spid="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
                                            <p:txEl>
                                              <p:pRg st="2" end="2"/>
                                            </p:txEl>
                                          </p:spTgt>
                                        </p:tgtEl>
                                        <p:attrNameLst>
                                          <p:attrName>style.visibility</p:attrName>
                                        </p:attrNameLst>
                                      </p:cBhvr>
                                      <p:to>
                                        <p:strVal val="visible"/>
                                      </p:to>
                                    </p:set>
                                    <p:animEffect transition="in" filter="fade">
                                      <p:cBhvr>
                                        <p:cTn id="17" dur="1000"/>
                                        <p:tgtEl>
                                          <p:spTgt spid="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
                                            <p:txEl>
                                              <p:pRg st="3" end="3"/>
                                            </p:txEl>
                                          </p:spTgt>
                                        </p:tgtEl>
                                        <p:attrNameLst>
                                          <p:attrName>style.visibility</p:attrName>
                                        </p:attrNameLst>
                                      </p:cBhvr>
                                      <p:to>
                                        <p:strVal val="visible"/>
                                      </p:to>
                                    </p:set>
                                    <p:animEffect transition="in" filter="fade">
                                      <p:cBhvr>
                                        <p:cTn id="22" dur="1000"/>
                                        <p:tgtEl>
                                          <p:spTgt spid="6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5">
                                            <p:txEl>
                                              <p:pRg st="4" end="4"/>
                                            </p:txEl>
                                          </p:spTgt>
                                        </p:tgtEl>
                                        <p:attrNameLst>
                                          <p:attrName>style.visibility</p:attrName>
                                        </p:attrNameLst>
                                      </p:cBhvr>
                                      <p:to>
                                        <p:strVal val="visible"/>
                                      </p:to>
                                    </p:set>
                                    <p:animEffect transition="in" filter="fade">
                                      <p:cBhvr>
                                        <p:cTn id="27" dur="1000"/>
                                        <p:tgtEl>
                                          <p:spTgt spid="6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5">
                                            <p:txEl>
                                              <p:pRg st="5" end="5"/>
                                            </p:txEl>
                                          </p:spTgt>
                                        </p:tgtEl>
                                        <p:attrNameLst>
                                          <p:attrName>style.visibility</p:attrName>
                                        </p:attrNameLst>
                                      </p:cBhvr>
                                      <p:to>
                                        <p:strVal val="visible"/>
                                      </p:to>
                                    </p:set>
                                    <p:animEffect transition="in" filter="fade">
                                      <p:cBhvr>
                                        <p:cTn id="32" dur="1000"/>
                                        <p:tgtEl>
                                          <p:spTgt spid="6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5">
                                            <p:txEl>
                                              <p:pRg st="6" end="6"/>
                                            </p:txEl>
                                          </p:spTgt>
                                        </p:tgtEl>
                                        <p:attrNameLst>
                                          <p:attrName>style.visibility</p:attrName>
                                        </p:attrNameLst>
                                      </p:cBhvr>
                                      <p:to>
                                        <p:strVal val="visible"/>
                                      </p:to>
                                    </p:set>
                                    <p:animEffect transition="in" filter="fade">
                                      <p:cBhvr>
                                        <p:cTn id="37" dur="1000"/>
                                        <p:tgtEl>
                                          <p:spTgt spid="6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5">
                                            <p:txEl>
                                              <p:pRg st="7" end="7"/>
                                            </p:txEl>
                                          </p:spTgt>
                                        </p:tgtEl>
                                        <p:attrNameLst>
                                          <p:attrName>style.visibility</p:attrName>
                                        </p:attrNameLst>
                                      </p:cBhvr>
                                      <p:to>
                                        <p:strVal val="visible"/>
                                      </p:to>
                                    </p:set>
                                    <p:animEffect transition="in" filter="fade">
                                      <p:cBhvr>
                                        <p:cTn id="42" dur="1000"/>
                                        <p:tgtEl>
                                          <p:spTgt spid="6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9"/>
        <p:cNvGrpSpPr/>
        <p:nvPr/>
      </p:nvGrpSpPr>
      <p:grpSpPr>
        <a:xfrm>
          <a:off x="0" y="0"/>
          <a:ext cx="0" cy="0"/>
          <a:chOff x="0" y="0"/>
          <a:chExt cx="0" cy="0"/>
        </a:xfrm>
      </p:grpSpPr>
      <p:sp>
        <p:nvSpPr>
          <p:cNvPr id="230" name="Shape 230"/>
          <p:cNvSpPr/>
          <p:nvPr/>
        </p:nvSpPr>
        <p:spPr>
          <a:xfrm>
            <a:off x="3886200" y="0"/>
            <a:ext cx="4419599" cy="1200150"/>
          </a:xfrm>
          <a:prstGeom prst="rect">
            <a:avLst/>
          </a:prstGeom>
          <a:blipFill>
            <a:blip r:embed="rId3"/>
            <a:stretch>
              <a:fillRect/>
            </a:stretch>
          </a:blipFill>
        </p:spPr>
      </p:sp>
      <p:sp>
        <p:nvSpPr>
          <p:cNvPr id="231" name="Shape 231"/>
          <p:cNvSpPr txBox="1">
            <a:spLocks noGrp="1"/>
          </p:cNvSpPr>
          <p:nvPr>
            <p:ph type="title"/>
          </p:nvPr>
        </p:nvSpPr>
        <p:spPr>
          <a:xfrm>
            <a:off x="0" y="0"/>
            <a:ext cx="4724400" cy="79216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1800" b="1" i="1" u="none" strike="noStrike" cap="none" baseline="0" dirty="0">
                <a:solidFill>
                  <a:schemeClr val="accent2"/>
                </a:solidFill>
                <a:latin typeface="Arial"/>
                <a:ea typeface="Arial"/>
                <a:cs typeface="Arial"/>
                <a:sym typeface="Arial"/>
              </a:rPr>
              <a:t>What changes did trans-Saharan trade bring to West Africa?</a:t>
            </a:r>
          </a:p>
        </p:txBody>
      </p:sp>
      <p:sp>
        <p:nvSpPr>
          <p:cNvPr id="232" name="Shape 232"/>
          <p:cNvSpPr txBox="1">
            <a:spLocks noGrp="1"/>
          </p:cNvSpPr>
          <p:nvPr>
            <p:ph type="body" idx="1"/>
          </p:nvPr>
        </p:nvSpPr>
        <p:spPr>
          <a:xfrm>
            <a:off x="0" y="914400"/>
            <a:ext cx="5410200" cy="5943599"/>
          </a:xfrm>
          <a:prstGeom prst="rect">
            <a:avLst/>
          </a:prstGeom>
          <a:noFill/>
          <a:ln>
            <a:noFill/>
          </a:ln>
        </p:spPr>
        <p:txBody>
          <a:bodyPr lIns="91425" tIns="45700" rIns="91425" bIns="45700" anchor="t" anchorCtr="0">
            <a:noAutofit/>
          </a:bodyPr>
          <a:lstStyle/>
          <a:p>
            <a:pPr marL="0" marR="0" lvl="0" indent="0" algn="l" rtl="0">
              <a:lnSpc>
                <a:spcPct val="80000"/>
              </a:lnSpc>
              <a:spcBef>
                <a:spcPts val="480"/>
              </a:spcBef>
              <a:spcAft>
                <a:spcPts val="0"/>
              </a:spcAft>
              <a:buClr>
                <a:schemeClr val="dk1"/>
              </a:buClr>
              <a:buSzPct val="100694"/>
              <a:buFont typeface="Arial"/>
              <a:buChar char="•"/>
            </a:pPr>
            <a:r>
              <a:rPr lang="en-US" sz="2400" b="0" i="0" u="none" strike="noStrike" cap="none" baseline="0" dirty="0">
                <a:solidFill>
                  <a:schemeClr val="dk1"/>
                </a:solidFill>
                <a:latin typeface="Arial"/>
                <a:ea typeface="Arial"/>
                <a:cs typeface="Arial"/>
                <a:sym typeface="Arial"/>
              </a:rPr>
              <a:t>It provided both incentives and resources for the construction of </a:t>
            </a:r>
            <a:r>
              <a:rPr lang="en-US" sz="2400" b="1" i="0" u="none" strike="noStrike" cap="none" baseline="0" dirty="0">
                <a:solidFill>
                  <a:schemeClr val="dk1"/>
                </a:solidFill>
                <a:latin typeface="Arial"/>
                <a:ea typeface="Arial"/>
                <a:cs typeface="Arial"/>
                <a:sym typeface="Arial"/>
              </a:rPr>
              <a:t>new and larger political structures</a:t>
            </a:r>
            <a:r>
              <a:rPr lang="en-US" sz="2400" b="0" i="0" u="none" strike="noStrike" cap="none" baseline="0" dirty="0">
                <a:solidFill>
                  <a:schemeClr val="dk1"/>
                </a:solidFill>
                <a:latin typeface="Arial"/>
                <a:ea typeface="Arial"/>
                <a:cs typeface="Arial"/>
                <a:sym typeface="Arial"/>
              </a:rPr>
              <a:t>, including the city-states of the Hausa people and the empires of Ghana, Mali, </a:t>
            </a:r>
            <a:r>
              <a:rPr lang="en-US" sz="2400" b="0" i="0" u="none" strike="noStrike" cap="none" baseline="0" dirty="0" err="1">
                <a:solidFill>
                  <a:schemeClr val="dk1"/>
                </a:solidFill>
                <a:latin typeface="Arial"/>
                <a:ea typeface="Arial"/>
                <a:cs typeface="Arial"/>
                <a:sym typeface="Arial"/>
              </a:rPr>
              <a:t>Songhay</a:t>
            </a:r>
            <a:r>
              <a:rPr lang="en-US" sz="2400" b="0" i="0" u="none" strike="noStrike" cap="none" baseline="0" dirty="0">
                <a:solidFill>
                  <a:schemeClr val="dk1"/>
                </a:solidFill>
                <a:latin typeface="Arial"/>
                <a:ea typeface="Arial"/>
                <a:cs typeface="Arial"/>
                <a:sym typeface="Arial"/>
              </a:rPr>
              <a:t>, and </a:t>
            </a:r>
            <a:r>
              <a:rPr lang="en-US" sz="2400" b="0" i="0" u="none" strike="noStrike" cap="none" baseline="0" dirty="0" err="1">
                <a:solidFill>
                  <a:schemeClr val="dk1"/>
                </a:solidFill>
                <a:latin typeface="Arial"/>
                <a:ea typeface="Arial"/>
                <a:cs typeface="Arial"/>
                <a:sym typeface="Arial"/>
              </a:rPr>
              <a:t>Kanem</a:t>
            </a:r>
            <a:r>
              <a:rPr lang="en-US" sz="2400" b="0" i="0" u="none" strike="noStrike" cap="none" baseline="0" dirty="0">
                <a:solidFill>
                  <a:schemeClr val="dk1"/>
                </a:solidFill>
                <a:latin typeface="Arial"/>
                <a:ea typeface="Arial"/>
                <a:cs typeface="Arial"/>
                <a:sym typeface="Arial"/>
              </a:rPr>
              <a:t>.</a:t>
            </a:r>
          </a:p>
          <a:p>
            <a:pPr marL="0" marR="0" lvl="0" indent="0" algn="l" rtl="0">
              <a:lnSpc>
                <a:spcPct val="80000"/>
              </a:lnSpc>
              <a:spcBef>
                <a:spcPts val="480"/>
              </a:spcBef>
              <a:spcAft>
                <a:spcPts val="0"/>
              </a:spcAft>
              <a:buClr>
                <a:schemeClr val="dk1"/>
              </a:buClr>
              <a:buSzPct val="100694"/>
              <a:buFont typeface="Arial"/>
              <a:buChar char="•"/>
            </a:pPr>
            <a:r>
              <a:rPr lang="en-US" sz="2400" b="0" i="0" u="none" strike="noStrike" cap="none" baseline="0" dirty="0">
                <a:solidFill>
                  <a:schemeClr val="dk1"/>
                </a:solidFill>
                <a:latin typeface="Arial"/>
                <a:ea typeface="Arial"/>
                <a:cs typeface="Arial"/>
                <a:sym typeface="Arial"/>
              </a:rPr>
              <a:t>These </a:t>
            </a:r>
            <a:r>
              <a:rPr lang="en-US" sz="2400" b="1" i="0" u="none" strike="noStrike" cap="none" baseline="0" dirty="0">
                <a:solidFill>
                  <a:schemeClr val="dk1"/>
                </a:solidFill>
                <a:latin typeface="Arial"/>
                <a:ea typeface="Arial"/>
                <a:cs typeface="Arial"/>
                <a:sym typeface="Arial"/>
              </a:rPr>
              <a:t>Sudanic states established substantial urban and commercial centers</a:t>
            </a:r>
            <a:r>
              <a:rPr lang="en-US" sz="2400" b="0" i="0" u="none" strike="noStrike" cap="none" baseline="0" dirty="0">
                <a:solidFill>
                  <a:schemeClr val="dk1"/>
                </a:solidFill>
                <a:latin typeface="Arial"/>
                <a:ea typeface="Arial"/>
                <a:cs typeface="Arial"/>
                <a:sym typeface="Arial"/>
              </a:rPr>
              <a:t> where traders congregated and goods were exchanged. </a:t>
            </a:r>
            <a:r>
              <a:rPr lang="en-US" sz="2400" b="1" i="0" u="none" strike="noStrike" cap="none" baseline="0" dirty="0">
                <a:solidFill>
                  <a:schemeClr val="dk1"/>
                </a:solidFill>
                <a:latin typeface="Arial"/>
                <a:ea typeface="Arial"/>
                <a:cs typeface="Arial"/>
                <a:sym typeface="Arial"/>
              </a:rPr>
              <a:t>Some also became manufacturing centers</a:t>
            </a:r>
            <a:r>
              <a:rPr lang="en-US" sz="2400" b="0" i="0" u="none" strike="noStrike" cap="none" baseline="0" dirty="0">
                <a:solidFill>
                  <a:schemeClr val="dk1"/>
                </a:solidFill>
                <a:latin typeface="Arial"/>
                <a:ea typeface="Arial"/>
                <a:cs typeface="Arial"/>
                <a:sym typeface="Arial"/>
              </a:rPr>
              <a:t>, creating finely wrought beads, iron tools, or cotton textiles for trade.</a:t>
            </a:r>
          </a:p>
          <a:p>
            <a:pPr marL="0" marR="0" lvl="0" indent="0" algn="l" rtl="0">
              <a:lnSpc>
                <a:spcPct val="80000"/>
              </a:lnSpc>
              <a:spcBef>
                <a:spcPts val="480"/>
              </a:spcBef>
              <a:spcAft>
                <a:spcPts val="0"/>
              </a:spcAft>
              <a:buClr>
                <a:schemeClr val="dk1"/>
              </a:buClr>
              <a:buSzPct val="100694"/>
              <a:buFont typeface="Arial"/>
              <a:buChar char="•"/>
            </a:pPr>
            <a:r>
              <a:rPr lang="en-US" sz="2400" b="1" i="0" u="none" strike="noStrike" cap="none" baseline="0" dirty="0">
                <a:solidFill>
                  <a:schemeClr val="dk1"/>
                </a:solidFill>
                <a:latin typeface="Arial"/>
                <a:ea typeface="Arial"/>
                <a:cs typeface="Arial"/>
                <a:sym typeface="Arial"/>
              </a:rPr>
              <a:t>Islam accompanied trade and became an important element</a:t>
            </a:r>
            <a:r>
              <a:rPr lang="en-US" sz="2400" b="0" i="0" u="none" strike="noStrike" cap="none" baseline="0" dirty="0">
                <a:solidFill>
                  <a:schemeClr val="dk1"/>
                </a:solidFill>
                <a:latin typeface="Arial"/>
                <a:ea typeface="Arial"/>
                <a:cs typeface="Arial"/>
                <a:sym typeface="Arial"/>
              </a:rPr>
              <a:t> in the urban culture of West Africa.</a:t>
            </a:r>
          </a:p>
        </p:txBody>
      </p:sp>
      <p:sp>
        <p:nvSpPr>
          <p:cNvPr id="233" name="Shape 233"/>
          <p:cNvSpPr/>
          <p:nvPr/>
        </p:nvSpPr>
        <p:spPr>
          <a:xfrm>
            <a:off x="8024811" y="0"/>
            <a:ext cx="1119186" cy="1219200"/>
          </a:xfrm>
          <a:prstGeom prst="rect">
            <a:avLst/>
          </a:prstGeom>
          <a:blipFill>
            <a:blip r:embed="rId4"/>
            <a:stretch>
              <a:fillRect/>
            </a:stretch>
          </a:blipFill>
        </p:spPr>
      </p:sp>
      <p:sp>
        <p:nvSpPr>
          <p:cNvPr id="234" name="Shape 234"/>
          <p:cNvSpPr/>
          <p:nvPr/>
        </p:nvSpPr>
        <p:spPr>
          <a:xfrm>
            <a:off x="5562600" y="1219200"/>
            <a:ext cx="3581400" cy="2686050"/>
          </a:xfrm>
          <a:prstGeom prst="rect">
            <a:avLst/>
          </a:prstGeom>
          <a:blipFill>
            <a:blip r:embed="rId5"/>
            <a:stretch>
              <a:fillRect/>
            </a:stretch>
          </a:blipFill>
        </p:spPr>
      </p:sp>
      <p:sp>
        <p:nvSpPr>
          <p:cNvPr id="235" name="Shape 235"/>
          <p:cNvSpPr/>
          <p:nvPr/>
        </p:nvSpPr>
        <p:spPr>
          <a:xfrm>
            <a:off x="5562600" y="3895725"/>
            <a:ext cx="3581399" cy="2962275"/>
          </a:xfrm>
          <a:prstGeom prst="rect">
            <a:avLst/>
          </a:prstGeom>
          <a:blipFill>
            <a:blip r:embed="rId6"/>
            <a:stretch>
              <a:fillRect/>
            </a:stretch>
          </a:blipFill>
        </p:spPr>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sp>
        <p:nvSpPr>
          <p:cNvPr id="254" name="Shape 254"/>
          <p:cNvSpPr/>
          <p:nvPr/>
        </p:nvSpPr>
        <p:spPr>
          <a:xfrm>
            <a:off x="4191000" y="1981200"/>
            <a:ext cx="1936750" cy="2743200"/>
          </a:xfrm>
          <a:prstGeom prst="rect">
            <a:avLst/>
          </a:prstGeom>
          <a:blipFill>
            <a:blip r:embed="rId3"/>
            <a:stretch>
              <a:fillRect/>
            </a:stretch>
          </a:blipFill>
        </p:spPr>
      </p:sp>
      <p:sp>
        <p:nvSpPr>
          <p:cNvPr id="255" name="Shape 255"/>
          <p:cNvSpPr txBox="1">
            <a:spLocks noGrp="1"/>
          </p:cNvSpPr>
          <p:nvPr>
            <p:ph type="body" idx="1"/>
          </p:nvPr>
        </p:nvSpPr>
        <p:spPr>
          <a:xfrm>
            <a:off x="228600" y="0"/>
            <a:ext cx="5791200" cy="2743199"/>
          </a:xfrm>
          <a:prstGeom prst="rect">
            <a:avLst/>
          </a:prstGeom>
          <a:noFill/>
          <a:ln>
            <a:noFill/>
          </a:ln>
        </p:spPr>
        <p:txBody>
          <a:bodyPr lIns="91425" tIns="45700" rIns="91425" bIns="45700" anchor="t" anchorCtr="0">
            <a:noAutofit/>
          </a:bodyPr>
          <a:lstStyle/>
          <a:p>
            <a:pPr marL="0" marR="0" lvl="0" indent="0" algn="l" rtl="0">
              <a:lnSpc>
                <a:spcPct val="80000"/>
              </a:lnSpc>
              <a:spcBef>
                <a:spcPts val="360"/>
              </a:spcBef>
              <a:spcAft>
                <a:spcPts val="0"/>
              </a:spcAft>
              <a:buClr>
                <a:schemeClr val="dk1"/>
              </a:buClr>
              <a:buSzPct val="25000"/>
              <a:buFont typeface="Arial"/>
              <a:buNone/>
            </a:pPr>
            <a:r>
              <a:rPr lang="en-US" sz="1800" b="1" i="0" u="none" strike="noStrike" cap="none" baseline="0" dirty="0">
                <a:solidFill>
                  <a:schemeClr val="dk1"/>
                </a:solidFill>
                <a:latin typeface="Arial"/>
                <a:ea typeface="Arial"/>
                <a:cs typeface="Arial"/>
                <a:sym typeface="Arial"/>
              </a:rPr>
              <a:t>Connections: </a:t>
            </a:r>
            <a:r>
              <a:rPr lang="en-US" sz="1800" b="0" i="0" u="none" strike="noStrike" cap="none" baseline="0" dirty="0">
                <a:solidFill>
                  <a:schemeClr val="dk1"/>
                </a:solidFill>
                <a:latin typeface="Arial"/>
                <a:ea typeface="Arial"/>
                <a:cs typeface="Arial"/>
                <a:sym typeface="Arial"/>
              </a:rPr>
              <a:t>The two key commodities that drove the trans-Saharan trade were </a:t>
            </a:r>
            <a:r>
              <a:rPr lang="en-US" sz="1800" b="1" i="0" u="none" strike="noStrike" cap="none" baseline="0" dirty="0">
                <a:solidFill>
                  <a:schemeClr val="dk1"/>
                </a:solidFill>
                <a:latin typeface="Arial"/>
                <a:ea typeface="Arial"/>
                <a:cs typeface="Arial"/>
                <a:sym typeface="Arial"/>
              </a:rPr>
              <a:t>salt mined in the Sahara Desert</a:t>
            </a:r>
            <a:r>
              <a:rPr lang="en-US" sz="1800" b="0" i="0" u="none" strike="noStrike" cap="none" baseline="0" dirty="0">
                <a:solidFill>
                  <a:schemeClr val="dk1"/>
                </a:solidFill>
                <a:latin typeface="Arial"/>
                <a:ea typeface="Arial"/>
                <a:cs typeface="Arial"/>
                <a:sym typeface="Arial"/>
              </a:rPr>
              <a:t> and </a:t>
            </a:r>
            <a:r>
              <a:rPr lang="en-US" sz="1800" b="1" i="0" u="none" strike="noStrike" cap="none" baseline="0" dirty="0">
                <a:solidFill>
                  <a:schemeClr val="dk1"/>
                </a:solidFill>
                <a:latin typeface="Arial"/>
                <a:ea typeface="Arial"/>
                <a:cs typeface="Arial"/>
                <a:sym typeface="Arial"/>
              </a:rPr>
              <a:t>gold mined along the Gold Coast in equatorial West Africa</a:t>
            </a:r>
            <a:r>
              <a:rPr lang="en-US" sz="1800" b="0" i="0" u="none" strike="noStrike" cap="none" baseline="0" dirty="0">
                <a:solidFill>
                  <a:schemeClr val="dk1"/>
                </a:solidFill>
                <a:latin typeface="Arial"/>
                <a:ea typeface="Arial"/>
                <a:cs typeface="Arial"/>
                <a:sym typeface="Arial"/>
              </a:rPr>
              <a:t>.  </a:t>
            </a:r>
          </a:p>
          <a:p>
            <a:pPr marL="0" marR="0" lvl="0" indent="0" algn="l" rtl="0">
              <a:lnSpc>
                <a:spcPct val="80000"/>
              </a:lnSpc>
              <a:spcBef>
                <a:spcPts val="360"/>
              </a:spcBef>
              <a:spcAft>
                <a:spcPts val="0"/>
              </a:spcAft>
              <a:buClr>
                <a:schemeClr val="dk1"/>
              </a:buClr>
              <a:buSzPct val="25000"/>
              <a:buFont typeface="Arial"/>
              <a:buNone/>
            </a:pPr>
            <a:r>
              <a:rPr lang="en-US" sz="1800" b="1" i="1" u="none" strike="noStrike" cap="none" baseline="0" dirty="0">
                <a:solidFill>
                  <a:schemeClr val="accent2"/>
                </a:solidFill>
                <a:latin typeface="Arial"/>
                <a:ea typeface="Arial"/>
                <a:cs typeface="Arial"/>
                <a:sym typeface="Arial"/>
              </a:rPr>
              <a:t>If these commodities were the main reasons for trade, how can one account for the emergence of powerful kingdoms in West Africa—not in the regions where the commodities were produced but in between?</a:t>
            </a:r>
          </a:p>
        </p:txBody>
      </p:sp>
      <p:sp>
        <p:nvSpPr>
          <p:cNvPr id="256" name="Shape 256"/>
          <p:cNvSpPr/>
          <p:nvPr/>
        </p:nvSpPr>
        <p:spPr>
          <a:xfrm>
            <a:off x="6096000" y="4381500"/>
            <a:ext cx="3047999" cy="2476499"/>
          </a:xfrm>
          <a:prstGeom prst="rect">
            <a:avLst/>
          </a:prstGeom>
          <a:blipFill>
            <a:blip r:embed="rId4"/>
            <a:stretch>
              <a:fillRect/>
            </a:stretch>
          </a:blipFill>
        </p:spPr>
      </p:sp>
      <p:sp>
        <p:nvSpPr>
          <p:cNvPr id="257" name="Shape 257"/>
          <p:cNvSpPr txBox="1"/>
          <p:nvPr/>
        </p:nvSpPr>
        <p:spPr>
          <a:xfrm>
            <a:off x="609600" y="2209800"/>
            <a:ext cx="3886200" cy="4664075"/>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000" b="1" i="0" u="none" strike="noStrike" cap="none" baseline="0">
                <a:solidFill>
                  <a:schemeClr val="dk1"/>
                </a:solidFill>
                <a:latin typeface="Arial"/>
                <a:ea typeface="Arial"/>
                <a:cs typeface="Arial"/>
                <a:sym typeface="Arial"/>
              </a:rPr>
              <a:t>Model Answer:</a:t>
            </a:r>
          </a:p>
          <a:p>
            <a:pPr marL="0" marR="0" lvl="0" indent="0" algn="l" rtl="0">
              <a:lnSpc>
                <a:spcPct val="100000"/>
              </a:lnSpc>
              <a:spcBef>
                <a:spcPts val="0"/>
              </a:spcBef>
              <a:spcAft>
                <a:spcPts val="0"/>
              </a:spcAft>
              <a:buClr>
                <a:schemeClr val="dk1"/>
              </a:buClr>
              <a:buSzPct val="25000"/>
              <a:buFont typeface="Arial"/>
              <a:buNone/>
            </a:pPr>
            <a:r>
              <a:rPr lang="en-US" sz="2000" b="0" i="0" u="none" strike="noStrike" cap="none" baseline="0">
                <a:solidFill>
                  <a:schemeClr val="dk1"/>
                </a:solidFill>
                <a:latin typeface="Arial"/>
                <a:ea typeface="Arial"/>
                <a:cs typeface="Arial"/>
                <a:sym typeface="Arial"/>
              </a:rPr>
              <a:t>• The desert regions in which the salt mines were located had </a:t>
            </a:r>
            <a:r>
              <a:rPr lang="en-US" sz="2000" b="1" i="0" u="none" strike="noStrike" cap="none" baseline="0">
                <a:solidFill>
                  <a:schemeClr val="dk1"/>
                </a:solidFill>
                <a:latin typeface="Arial"/>
                <a:ea typeface="Arial"/>
                <a:cs typeface="Arial"/>
                <a:sym typeface="Arial"/>
              </a:rPr>
              <a:t>small populations and limited resources</a:t>
            </a:r>
            <a:r>
              <a:rPr lang="en-US" sz="2000" b="0" i="0" u="none" strike="noStrike" cap="none" baseline="0">
                <a:solidFill>
                  <a:schemeClr val="dk1"/>
                </a:solidFill>
                <a:latin typeface="Arial"/>
                <a:ea typeface="Arial"/>
                <a:cs typeface="Arial"/>
                <a:sym typeface="Arial"/>
              </a:rPr>
              <a:t>. Thus they were a poor environment in which to construct an empire.</a:t>
            </a:r>
          </a:p>
          <a:p>
            <a:pPr marL="0" marR="0" lvl="0" indent="0" algn="l" rtl="0">
              <a:lnSpc>
                <a:spcPct val="100000"/>
              </a:lnSpc>
              <a:spcBef>
                <a:spcPts val="0"/>
              </a:spcBef>
              <a:spcAft>
                <a:spcPts val="0"/>
              </a:spcAft>
              <a:buClr>
                <a:schemeClr val="dk1"/>
              </a:buClr>
              <a:buSzPct val="25000"/>
              <a:buFont typeface="Arial"/>
              <a:buNone/>
            </a:pPr>
            <a:r>
              <a:rPr lang="en-US" sz="2000" b="0" i="0" u="none" strike="noStrike" cap="none" baseline="0">
                <a:solidFill>
                  <a:schemeClr val="dk1"/>
                </a:solidFill>
                <a:latin typeface="Arial"/>
                <a:ea typeface="Arial"/>
                <a:cs typeface="Arial"/>
                <a:sym typeface="Arial"/>
              </a:rPr>
              <a:t>• The kingdoms emerged where gold and salt were traded rather than where they were produced, which makes sense because the </a:t>
            </a:r>
            <a:r>
              <a:rPr lang="en-US" sz="2000" b="1" i="0" u="none" strike="noStrike" cap="none" baseline="0">
                <a:solidFill>
                  <a:schemeClr val="dk1"/>
                </a:solidFill>
                <a:latin typeface="Arial"/>
                <a:ea typeface="Arial"/>
                <a:cs typeface="Arial"/>
                <a:sym typeface="Arial"/>
              </a:rPr>
              <a:t>kingdoms relied on income from trade in the two items, rather than the production of the items themselves.</a:t>
            </a:r>
          </a:p>
        </p:txBody>
      </p:sp>
      <p:sp>
        <p:nvSpPr>
          <p:cNvPr id="258" name="Shape 258"/>
          <p:cNvSpPr/>
          <p:nvPr/>
        </p:nvSpPr>
        <p:spPr>
          <a:xfrm>
            <a:off x="6083300" y="0"/>
            <a:ext cx="3060700" cy="4648200"/>
          </a:xfrm>
          <a:prstGeom prst="rect">
            <a:avLst/>
          </a:prstGeom>
          <a:blipFill>
            <a:blip r:embed="rId5"/>
            <a:stretch>
              <a:fillRect/>
            </a:stretch>
          </a:blipFill>
        </p:spPr>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sp>
        <p:nvSpPr>
          <p:cNvPr id="247" name="Shape 247"/>
          <p:cNvSpPr/>
          <p:nvPr/>
        </p:nvSpPr>
        <p:spPr>
          <a:xfrm>
            <a:off x="3074986" y="0"/>
            <a:ext cx="6069011" cy="6857999"/>
          </a:xfrm>
          <a:prstGeom prst="rect">
            <a:avLst/>
          </a:prstGeom>
          <a:blipFill>
            <a:blip r:embed="rId3"/>
            <a:stretch>
              <a:fillRect/>
            </a:stretch>
          </a:blipFill>
        </p:spPr>
      </p:sp>
      <p:sp>
        <p:nvSpPr>
          <p:cNvPr id="248" name="Shape 248"/>
          <p:cNvSpPr txBox="1">
            <a:spLocks noGrp="1"/>
          </p:cNvSpPr>
          <p:nvPr>
            <p:ph type="title"/>
          </p:nvPr>
        </p:nvSpPr>
        <p:spPr>
          <a:xfrm>
            <a:off x="304800" y="0"/>
            <a:ext cx="2743199" cy="19811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000" b="1" i="0" u="none" strike="noStrike" cap="none" baseline="0" dirty="0">
                <a:solidFill>
                  <a:srgbClr val="008000"/>
                </a:solidFill>
                <a:latin typeface="Arial"/>
                <a:ea typeface="Arial"/>
                <a:cs typeface="Arial"/>
                <a:sym typeface="Arial"/>
              </a:rPr>
              <a:t>Reading the Map:</a:t>
            </a:r>
            <a:r>
              <a:rPr lang="en-US" sz="2000" b="1" i="0" u="none" strike="noStrike" cap="none" baseline="0" dirty="0">
                <a:solidFill>
                  <a:schemeClr val="dk2"/>
                </a:solidFill>
                <a:latin typeface="Arial"/>
                <a:ea typeface="Arial"/>
                <a:cs typeface="Arial"/>
                <a:sym typeface="Arial"/>
              </a:rPr>
              <a:t> </a:t>
            </a:r>
            <a:r>
              <a:rPr lang="en-US" sz="2000" b="0" i="0" u="none" strike="noStrike" cap="none" baseline="0" dirty="0">
                <a:solidFill>
                  <a:schemeClr val="accent2"/>
                </a:solidFill>
                <a:latin typeface="Arial"/>
                <a:ea typeface="Arial"/>
                <a:cs typeface="Arial"/>
                <a:sym typeface="Arial"/>
              </a:rPr>
              <a:t>What might account for the </a:t>
            </a:r>
            <a:r>
              <a:rPr lang="en-US" sz="2000" b="1" i="1" u="none" strike="noStrike" cap="none" baseline="0" dirty="0">
                <a:solidFill>
                  <a:schemeClr val="accent2"/>
                </a:solidFill>
                <a:latin typeface="Arial"/>
                <a:ea typeface="Arial"/>
                <a:cs typeface="Arial"/>
                <a:sym typeface="Arial"/>
              </a:rPr>
              <a:t>long-term growth of West African Empires</a:t>
            </a:r>
            <a:r>
              <a:rPr lang="en-US" sz="2000" b="0" i="0" u="none" strike="noStrike" cap="none" baseline="0" dirty="0">
                <a:solidFill>
                  <a:schemeClr val="accent2"/>
                </a:solidFill>
                <a:latin typeface="Arial"/>
                <a:ea typeface="Arial"/>
                <a:cs typeface="Arial"/>
                <a:sym typeface="Arial"/>
              </a:rPr>
              <a:t> to the east and the west?</a:t>
            </a:r>
            <a:r>
              <a:rPr lang="en-US" sz="2000" b="0" i="0" u="none" strike="noStrike" cap="none" baseline="0" dirty="0">
                <a:solidFill>
                  <a:schemeClr val="dk2"/>
                </a:solidFill>
                <a:latin typeface="Arial"/>
                <a:ea typeface="Arial"/>
                <a:cs typeface="Arial"/>
                <a:sym typeface="Arial"/>
              </a:rPr>
              <a:t> </a:t>
            </a:r>
          </a:p>
        </p:txBody>
      </p:sp>
      <p:sp>
        <p:nvSpPr>
          <p:cNvPr id="249" name="Shape 249"/>
          <p:cNvSpPr txBox="1">
            <a:spLocks noGrp="1"/>
          </p:cNvSpPr>
          <p:nvPr>
            <p:ph type="body" idx="1"/>
          </p:nvPr>
        </p:nvSpPr>
        <p:spPr>
          <a:xfrm>
            <a:off x="152400" y="2057400"/>
            <a:ext cx="2971799" cy="4800600"/>
          </a:xfrm>
          <a:prstGeom prst="rect">
            <a:avLst/>
          </a:prstGeom>
          <a:noFill/>
          <a:ln>
            <a:noFill/>
          </a:ln>
        </p:spPr>
        <p:txBody>
          <a:bodyPr lIns="91425" tIns="45700" rIns="91425" bIns="45700" anchor="t" anchorCtr="0">
            <a:noAutofit/>
          </a:bodyPr>
          <a:lstStyle/>
          <a:p>
            <a:pPr marL="0" marR="0" lvl="0" indent="0" algn="l" rtl="0">
              <a:lnSpc>
                <a:spcPct val="80000"/>
              </a:lnSpc>
              <a:spcBef>
                <a:spcPts val="400"/>
              </a:spcBef>
              <a:spcAft>
                <a:spcPts val="0"/>
              </a:spcAft>
              <a:buClr>
                <a:schemeClr val="dk1"/>
              </a:buClr>
              <a:buSzPct val="25000"/>
              <a:buFont typeface="Arial"/>
              <a:buNone/>
            </a:pPr>
            <a:r>
              <a:rPr lang="en-US" sz="2000" b="1" i="0" u="none" strike="noStrike" cap="none" baseline="0" dirty="0">
                <a:solidFill>
                  <a:schemeClr val="dk1"/>
                </a:solidFill>
                <a:latin typeface="Arial"/>
                <a:ea typeface="Arial"/>
                <a:cs typeface="Arial"/>
                <a:sym typeface="Arial"/>
              </a:rPr>
              <a:t>Model Answer: </a:t>
            </a:r>
          </a:p>
          <a:p>
            <a:pPr marL="0" marR="0" lvl="0" indent="0" algn="l" rtl="0">
              <a:lnSpc>
                <a:spcPct val="80000"/>
              </a:lnSpc>
              <a:spcBef>
                <a:spcPts val="400"/>
              </a:spcBef>
              <a:spcAft>
                <a:spcPts val="0"/>
              </a:spcAft>
              <a:buClr>
                <a:schemeClr val="dk1"/>
              </a:buClr>
              <a:buSzPct val="25000"/>
              <a:buFont typeface="Arial"/>
              <a:buNone/>
            </a:pPr>
            <a:r>
              <a:rPr lang="en-US" sz="2000" b="0" i="0" u="none" strike="noStrike" cap="none" baseline="0" dirty="0">
                <a:solidFill>
                  <a:schemeClr val="dk1"/>
                </a:solidFill>
                <a:latin typeface="Arial"/>
                <a:ea typeface="Arial"/>
                <a:cs typeface="Arial"/>
                <a:sym typeface="Arial"/>
              </a:rPr>
              <a:t>There were </a:t>
            </a:r>
            <a:r>
              <a:rPr lang="en-US" sz="2000" b="1" i="0" u="none" strike="noStrike" cap="none" baseline="0" dirty="0">
                <a:solidFill>
                  <a:srgbClr val="FF0000"/>
                </a:solidFill>
                <a:latin typeface="Arial"/>
                <a:ea typeface="Arial"/>
                <a:cs typeface="Arial"/>
                <a:sym typeface="Arial"/>
              </a:rPr>
              <a:t>multiple routes across the Sahara</a:t>
            </a:r>
            <a:r>
              <a:rPr lang="en-US" sz="2000" b="0" i="0" u="none" strike="noStrike" cap="none" baseline="0" dirty="0">
                <a:solidFill>
                  <a:schemeClr val="dk1"/>
                </a:solidFill>
                <a:latin typeface="Arial"/>
                <a:ea typeface="Arial"/>
                <a:cs typeface="Arial"/>
                <a:sym typeface="Arial"/>
              </a:rPr>
              <a:t> that merchants could take.</a:t>
            </a:r>
          </a:p>
          <a:p>
            <a:pPr marL="0" marR="0" lvl="0" indent="0" algn="l" rtl="0">
              <a:lnSpc>
                <a:spcPct val="80000"/>
              </a:lnSpc>
              <a:spcBef>
                <a:spcPts val="400"/>
              </a:spcBef>
              <a:spcAft>
                <a:spcPts val="0"/>
              </a:spcAft>
              <a:buClr>
                <a:schemeClr val="dk1"/>
              </a:buClr>
              <a:buSzPct val="25000"/>
              <a:buFont typeface="Arial"/>
              <a:buNone/>
            </a:pPr>
            <a:r>
              <a:rPr lang="en-US" sz="2000" b="0" i="0" u="none" strike="noStrike" cap="none" baseline="0" dirty="0">
                <a:solidFill>
                  <a:schemeClr val="dk1"/>
                </a:solidFill>
                <a:latin typeface="Arial"/>
                <a:ea typeface="Arial"/>
                <a:cs typeface="Arial"/>
                <a:sym typeface="Arial"/>
              </a:rPr>
              <a:t>The </a:t>
            </a:r>
            <a:r>
              <a:rPr lang="en-US" sz="2000" b="1" i="0" u="none" strike="noStrike" cap="none" baseline="0" dirty="0">
                <a:solidFill>
                  <a:srgbClr val="FF0000"/>
                </a:solidFill>
                <a:latin typeface="Arial"/>
                <a:ea typeface="Arial"/>
                <a:cs typeface="Arial"/>
                <a:sym typeface="Arial"/>
              </a:rPr>
              <a:t>empires of Ghana and Mali depended heavily on taxes from the trans-Saharan trade</a:t>
            </a:r>
            <a:r>
              <a:rPr lang="en-US" sz="2000" b="0" i="0" u="none" strike="noStrike" cap="none" baseline="0" dirty="0">
                <a:solidFill>
                  <a:schemeClr val="dk1"/>
                </a:solidFill>
                <a:latin typeface="Arial"/>
                <a:ea typeface="Arial"/>
                <a:cs typeface="Arial"/>
                <a:sym typeface="Arial"/>
              </a:rPr>
              <a:t>, so conquering lands along an east/west axis allowed them to control more of the trade routes across the Sahara.</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Custom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2646</Words>
  <Application>Microsoft Office PowerPoint</Application>
  <PresentationFormat>On-screen Show (4:3)</PresentationFormat>
  <Paragraphs>125</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Enriqueta</vt:lpstr>
      <vt:lpstr>Georgia</vt:lpstr>
      <vt:lpstr>Gorditas</vt:lpstr>
      <vt:lpstr>Hammersmith One</vt:lpstr>
      <vt:lpstr>Limelight</vt:lpstr>
      <vt:lpstr>Times New Roman</vt:lpstr>
      <vt:lpstr>Custom Theme</vt:lpstr>
      <vt:lpstr>Chapter 7. Commerce &amp; Culture, 500–1500</vt:lpstr>
      <vt:lpstr>PowerPoint Presentation</vt:lpstr>
      <vt:lpstr>PowerPoint Presentation</vt:lpstr>
      <vt:lpstr>PowerPoint Presentation</vt:lpstr>
      <vt:lpstr>PowerPoint Presentation</vt:lpstr>
      <vt:lpstr> Gold, Salt, &amp; Slaves:  Trade &amp; Empire in West Africa</vt:lpstr>
      <vt:lpstr>What changes did trans-Saharan trade bring to West Africa?</vt:lpstr>
      <vt:lpstr>PowerPoint Presentation</vt:lpstr>
      <vt:lpstr>Reading the Map: What might account for the long-term growth of West African Empires to the east and the west? </vt:lpstr>
      <vt:lpstr>PowerPoint Presentation</vt:lpstr>
      <vt:lpstr>Youtube Video: Mansa Musa &amp; Islam in Africa</vt:lpstr>
      <vt:lpstr>YouTube Vide: The Ancient Silk Road of China</vt:lpstr>
      <vt:lpstr>Q. What made silk such a highly desired commodity across Eurasia? </vt:lpstr>
      <vt:lpstr>Q. What accounted for the spread of Buddhism along the Silk Roads?</vt:lpstr>
      <vt:lpstr>Q. What accounted for the spread of Buddhism along the Silk Roads?</vt:lpstr>
      <vt:lpstr>Q. What was the impact of disease along the Silk Roads?</vt:lpstr>
      <vt:lpstr>Document Study: Marco Polo &amp; Ibn Battuta’s Travels</vt:lpstr>
      <vt:lpstr>What motivated and sustained the long-distance commerce of the Silk Roads, Sea Roads, and Sand Roads? </vt:lpstr>
      <vt:lpstr>PowerPoint Presentation</vt:lpstr>
      <vt:lpstr>Q. What lay behind the emergence of Silk Road commerce, and what kept it going for so many centuries?</vt:lpstr>
      <vt:lpstr>Q. What were the major economic, social, and cultural consequences of Silk Road commerce?</vt:lpstr>
      <vt:lpstr>Sea Roads</vt:lpstr>
      <vt:lpstr>PowerPoint Presentation</vt:lpstr>
      <vt:lpstr>How did the operation of the Indian Ocean trading network differ from that of the Silk Roads?</vt:lpstr>
      <vt:lpstr>What is the relationship between the rise of Srivijaya and the world of Indian Ocean commerce?</vt:lpstr>
      <vt:lpstr>What lay behind the flourishing of Indian Ocean commerce in the postclassical millennium?</vt:lpstr>
      <vt:lpstr>PowerPoint Presentation</vt:lpstr>
      <vt:lpstr>What makes trade tick?</vt:lpstr>
      <vt:lpstr>PowerPoint Presentation</vt:lpstr>
      <vt:lpstr> In what ways did networks of interaction in the Western Hemisphere differ from those in the Eastern Hemisphere?</vt:lpstr>
      <vt:lpstr>Why did the Eastern Hemisphere develop long-distance trade more extensively than did the societies of the Western Hemisphere?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Commerce &amp; Culture, 500–1500</dc:title>
  <cp:lastModifiedBy>Plewa, Leslie</cp:lastModifiedBy>
  <cp:revision>8</cp:revision>
  <dcterms:modified xsi:type="dcterms:W3CDTF">2015-11-24T20:33:14Z</dcterms:modified>
</cp:coreProperties>
</file>