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526286-681C-4CB7-BE83-B2F31A1255C5}">
  <a:tblStyle styleId="{66526286-681C-4CB7-BE83-B2F31A1255C5}"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0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3076903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1835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delegates at the Second Continental Congress formed a committee to compose a declaration of independence. Thomas Jefferson became the primary author. The Declaration listed the ways that the king had abused the colonists.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Their audience was not just their fellow colonists or British citizens back home; they would need foreign assistance to mount a successful revolution against the most powerful country in the world, particularly from Britain's historic enemy, France.</a:t>
            </a:r>
          </a:p>
        </p:txBody>
      </p:sp>
      <p:sp>
        <p:nvSpPr>
          <p:cNvPr id="113" name="Shape 1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21199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John Adams (from right), Roger Sherman, Robert R. Livingston, Thomas Jefferson, and Benjamin Franklin submit the Declaration of Independence to Continental Congress President John Hancock. Legend has it that Hancock remarked, “We must be unanimous; there must be no pulling different ways; we must hang together,” to which Franklin replied, “We must indeed all hang together, or, most assuredly, we shall hang separately.”</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20" name="Shape 1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59163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6514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Let's look at the wording of the Declaration and see how it reflects the ideas of Locke.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Some of the text of the Declaration would be considered plagiarism if Jefferson had been writing a paper for school.</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33" name="Shape 1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17278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0459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ideas in the Declaration of Independence, that all men are created equal, have value as individuals, and the right to rule instead of be ruled by a hereditary monarch, had been articulated by philosophers but never put into practice in a real government.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46" name="Shape 1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38387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53" name="Shape 1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55542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Articles of Confederation established a government dominated by the states, without a permanent executive or national judiciary. A weak central government could not raise sufficient funds to support a national defense, regulate commerce to encourage trade, protect property rights, or take action without the unanimous consent of the states. It was doomed to failure from the start, although it took the colonists some years to accept this.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60" name="Shape 1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30082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Articles established a government dominated by the states. The United States, according to the Articles, was a confederation, a "league of friendship and perpetual union" among 13 states. The Articles established a national legislature with one house in which each state had one vote, regardless of size. There was no president and no national court. Most authority rested with the state legislatures because the new nation's leaders feared that a strong central government would become as tyrannical as British rule.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67" name="Shape 1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73032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As we can see in this chart, the national government was weak and devoid of almost all power. </a:t>
            </a:r>
          </a:p>
        </p:txBody>
      </p:sp>
      <p:sp>
        <p:nvSpPr>
          <p:cNvPr id="174" name="Shape 1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14393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648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States were liberalizing requirements for voting. This gave less affluent white males, who would previously have been excluded from the franchise by property requirements, a say in state government. The new middle class became the majority voting power in states such as New York, threatening the power of elites.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81" name="Shape 1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78949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After the Revolution, power in the state legislatures shifted from the hands of the wealthy to those with more moderate incomes and from merchants and lawyers to farmers. This trend was especially evident in the northern states.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88" name="Shape 1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17177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 postwar economic depression left small farmers unable to pay their mortgages. As we just noted, the middle class was gaining control of state legislatures. They used their new power to pass laws friendlier to the debtors than the creditors. These policies did not please the economic elite, who formed the creditor class and formerly had control of state governments.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95" name="Shape 1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08416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Shays’ Rebellion, in which farmers physically prevented judges from foreclosing on farms, helped spur the birth of the Constitution. News of the small rebellion spread quickly around the country, and some of the Philadelphia delegates thought a full-fledged revolution would result. The event reaffirmed the Framers’ belief that the new federal government needed to be a strong one.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02" name="Shape 2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09773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Shays' Rebellion helped spur the birth of the Constitution. Delegates from five states met in Annapolis, Maryland, in September 1786 and quickly decided to hold a full-scale meeting of all the states in Philadelphia in May 1787 to revise the Articles.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09" name="Shape 2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2001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651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22" name="Shape 2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78518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Fifty-five delegates from 12 states assembled in Philadelphia. These were not average men but the wealthy, educated elite of their respective states. They ignored their instructions to revise the Articles and set about designing a new government. They shared the view expressed by philosopher Thomas Hobbes that humans are self-interested so a strong ruler is necessary to restrain man's warlike tendencies, but they preferred Locke's idea of limited government.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29" name="Shape 2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9485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1986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Conflicts over equality of representation led to the Connecticut Compromise, the three-fifths compromise, and the decision to leave the issue of voting rights to the states. The greatest inequality of all, slavery, was so contentious an issue that the Framers simply avoided addressing it.</a:t>
            </a:r>
          </a:p>
        </p:txBody>
      </p:sp>
      <p:sp>
        <p:nvSpPr>
          <p:cNvPr id="242" name="Shape 2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82883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182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small states and large states disagreed about how states should be represented in Congress. The small states, in the New Jersey Plan, proposed equal representation, while the large states, in the Virginia Plan, suggested that representation would be more equitable based on population. A solution, the Connecticut Compromise, created a bicameral legislature with representation in one chamber by population and in the other by two senators from each state. Can you explain how this compromise gave more power to smaller states?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49" name="Shape 2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13721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table shows the compromises that resolved debates about equality in representation, slavery, and voting.</a:t>
            </a:r>
          </a:p>
        </p:txBody>
      </p:sp>
      <p:sp>
        <p:nvSpPr>
          <p:cNvPr id="256" name="Shape 2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79953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2" name="Shape 2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It was important to the Framers that the new government preserve certain individual rights, although they had designed a limited government with checks and balances, and state constitutions already protected individual rights.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63" name="Shape 2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797607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Let's take a closer look at the powers given to Congress. Congress could raise revenue through taxing and borrowing. Having sound currency and paying off the national debt would encourage free enterprise.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1" i="0" u="none" strike="noStrike" cap="none">
                <a:solidFill>
                  <a:schemeClr val="dk1"/>
                </a:solidFill>
                <a:latin typeface="Arial"/>
                <a:ea typeface="Arial"/>
                <a:cs typeface="Arial"/>
                <a:sym typeface="Arial"/>
              </a:rPr>
              <a:t>Table continued over three slides</a:t>
            </a:r>
          </a:p>
        </p:txBody>
      </p:sp>
      <p:sp>
        <p:nvSpPr>
          <p:cNvPr id="270" name="Shape 2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46615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7361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778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It was important to the Framers that the new government preserve certain individual rights, although they had designed a limited government with checks and balances, and state constitutions already protected individual rights.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89" name="Shape 2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885778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66266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Founders reconciled majority rule with minority interests by constraining both the majority and the minority. The Madisonian system did this primarily by dispersing power among separate branches of government, each with a somewhat different constituency. It also gave them shared powers so that each branch had a check on the others.</a:t>
            </a:r>
          </a:p>
        </p:txBody>
      </p:sp>
      <p:sp>
        <p:nvSpPr>
          <p:cNvPr id="302" name="Shape 3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662946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8" name="Shape 3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James Madison was the key figure in writing the Constitution. His views on checking power remain at the core of the structure of American government.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09" name="Shape 3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4299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97245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Madison devised a system to prevent the tyranny of factions in the government. To thwart tyranny of the majority, much of the government's power was kept beyond its reach. Only members of the House of Representatives were directly elected by the people.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16" name="Shape 3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948419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Under Madison’s plan, which was incorporated in the Constitution, voters’ electoral influence was limited. Voters directly elected only the House of Representatives. Senators and presidents were indirectly elected—senators by state legislatures, and presidents by the electoral college, whose members, depending on the state, were chosen by state legislatures or by voters; the president nominated judges. Over the years, Madison’s original model has been substantially democratized. The Seventeenth Amendment (1913) established direct election of senators by popular majorities. Today, the electoral college has become largely a rubber stamp, voting the way the popular majority in each state votes.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23" name="Shape 3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116154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9" name="Shape 32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Framers valued the idea of government by the people. They also knew direct democracy, in which all the people vote on every issue, was neither feasible nor desirable. Instead they created a republic, in which representatives act on behalf of the people.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system favored the status quo. Since each branch could check the other, it was much easier to prevent new policy than to pass it.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Ben Franklin argued that the policymaking process was too cumbersome to enable the government to respond effectively to pressing matters. What do you think?</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Ten of the twelve states present voted in favor of the Constitution and all but three of the remaining delegates signed it. Then everyone adjourned to a tavern.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30" name="Shape 3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384719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6" name="Shape 33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doctrine of separation of powers allows the three branches of government to check and balance one another. Judicial review—the power of courts to hold executive and congressional policies unconstitutional—was not explicit in the Constitution but was soon asserted by the Supreme Court in Marbury v. Madison.</a:t>
            </a:r>
          </a:p>
        </p:txBody>
      </p:sp>
      <p:sp>
        <p:nvSpPr>
          <p:cNvPr id="337" name="Shape 3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233634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3" name="Shape 34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George Washington presides over the signing of the Constitution. "The business being closed," he wrote, "the members adjourned to the City Tavern, dined together and took cordial leave of each other."</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44" name="Shape 3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664804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20244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14371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2" name="Shape 3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Ratification of the Constitution was not a foregone conclusion. The Federalists, who were largely from the economic elite, supported a strong national government. They preferred to insulate public officials from public opinion.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63" name="Shape 3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086006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9" name="Shape 36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Before the Constitution could replace the Articles of Confederation as the supreme law of the land, it had to be ratified by 9 of the 13 states. This was by no means a sure thing. Federalists, who favored ratification, were in a minority compared to the Anti-Federalists who opposed it. Three prominent Federalists wrote a series of 85 essays for New York newspapers that argued strenuously in favor of ratification. These essays did little to influence the New York delegates but they remain for us as a record of the Framers' thinking.</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70" name="Shape 3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216749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6" name="Shape 37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Do you see any links between the background and government preferences of the Federalists and Anti-Federalists?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77" name="Shape 3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49387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American Revolution was built on the foundation of belief in natural rights, consent of the governed, limited government, the responsibility of government to protect private property, and the equality of citizens. The Constitution written by the Framers incorporated all of these ideas.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78" name="Shape 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066016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3" name="Shape 38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protections in the Bill of Rights fall into several categories of civil liberties.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1" i="0" u="none" strike="noStrike" cap="none">
                <a:solidFill>
                  <a:schemeClr val="dk1"/>
                </a:solidFill>
                <a:latin typeface="Arial"/>
                <a:ea typeface="Arial"/>
                <a:cs typeface="Arial"/>
                <a:sym typeface="Arial"/>
              </a:rPr>
              <a:t>Continued over three slides</a:t>
            </a:r>
          </a:p>
        </p:txBody>
      </p:sp>
      <p:sp>
        <p:nvSpPr>
          <p:cNvPr id="384" name="Shape 3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077576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0" name="Shape 3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85438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6" name="Shape 3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95783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2" name="Shape 40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Federalists knew they lacked support in state legislatures so they specified that the Constitution be ratified by special conventions in each of the states.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03" name="Shape 4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846941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79694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5" name="Shape 4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Constitutional change, both formal and informal, continues to shape and alter the letter and the spirit of the Madisonian system. The formal amendment process, requiring supermajorities in both houses of Congress and among the states, poses difficult hurdles. However, judicial interpretation, changing political practices, technology, and the increasing demands on policymakers have also changed the constitutional system in fundamental ways, providing a valuable flexibility.</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16" name="Shape 4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728036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2" name="Shape 4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There are two ways of proposing amendments to the Constitution, and two ways of ratifying them. All but one of the successful amendments to the Constitution have been proposed by Congress and ratified by the state legislatures. The exception is the Twenty-first Amendment which repealed Prohibition and was approved by special state conventions.</a:t>
            </a:r>
          </a:p>
        </p:txBody>
      </p:sp>
      <p:sp>
        <p:nvSpPr>
          <p:cNvPr id="423" name="Shape 4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148596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9" name="Shape 42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Constitution sets up two alternative routes for proposing amendments and two for ratifying them. One of the four combinations has been used in every case but one.</a:t>
            </a:r>
          </a:p>
        </p:txBody>
      </p:sp>
      <p:sp>
        <p:nvSpPr>
          <p:cNvPr id="430" name="Shape 4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637249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6" name="Shape 43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Most changes to the Constitution have been informal. The U.S. has a two-party system that the Framers never anticipated. The electors of the Electoral College follow the popular state vote. Television influences the policy agenda and the president is now the driving force in policymaking.</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37" name="Shape 4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86612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3" name="Shape 44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Constitution is a brief document considering its scope and purpose. It left a lot of the details up to Congress and future generations. Regarding the federal courts, for example, the Constitution simply authorizes Congress to create them as needed.</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44" name="Shape 4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04385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Life was good for the British colonists before the Revolution. The colonies were prosperous and the British government generally let them govern themselves as they saw fit. They enjoyed an unusual degree of freedom, equality, and autonomy for that era – assuming, of course, that you were white, male, and reasonably well-off.</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But things changed after the French and Indian War, when the Crown decided to recoup costs by imposing a series of taxes on the colonists. Britain also began tightening enforcement of its trade regulations, which were designed to benefit the mother country, not the colonists.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colonists lacked direct representation in Parliament and resented the legislature imposing taxes without their consent. They protested, including the famous dumping of tea into Boston Harbor, and the British responded with force. The colonists decided to send a delegation to Philadelphia to hold a meeting to discuss relations with Britain.</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85" name="Shape 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610960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0" name="Shape 4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Constitution is a short document that has survived for more than 200 years, in large part because of its adaptability to the needs of new generations.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51" name="Shape 4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196444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57" name="Shape 4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49787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3" name="Shape 4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87226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9" name="Shape 46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Constitution did not create a majoritarian democracy. Majorities do not always rule in America. Nevertheless, there has been a gradual democratization of the Constitution. The right to vote has expanded, direct election of senators has been instituted, electors have become agents of political parties, and technology has facilitated direct, two-way communication between office holders and the public.</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70" name="Shape 4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148488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6" name="Shape 47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authors of the Constitution were distrustful of majorities and the possibility of majority tyranny.  The anti-democratic nature of the Constitution reflects those fears.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Constitution created a representative form of government modeled after the Lockean tradition.</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original Constitution offered no guidelines on voting eligibility. Five of the 17 Amendments passed since the Bill of Rights focus on expanding suffrage. Now more people are eligible to vote and the can vote for more offices than ever before. The advent of new technology has enhanced the connection between citizens and their govenrment.</a:t>
            </a:r>
          </a:p>
        </p:txBody>
      </p:sp>
      <p:sp>
        <p:nvSpPr>
          <p:cNvPr id="477" name="Shape 4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386453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3" name="Shape 48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Amending the Constitution to give women the right to vote was an important step in the women’s rights movement. Here suffragettes march for the right to vote, in New York City in 1913.</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84" name="Shape 4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95441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0" name="Shape 4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original Constitution was not democratic by modern standards, nor was it designed to be. The Framers believed that, as Alexander Hamilton said, the "rich, well-born, and able" were best suited to govern. But the republic they created had the potential to become more democratic over time. As the franchise has been gradually expanded, the American political system has moved from an elitist model to a pluralist model.</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91" name="Shape 4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126169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7" name="Shape 4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Because the Constitution decentralizes power, officials usually must negotiate to pass legislation. This often involves meetings between the Speaker of the House and the president.</a:t>
            </a:r>
          </a:p>
        </p:txBody>
      </p:sp>
      <p:sp>
        <p:nvSpPr>
          <p:cNvPr id="498" name="Shape 4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927625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4" name="Shape 5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10140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0" name="Shape 5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8536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Following its victory in the French and Indian War in 1763, Britain obtained an enormous new territory to govern. To raise revenues to defend and administer the territory, it raised taxes on the colonists and tightened enforcement of trade regulations.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92" name="Shape 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68986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delegates at the Second Continental Congress gradually shifted their mindset from reconciliation to revolution. Thomas Paine's fiery tract, </a:t>
            </a:r>
            <a:r>
              <a:rPr lang="en-US" sz="1200" b="0" i="1" u="none" strike="noStrike" cap="none">
                <a:solidFill>
                  <a:schemeClr val="dk1"/>
                </a:solidFill>
                <a:latin typeface="Arial"/>
                <a:ea typeface="Arial"/>
                <a:cs typeface="Arial"/>
                <a:sym typeface="Arial"/>
              </a:rPr>
              <a:t>Common Sense</a:t>
            </a:r>
            <a:r>
              <a:rPr lang="en-US" sz="1200" b="0" i="0" u="none" strike="noStrike" cap="none">
                <a:solidFill>
                  <a:schemeClr val="dk1"/>
                </a:solidFill>
                <a:latin typeface="Arial"/>
                <a:ea typeface="Arial"/>
                <a:cs typeface="Arial"/>
                <a:sym typeface="Arial"/>
              </a:rPr>
              <a:t>, had an incendiary effect.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99" name="Shape 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01096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Thomas Paine’s </a:t>
            </a:r>
            <a:r>
              <a:rPr lang="en-US" sz="1200" b="0" i="1" u="none" strike="noStrike" cap="none">
                <a:solidFill>
                  <a:schemeClr val="dk1"/>
                </a:solidFill>
                <a:latin typeface="Arial"/>
                <a:ea typeface="Arial"/>
                <a:cs typeface="Arial"/>
                <a:sym typeface="Arial"/>
              </a:rPr>
              <a:t>Common Sense </a:t>
            </a:r>
            <a:r>
              <a:rPr lang="en-US" sz="1200" b="0" i="0" u="none" strike="noStrike" cap="none">
                <a:solidFill>
                  <a:schemeClr val="dk1"/>
                </a:solidFill>
                <a:latin typeface="Arial"/>
                <a:ea typeface="Arial"/>
                <a:cs typeface="Arial"/>
                <a:sym typeface="Arial"/>
              </a:rPr>
              <a:t>encouraged the colonists to declare independence from Britain.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06" name="Shape 1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98370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8" name="Shape 1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9" name="Shape 1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pic>
        <p:nvPicPr>
          <p:cNvPr id="21" name="Shape 21" descr="C:\Users\Angie\Dropbox\Edwards_GovInAm_17e_Supplements\Edwards 17e PowerPoint (PPT)\9780134627533_hires_cover.jpg"/>
          <p:cNvPicPr preferRelativeResize="0"/>
          <p:nvPr/>
        </p:nvPicPr>
        <p:blipFill rotWithShape="1">
          <a:blip r:embed="rId2">
            <a:alphaModFix/>
          </a:blip>
          <a:srcRect/>
          <a:stretch/>
        </p:blipFill>
        <p:spPr>
          <a:xfrm>
            <a:off x="762000" y="1524000"/>
            <a:ext cx="3632494" cy="46481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8" name="Shape 48"/>
          <p:cNvSpPr txBox="1">
            <a:spLocks noGrp="1"/>
          </p:cNvSpPr>
          <p:nvPr>
            <p:ph type="body"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lnSpc>
                <a:spcPct val="100000"/>
              </a:lnSpc>
              <a:spcBef>
                <a:spcPts val="600"/>
              </a:spcBef>
              <a:spcAft>
                <a:spcPts val="0"/>
              </a:spcAft>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3368" algn="l" rtl="0">
              <a:lnSpc>
                <a:spcPct val="100000"/>
              </a:lnSpc>
              <a:spcBef>
                <a:spcPts val="1500"/>
              </a:spcBef>
              <a:spcAft>
                <a:spcPts val="0"/>
              </a:spcAft>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569913" marR="0" lvl="1" indent="-87312"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0"/>
        <p:cNvGrpSpPr/>
        <p:nvPr/>
      </p:nvGrpSpPr>
      <p:grpSpPr>
        <a:xfrm>
          <a:off x="0" y="0"/>
          <a:ext cx="0" cy="0"/>
          <a:chOff x="0" y="0"/>
          <a:chExt cx="0" cy="0"/>
        </a:xfrm>
      </p:grpSpPr>
      <p:sp>
        <p:nvSpPr>
          <p:cNvPr id="31" name="Shape 31"/>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32" name="Shape 32"/>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imes New Roman"/>
              <a:buNone/>
              <a:defRPr sz="3600" b="1" i="0" u="none" strike="noStrike" cap="none">
                <a:solidFill>
                  <a:schemeClr val="lt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3" name="Shape 33"/>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p:spTree>
      <p:nvGrpSpPr>
        <p:cNvPr id="1" name="Shape 3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7" name="Shape 37"/>
          <p:cNvSpPr txBox="1">
            <a:spLocks noGrp="1"/>
          </p:cNvSpPr>
          <p:nvPr>
            <p:ph type="body" idx="1"/>
          </p:nvPr>
        </p:nvSpPr>
        <p:spPr>
          <a:xfrm>
            <a:off x="457200" y="816429"/>
            <a:ext cx="8229600" cy="40276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8" name="Shape 3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1" name="Shape 41"/>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Arial"/>
              <a:buNone/>
              <a:defRPr sz="16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4" name="Shape 44"/>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528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6335712" y="113070"/>
            <a:ext cx="2133598" cy="18287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Arial"/>
              <a:buNone/>
              <a:defRPr sz="9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8469310" y="113070"/>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4" name="Shape 14" descr="Pearson Logo"/>
          <p:cNvPicPr preferRelativeResize="0"/>
          <p:nvPr/>
        </p:nvPicPr>
        <p:blipFill rotWithShape="1">
          <a:blip r:embed="rId12">
            <a:alphaModFix/>
          </a:blip>
          <a:srcRect/>
          <a:stretch/>
        </p:blipFill>
        <p:spPr>
          <a:xfrm>
            <a:off x="225001" y="6434394"/>
            <a:ext cx="917998" cy="279913"/>
          </a:xfrm>
          <a:prstGeom prst="rect">
            <a:avLst/>
          </a:prstGeom>
          <a:noFill/>
          <a:ln>
            <a:noFill/>
          </a:ln>
        </p:spPr>
      </p:pic>
      <p:sp>
        <p:nvSpPr>
          <p:cNvPr id="15" name="Shape 15"/>
          <p:cNvSpPr txBox="1"/>
          <p:nvPr/>
        </p:nvSpPr>
        <p:spPr>
          <a:xfrm>
            <a:off x="1828800" y="6477000"/>
            <a:ext cx="71627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2016, </a:t>
            </a:r>
            <a:r>
              <a:rPr lang="en-US" sz="1200" b="0" i="0" u="none" strike="noStrike" cap="none" dirty="0" smtClean="0">
                <a:solidFill>
                  <a:schemeClr val="dk1"/>
                </a:solidFill>
                <a:latin typeface="Verdana"/>
                <a:ea typeface="Verdana"/>
                <a:cs typeface="Verdana"/>
                <a:sym typeface="Verdana"/>
              </a:rPr>
              <a:t>2013 </a:t>
            </a:r>
            <a:r>
              <a:rPr lang="en-US" sz="1200" b="0" i="0" u="none" strike="noStrike" cap="none" dirty="0">
                <a:solidFill>
                  <a:schemeClr val="dk1"/>
                </a:solidFill>
                <a:latin typeface="Verdana"/>
                <a:ea typeface="Verdana"/>
                <a:cs typeface="Verdana"/>
                <a:sym typeface="Verdana"/>
              </a:rPr>
              <a:t>Pearson Education, Inc. All Rights Reserved</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Times New Roman"/>
              <a:buNone/>
            </a:pPr>
            <a:r>
              <a:rPr lang="en-US" sz="2520" b="1" i="0" u="none" strike="noStrike" cap="none" dirty="0">
                <a:solidFill>
                  <a:srgbClr val="007FA3"/>
                </a:solidFill>
                <a:latin typeface="Arial"/>
                <a:ea typeface="Arial"/>
                <a:cs typeface="Arial"/>
                <a:sym typeface="Arial"/>
              </a:rPr>
              <a:t>Government in America: People, Politics and Policy</a:t>
            </a:r>
          </a:p>
        </p:txBody>
      </p:sp>
      <p:sp>
        <p:nvSpPr>
          <p:cNvPr id="54" name="Shape 54"/>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000" b="0" i="0" u="none" strike="noStrike" cap="none" dirty="0">
                <a:solidFill>
                  <a:srgbClr val="007FA3"/>
                </a:solidFill>
                <a:latin typeface="Arial"/>
                <a:ea typeface="Arial"/>
                <a:cs typeface="Arial"/>
                <a:sym typeface="Arial"/>
              </a:rPr>
              <a:t>Seventeenth Edition</a:t>
            </a:r>
          </a:p>
        </p:txBody>
      </p:sp>
      <p:sp>
        <p:nvSpPr>
          <p:cNvPr id="55" name="Shape 55"/>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3000" b="0" i="0" u="none" strike="noStrike" cap="none" dirty="0">
                <a:solidFill>
                  <a:schemeClr val="dk1"/>
                </a:solidFill>
                <a:latin typeface="Arial"/>
                <a:ea typeface="Arial"/>
                <a:cs typeface="Arial"/>
                <a:sym typeface="Arial"/>
              </a:rPr>
              <a:t>Chapter 2</a:t>
            </a:r>
          </a:p>
        </p:txBody>
      </p:sp>
      <p:sp>
        <p:nvSpPr>
          <p:cNvPr id="56" name="Shape 56"/>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200" b="0" i="0" u="none" strike="noStrike" cap="none" dirty="0">
                <a:solidFill>
                  <a:schemeClr val="dk1"/>
                </a:solidFill>
                <a:latin typeface="Arial"/>
                <a:ea typeface="Arial"/>
                <a:cs typeface="Arial"/>
                <a:sym typeface="Arial"/>
              </a:rPr>
              <a:t>The Constitution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Declaring Independence (2 of 2)</a:t>
            </a:r>
          </a:p>
        </p:txBody>
      </p:sp>
      <p:sp>
        <p:nvSpPr>
          <p:cNvPr id="116" name="Shape 1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Declaration of Independence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Thomas Jefferson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Justified revolution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Revolutionaries needed foreign assistance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Delegates in Philadelphia </a:t>
            </a:r>
          </a:p>
        </p:txBody>
      </p:sp>
      <p:pic>
        <p:nvPicPr>
          <p:cNvPr id="123" name="Shape 123" descr="A picture depicting John Adams, Roger Sherman, Robert R. Livingston, Thomas Jefferson, and Benjamin Franklin standing in front of a desk as they submit the Declaration of Independence to the Continental Congress."/>
          <p:cNvPicPr preferRelativeResize="0"/>
          <p:nvPr/>
        </p:nvPicPr>
        <p:blipFill rotWithShape="1">
          <a:blip r:embed="rId3">
            <a:alphaModFix/>
          </a:blip>
          <a:srcRect/>
          <a:stretch/>
        </p:blipFill>
        <p:spPr>
          <a:xfrm>
            <a:off x="895545" y="1447800"/>
            <a:ext cx="7352906" cy="475487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388620"/>
            <a:ext cx="7909560" cy="132588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English Heritage: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The </a:t>
            </a:r>
            <a:r>
              <a:rPr lang="en-US" b="1" i="0" u="none" strike="noStrike" cap="none" dirty="0">
                <a:solidFill>
                  <a:srgbClr val="007FA3"/>
                </a:solidFill>
                <a:latin typeface="Arial"/>
                <a:ea typeface="Arial"/>
                <a:cs typeface="Arial"/>
                <a:sym typeface="Arial"/>
              </a:rPr>
              <a:t>Power of Ideas</a:t>
            </a:r>
          </a:p>
        </p:txBody>
      </p:sp>
      <p:sp>
        <p:nvSpPr>
          <p:cNvPr id="129" name="Shape 129"/>
          <p:cNvSpPr txBox="1">
            <a:spLocks noGrp="1"/>
          </p:cNvSpPr>
          <p:nvPr>
            <p:ph type="body" idx="1"/>
          </p:nvPr>
        </p:nvSpPr>
        <p:spPr>
          <a:xfrm>
            <a:off x="457200" y="1943100"/>
            <a:ext cx="8229600" cy="41830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John Locke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Natural rights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chemeClr val="dk1"/>
                </a:solidFill>
                <a:latin typeface="Verdana"/>
                <a:ea typeface="Verdana"/>
                <a:cs typeface="Verdana"/>
                <a:sym typeface="Verdana"/>
              </a:rPr>
              <a:t>Life, liberty, property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chemeClr val="dk1"/>
                </a:solidFill>
                <a:latin typeface="Verdana"/>
                <a:ea typeface="Verdana"/>
                <a:cs typeface="Verdana"/>
                <a:sym typeface="Verdana"/>
              </a:rPr>
              <a:t>Purpose of government is to protect</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Consent of the governed</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Limited government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90000"/>
              </a:lnSpc>
              <a:spcBef>
                <a:spcPts val="0"/>
              </a:spcBef>
              <a:spcAft>
                <a:spcPts val="0"/>
              </a:spcAft>
              <a:buClr>
                <a:srgbClr val="000000"/>
              </a:buClr>
              <a:buSzPct val="25000"/>
              <a:buFont typeface="Times New Roman"/>
              <a:buNone/>
            </a:pPr>
            <a:r>
              <a:rPr lang="en-US" sz="3200" b="1" i="0" u="none" strike="noStrike" cap="none" dirty="0">
                <a:solidFill>
                  <a:srgbClr val="007FA3"/>
                </a:solidFill>
                <a:latin typeface="Arial"/>
                <a:ea typeface="Arial"/>
                <a:cs typeface="Arial"/>
                <a:sym typeface="Arial"/>
              </a:rPr>
              <a:t>Table 2.1 Locke and the Declaration of Independence: Some Parallels (1 of 2)</a:t>
            </a:r>
          </a:p>
        </p:txBody>
      </p:sp>
      <p:graphicFrame>
        <p:nvGraphicFramePr>
          <p:cNvPr id="136" name="Shape 136"/>
          <p:cNvGraphicFramePr/>
          <p:nvPr>
            <p:extLst>
              <p:ext uri="{D42A27DB-BD31-4B8C-83A1-F6EECF244321}">
                <p14:modId xmlns:p14="http://schemas.microsoft.com/office/powerpoint/2010/main" val="2117631696"/>
              </p:ext>
            </p:extLst>
          </p:nvPr>
        </p:nvGraphicFramePr>
        <p:xfrm>
          <a:off x="457200" y="1614170"/>
          <a:ext cx="8229600" cy="4429860"/>
        </p:xfrm>
        <a:graphic>
          <a:graphicData uri="http://schemas.openxmlformats.org/drawingml/2006/table">
            <a:tbl>
              <a:tblPr firstRow="1" bandRow="1">
                <a:noFill/>
                <a:tableStyleId>{66526286-681C-4CB7-BE83-B2F31A1255C5}</a:tableStyleId>
              </a:tblPr>
              <a:tblGrid>
                <a:gridCol w="4114800"/>
                <a:gridCol w="41148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Locke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Declaration of Independence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Natural Rights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“The state of nature has a law to govern it"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“Laws of Nature and Nature’s God”</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“life, liberty, and property”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“life, liberty, and the pursuit of happiness”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Purpose of Government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b="1"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“to preserve himself, his liberty, and property”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“to secure these rights” </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Equality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”men being by nature all free, equal, and independent”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“all men are created equal”</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Consent of the Governed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“for when any number of men have, by the consent of every individual, made a community, with a power to act as one body, which is only by the will and determination of the majority.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“Governments are instituted among men, deriving their just powers from the consent of the governed.”</a:t>
                      </a:r>
                    </a:p>
                  </a:txBody>
                  <a:tcPr marL="91450" marR="91450" marT="45725" marB="457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135361"/>
            <a:ext cx="8229600" cy="107622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2.1 Locke and the Declaration of Independence: Some Parallels (2 of 2)</a:t>
            </a:r>
          </a:p>
        </p:txBody>
      </p:sp>
      <p:graphicFrame>
        <p:nvGraphicFramePr>
          <p:cNvPr id="142" name="Shape 142"/>
          <p:cNvGraphicFramePr/>
          <p:nvPr>
            <p:extLst>
              <p:ext uri="{D42A27DB-BD31-4B8C-83A1-F6EECF244321}">
                <p14:modId xmlns:p14="http://schemas.microsoft.com/office/powerpoint/2010/main" val="1245583680"/>
              </p:ext>
            </p:extLst>
          </p:nvPr>
        </p:nvGraphicFramePr>
        <p:xfrm>
          <a:off x="457200" y="1312649"/>
          <a:ext cx="8229600" cy="5014020"/>
        </p:xfrm>
        <a:graphic>
          <a:graphicData uri="http://schemas.openxmlformats.org/drawingml/2006/table">
            <a:tbl>
              <a:tblPr firstRow="1" bandRow="1">
                <a:noFill/>
                <a:tableStyleId>{66526286-681C-4CB7-BE83-B2F31A1255C5}</a:tableStyleId>
              </a:tblPr>
              <a:tblGrid>
                <a:gridCol w="4114800"/>
                <a:gridCol w="41148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dirty="0"/>
                        <a:t>Locke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Declaration of Independence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Limited Government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“Absolute arbitrary power, or governing without settled laws, can neither of them consist with the ends of society and government.” </a:t>
                      </a:r>
                    </a:p>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“The history of the present King of Great Britain is a history of repeated injuries and usurpations.” </a:t>
                      </a:r>
                    </a:p>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“As usurpation is the exercise of power which another has a right to, so tyranny is the exercise of power beyond right, which nobody can have a right to.” </a:t>
                      </a:r>
                    </a:p>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Right to Revolt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Arial"/>
                          <a:ea typeface="Arial"/>
                          <a:cs typeface="Arial"/>
                          <a:sym typeface="Arial"/>
                        </a:rPr>
                        <a:t>“The people shall be the judge.... Oppression raises ferments and makes men struggle to cast off an uneasy and tyrannical yoke.” </a:t>
                      </a:r>
                    </a:p>
                    <a:p>
                      <a:pPr marL="0" marR="0" lvl="0" indent="0" algn="l" rtl="0">
                        <a:lnSpc>
                          <a:spcPct val="100000"/>
                        </a:lnSpc>
                        <a:spcBef>
                          <a:spcPts val="0"/>
                        </a:spcBef>
                        <a:spcAft>
                          <a:spcPts val="0"/>
                        </a:spcAft>
                        <a:buClr>
                          <a:srgbClr val="000000"/>
                        </a:buClr>
                        <a:buSzPct val="25000"/>
                        <a:buFont typeface="Arial"/>
                        <a:buNone/>
                      </a:pP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Arial"/>
                          <a:ea typeface="Arial"/>
                          <a:cs typeface="Arial"/>
                          <a:sym typeface="Arial"/>
                        </a:rPr>
                        <a:t>“Prudence, indeed, will dictate that Governments long established should not be changed for light and transient causes.... But when a long train of abuses and usurpations, pursuing invariably the same Object evinces a design to reduce them under absolute Despotism, it is their right, it is their duty, to throw off such Government.” </a:t>
                      </a:r>
                    </a:p>
                    <a:p>
                      <a:pPr marL="0" marR="0" lvl="0" indent="0" algn="l" rtl="0">
                        <a:lnSpc>
                          <a:spcPct val="100000"/>
                        </a:lnSpc>
                        <a:spcBef>
                          <a:spcPts val="0"/>
                        </a:spcBef>
                        <a:spcAft>
                          <a:spcPts val="0"/>
                        </a:spcAft>
                        <a:buClr>
                          <a:srgbClr val="000000"/>
                        </a:buClr>
                        <a:buSzPct val="25000"/>
                        <a:buFont typeface="Arial"/>
                        <a:buNone/>
                      </a:pPr>
                      <a:endParaRPr sz="1400" u="none" strike="noStrike" cap="none" dirty="0"/>
                    </a:p>
                  </a:txBody>
                  <a:tcPr marL="91450" marR="91450" marT="45725" marB="457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15370"/>
            <a:ext cx="8229600" cy="12705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American Creed, Winning Independence, and the “Conservative Revolution”</a:t>
            </a:r>
          </a:p>
        </p:txBody>
      </p:sp>
      <p:sp>
        <p:nvSpPr>
          <p:cNvPr id="149" name="Shape 149"/>
          <p:cNvSpPr txBox="1">
            <a:spLocks noGrp="1"/>
          </p:cNvSpPr>
          <p:nvPr>
            <p:ph type="body" idx="1"/>
          </p:nvPr>
        </p:nvSpPr>
        <p:spPr>
          <a:xfrm>
            <a:off x="457200" y="1817370"/>
            <a:ext cx="8229600" cy="430879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Individualism</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Rule by the people</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New ideas incubated in a unique environment</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Winning independence not easy</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A conservative revolution?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2.2</a:t>
            </a:r>
          </a:p>
        </p:txBody>
      </p:sp>
      <p:sp>
        <p:nvSpPr>
          <p:cNvPr id="156" name="Shape 156"/>
          <p:cNvSpPr txBox="1">
            <a:spLocks noGrp="1"/>
          </p:cNvSpPr>
          <p:nvPr>
            <p:ph type="body" idx="1"/>
          </p:nvPr>
        </p:nvSpPr>
        <p:spPr>
          <a:xfrm>
            <a:off x="457200" y="154305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Analyze how the weaknesses of the Articles of Confederation led to its failure. </a:t>
            </a:r>
          </a:p>
          <a:p>
            <a:pPr marL="101600" marR="0" lvl="0" indent="0" algn="l" rtl="0">
              <a:lnSpc>
                <a:spcPct val="100000"/>
              </a:lnSpc>
              <a:spcBef>
                <a:spcPts val="150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15370"/>
            <a:ext cx="8229600" cy="135054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Government That Failed: </a:t>
            </a:r>
            <a:br>
              <a:rPr lang="en-US" b="1" i="0" u="none" strike="noStrike" cap="none" dirty="0">
                <a:solidFill>
                  <a:srgbClr val="007FA3"/>
                </a:solidFill>
                <a:latin typeface="Arial"/>
                <a:ea typeface="Arial"/>
                <a:cs typeface="Arial"/>
                <a:sym typeface="Arial"/>
              </a:rPr>
            </a:br>
            <a:r>
              <a:rPr lang="en-US" b="1" i="0" u="none" strike="noStrike" cap="none" dirty="0">
                <a:solidFill>
                  <a:srgbClr val="007FA3"/>
                </a:solidFill>
                <a:latin typeface="Arial"/>
                <a:ea typeface="Arial"/>
                <a:cs typeface="Arial"/>
                <a:sym typeface="Arial"/>
              </a:rPr>
              <a:t>1776</a:t>
            </a:r>
            <a:r>
              <a:rPr lang="en-US" b="0" i="0" u="none" strike="noStrike" cap="none" dirty="0">
                <a:solidFill>
                  <a:srgbClr val="007FA3"/>
                </a:solidFill>
                <a:latin typeface="Arial"/>
                <a:ea typeface="Arial"/>
                <a:cs typeface="Arial"/>
                <a:sym typeface="Arial"/>
              </a:rPr>
              <a:t>–</a:t>
            </a:r>
            <a:r>
              <a:rPr lang="en-US" b="1" i="0" u="none" strike="noStrike" cap="none" dirty="0">
                <a:solidFill>
                  <a:srgbClr val="007FA3"/>
                </a:solidFill>
                <a:latin typeface="Arial"/>
                <a:ea typeface="Arial"/>
                <a:cs typeface="Arial"/>
                <a:sym typeface="Arial"/>
              </a:rPr>
              <a:t>1787</a:t>
            </a:r>
          </a:p>
        </p:txBody>
      </p:sp>
      <p:sp>
        <p:nvSpPr>
          <p:cNvPr id="163" name="Shape 163"/>
          <p:cNvSpPr txBox="1">
            <a:spLocks noGrp="1"/>
          </p:cNvSpPr>
          <p:nvPr>
            <p:ph type="body" idx="1"/>
          </p:nvPr>
        </p:nvSpPr>
        <p:spPr>
          <a:xfrm>
            <a:off x="457200" y="1783080"/>
            <a:ext cx="8229600" cy="4343083"/>
          </a:xfrm>
          <a:prstGeom prst="rect">
            <a:avLst/>
          </a:prstGeom>
          <a:noFill/>
          <a:ln>
            <a:noFill/>
          </a:ln>
        </p:spPr>
        <p:txBody>
          <a:bodyPr lIns="91425" tIns="91425" rIns="91425" bIns="91425" anchor="t" anchorCtr="0">
            <a:noAutofit/>
          </a:bodyPr>
          <a:lstStyle/>
          <a:p>
            <a:pPr marL="742950" marR="0" lvl="1" indent="-18415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Articles of Confederation</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Changes in the States</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Economic Turmoil</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Aborted Annapolis Meeting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Articles of Confederation </a:t>
            </a:r>
          </a:p>
        </p:txBody>
      </p:sp>
      <p:sp>
        <p:nvSpPr>
          <p:cNvPr id="170" name="Shape 17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State-dominated government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League of friendship amongst states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Unicameral legislature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No judiciary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No executive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No power to tax</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No power to regulate commerce</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Feared strong central government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15370"/>
            <a:ext cx="8229600" cy="131625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2.2 Key Provisions of the Articles of Confederation</a:t>
            </a:r>
          </a:p>
        </p:txBody>
      </p:sp>
      <p:graphicFrame>
        <p:nvGraphicFramePr>
          <p:cNvPr id="177" name="Shape 177"/>
          <p:cNvGraphicFramePr/>
          <p:nvPr/>
        </p:nvGraphicFramePr>
        <p:xfrm>
          <a:off x="914400" y="1981200"/>
          <a:ext cx="7543800" cy="3708500"/>
        </p:xfrm>
        <a:graphic>
          <a:graphicData uri="http://schemas.openxmlformats.org/drawingml/2006/table">
            <a:tbl>
              <a:tblPr firstRow="1" bandRow="1">
                <a:noFill/>
                <a:tableStyleId>{66526286-681C-4CB7-BE83-B2F31A1255C5}</a:tableStyleId>
              </a:tblPr>
              <a:tblGrid>
                <a:gridCol w="3771900"/>
                <a:gridCol w="37719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Feature of National Government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Provision</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Central Government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Weak</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Executive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None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Legislature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One chamber with one vote per state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Courts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None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Regulation of commerce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None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Taxation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No power of direct taxation</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Amendment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Required unanimous consent</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National defense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Could raise and maintain an army and navy</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Power over States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None</a:t>
                      </a:r>
                    </a:p>
                  </a:txBody>
                  <a:tcPr marL="91450" marR="91450" marT="45725" marB="457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Objectives (1 of 2)</a:t>
            </a:r>
          </a:p>
        </p:txBody>
      </p:sp>
      <p:sp>
        <p:nvSpPr>
          <p:cNvPr id="62" name="Shape 6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2.1 </a:t>
            </a:r>
            <a:r>
              <a:rPr lang="en-US" sz="2400" b="0" i="0" u="none" strike="noStrike" cap="none" dirty="0">
                <a:solidFill>
                  <a:schemeClr val="dk1"/>
                </a:solidFill>
                <a:latin typeface="Arial"/>
                <a:ea typeface="Arial"/>
                <a:cs typeface="Arial"/>
                <a:sym typeface="Arial"/>
              </a:rPr>
              <a:t>Describe the ideas behind the American Revolution and their role in shaping the Constitution. </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2.2 </a:t>
            </a:r>
            <a:r>
              <a:rPr lang="en-US" sz="2400" b="0" i="0" u="none" strike="noStrike" cap="none" dirty="0">
                <a:solidFill>
                  <a:schemeClr val="dk1"/>
                </a:solidFill>
                <a:latin typeface="Arial"/>
                <a:ea typeface="Arial"/>
                <a:cs typeface="Arial"/>
                <a:sym typeface="Arial"/>
              </a:rPr>
              <a:t>Analyze how the weaknesses of the Articles of Confederation led to its failure. </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2.3 </a:t>
            </a:r>
            <a:r>
              <a:rPr lang="en-US" sz="2400" b="0" i="0" u="none" strike="noStrike" cap="none" dirty="0">
                <a:solidFill>
                  <a:schemeClr val="dk1"/>
                </a:solidFill>
                <a:latin typeface="Arial"/>
                <a:ea typeface="Arial"/>
                <a:cs typeface="Arial"/>
                <a:sym typeface="Arial"/>
              </a:rPr>
              <a:t>Describe the delegates to the Constitutional Convention and the core ideas they shared. </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2.4 </a:t>
            </a:r>
            <a:r>
              <a:rPr lang="en-US" sz="2400" b="0" i="0" u="none" strike="noStrike" cap="none" dirty="0">
                <a:solidFill>
                  <a:schemeClr val="dk1"/>
                </a:solidFill>
                <a:latin typeface="Arial"/>
                <a:ea typeface="Arial"/>
                <a:cs typeface="Arial"/>
                <a:sym typeface="Arial"/>
              </a:rPr>
              <a:t>Categorize the issues at the Constitutional Convention and outline the resolutions reached on each type of issue. </a:t>
            </a:r>
          </a:p>
          <a:p>
            <a:pPr marL="101600" marR="0" lvl="0" indent="0" algn="l" rtl="0">
              <a:lnSpc>
                <a:spcPct val="100000"/>
              </a:lnSpc>
              <a:spcBef>
                <a:spcPts val="150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Changes in the States</a:t>
            </a:r>
          </a:p>
        </p:txBody>
      </p:sp>
      <p:sp>
        <p:nvSpPr>
          <p:cNvPr id="184" name="Shape 18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Increases in liberty, democracy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If you were a white male</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New middle class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Artisans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Farmers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Elite power threatened</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Legislatures held governmental power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Controlled governors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160020"/>
            <a:ext cx="8229600" cy="115262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2600" b="1" i="0" u="none" strike="noStrike" cap="none" dirty="0">
                <a:solidFill>
                  <a:srgbClr val="007FA3"/>
                </a:solidFill>
                <a:latin typeface="Arial"/>
                <a:ea typeface="Arial"/>
                <a:cs typeface="Arial"/>
                <a:sym typeface="Arial"/>
              </a:rPr>
              <a:t>Figure 2.2 Power Shift: Economic Status of State Legislators Before and After the Revolutionary War</a:t>
            </a:r>
          </a:p>
        </p:txBody>
      </p:sp>
      <p:pic>
        <p:nvPicPr>
          <p:cNvPr id="191" name="Shape 191" descr="A map and bar graph display the economic status of state legislators before and after the Revolutionary war. Three Northern states, New Hampshire, New York, and New Jersey: Prewar. Wealthy, 35%, Well to do, 49%, Moderate income, 18%, Merchants and lawyers, 42%, Farmers, 22%. Three Northern states, New Hampshire, New York, and New Jersey: Postwar. Wealthy, 11%, Well to do, 25%, Moderate income, 61%, Merchants and lawyers, 19%, Farmers, 54%. Three Southern states, Maryland, Virginia, and South Carolina: Prewar. Wealthy, 52%, Well to do, 35%, Moderate income, 12%, Merchants and lawyers, 23%, Farmers, 12%. Three Southern states, Maryland, Virginia, and South Carolina: Postwar. Wealthy, 29%, Well to do, 43%, Moderate income, 39%, Merchants and lawyers, 18%, Farmers, 29%. "/>
          <p:cNvPicPr preferRelativeResize="0"/>
          <p:nvPr/>
        </p:nvPicPr>
        <p:blipFill rotWithShape="1">
          <a:blip r:embed="rId3">
            <a:alphaModFix/>
          </a:blip>
          <a:srcRect/>
          <a:stretch/>
        </p:blipFill>
        <p:spPr>
          <a:xfrm>
            <a:off x="735330" y="1448649"/>
            <a:ext cx="7673340" cy="48463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Economic Turmoil</a:t>
            </a:r>
          </a:p>
        </p:txBody>
      </p:sp>
      <p:sp>
        <p:nvSpPr>
          <p:cNvPr id="198" name="Shape 19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Postwar economic depression</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Shays' Rebellion (1786)</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Farmers attack courthouses to prevent foreclosures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Neither national nor state government could respond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Elites privately put down rebellion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Shays’ Rebellion </a:t>
            </a:r>
          </a:p>
        </p:txBody>
      </p:sp>
      <p:pic>
        <p:nvPicPr>
          <p:cNvPr id="205" name="Shape 205" descr="An illustration depicting a fight taking place where one man (assumedly a farmer) is pushing another man (assumedly a judge) into a river while a group of people look on."/>
          <p:cNvPicPr preferRelativeResize="0"/>
          <p:nvPr/>
        </p:nvPicPr>
        <p:blipFill rotWithShape="1">
          <a:blip r:embed="rId3">
            <a:alphaModFix/>
          </a:blip>
          <a:srcRect/>
          <a:stretch/>
        </p:blipFill>
        <p:spPr>
          <a:xfrm>
            <a:off x="2182947" y="1524000"/>
            <a:ext cx="4778105" cy="466343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15371"/>
            <a:ext cx="8229600" cy="108765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Aborted Annapolis Meeting</a:t>
            </a:r>
          </a:p>
        </p:txBody>
      </p:sp>
      <p:sp>
        <p:nvSpPr>
          <p:cNvPr id="212" name="Shape 21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Annapolis meeting leads to Constitutional Convention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215371"/>
            <a:ext cx="8229600" cy="10419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2.3</a:t>
            </a:r>
          </a:p>
        </p:txBody>
      </p:sp>
      <p:sp>
        <p:nvSpPr>
          <p:cNvPr id="218" name="Shape 218"/>
          <p:cNvSpPr txBox="1">
            <a:spLocks noGrp="1"/>
          </p:cNvSpPr>
          <p:nvPr>
            <p:ph type="body" idx="1"/>
          </p:nvPr>
        </p:nvSpPr>
        <p:spPr>
          <a:xfrm>
            <a:off x="457200" y="150876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Describe the delegates to the Constitutional Convention and the core ideas they shared. </a:t>
            </a:r>
          </a:p>
          <a:p>
            <a:pPr marL="256032" marR="0" lvl="0" indent="-154432" algn="l" rtl="0">
              <a:lnSpc>
                <a:spcPct val="100000"/>
              </a:lnSpc>
              <a:spcBef>
                <a:spcPts val="1500"/>
              </a:spcBef>
              <a:spcAft>
                <a:spcPts val="0"/>
              </a:spcAft>
              <a:buClr>
                <a:srgbClr val="007FA3"/>
              </a:buClr>
              <a:buSzPct val="1000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Making a Constitution</a:t>
            </a:r>
          </a:p>
        </p:txBody>
      </p:sp>
      <p:sp>
        <p:nvSpPr>
          <p:cNvPr id="225" name="Shape 22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569913" marR="0" lvl="1" indent="-188912"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Gentlemen in Philadelphia</a:t>
            </a:r>
          </a:p>
          <a:p>
            <a:pPr marL="569913" marR="0" lvl="1" indent="-188912"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Philosophy into Action</a:t>
            </a:r>
          </a:p>
          <a:p>
            <a:pPr marL="256032" marR="0" lvl="0" indent="-154432" algn="l" rtl="0">
              <a:lnSpc>
                <a:spcPct val="100000"/>
              </a:lnSpc>
              <a:spcBef>
                <a:spcPts val="1500"/>
              </a:spcBef>
              <a:spcAft>
                <a:spcPts val="0"/>
              </a:spcAft>
              <a:buClr>
                <a:srgbClr val="007FA3"/>
              </a:buClr>
              <a:buSzPct val="1000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200" y="308610"/>
            <a:ext cx="8229600" cy="134874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600" b="1" i="0" u="none" strike="noStrike" cap="none" dirty="0">
                <a:solidFill>
                  <a:srgbClr val="007FA3"/>
                </a:solidFill>
                <a:latin typeface="Arial"/>
                <a:ea typeface="Arial"/>
                <a:cs typeface="Arial"/>
                <a:sym typeface="Arial"/>
              </a:rPr>
              <a:t>Gentlemen in Philadelphia and Philosophy in Action</a:t>
            </a:r>
          </a:p>
        </p:txBody>
      </p:sp>
      <p:sp>
        <p:nvSpPr>
          <p:cNvPr id="232" name="Shape 232"/>
          <p:cNvSpPr txBox="1">
            <a:spLocks noGrp="1"/>
          </p:cNvSpPr>
          <p:nvPr>
            <p:ph type="body" idx="1"/>
          </p:nvPr>
        </p:nvSpPr>
        <p:spPr>
          <a:xfrm>
            <a:off x="457200" y="2023110"/>
            <a:ext cx="8229600" cy="410305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Who attended Constitutional Convention?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55 delegates from 12 states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Wealthy planters, lawyers, merchants</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High principles versus self-interest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Human nature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Political conflict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Purpose of government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Nature of government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215371"/>
            <a:ext cx="8229600" cy="10305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2.4</a:t>
            </a:r>
          </a:p>
        </p:txBody>
      </p:sp>
      <p:sp>
        <p:nvSpPr>
          <p:cNvPr id="238" name="Shape 23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Categorize the issues at the Constitutional Convention and outline the resolutions reached on each type of issue. </a:t>
            </a:r>
          </a:p>
          <a:p>
            <a:pPr marL="101600" marR="0" lvl="0" indent="0" algn="ctr" rtl="0">
              <a:lnSpc>
                <a:spcPct val="100000"/>
              </a:lnSpc>
              <a:spcBef>
                <a:spcPts val="1500"/>
              </a:spcBef>
              <a:spcAft>
                <a:spcPts val="0"/>
              </a:spcAft>
              <a:buClr>
                <a:srgbClr val="007FA3"/>
              </a:buClr>
              <a:buSzPct val="25000"/>
              <a:buFont typeface="Arial"/>
              <a:buNone/>
            </a:pPr>
            <a:endParaRPr sz="2800" b="1" i="0" u="none" strike="noStrike" cap="none" dirty="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15371"/>
            <a:ext cx="8229600" cy="99621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Critical Issues at the Convention</a:t>
            </a:r>
          </a:p>
        </p:txBody>
      </p:sp>
      <p:sp>
        <p:nvSpPr>
          <p:cNvPr id="245" name="Shape 245"/>
          <p:cNvSpPr txBox="1">
            <a:spLocks noGrp="1"/>
          </p:cNvSpPr>
          <p:nvPr>
            <p:ph type="body" idx="1"/>
          </p:nvPr>
        </p:nvSpPr>
        <p:spPr>
          <a:xfrm>
            <a:off x="457200" y="1760220"/>
            <a:ext cx="8229600" cy="4365943"/>
          </a:xfrm>
          <a:prstGeom prst="rect">
            <a:avLst/>
          </a:prstGeom>
          <a:noFill/>
          <a:ln>
            <a:noFill/>
          </a:ln>
        </p:spPr>
        <p:txBody>
          <a:bodyPr lIns="91425" tIns="91425" rIns="91425" bIns="91425" anchor="t" anchorCtr="0">
            <a:noAutofit/>
          </a:bodyPr>
          <a:lstStyle/>
          <a:p>
            <a:pPr marL="742950" marR="0" lvl="1" indent="-18415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Equality Issues</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Economic Issues</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Individual Rights Issues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Objectives (2 of 2)</a:t>
            </a:r>
          </a:p>
        </p:txBody>
      </p:sp>
      <p:sp>
        <p:nvSpPr>
          <p:cNvPr id="68" name="Shape 6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2.5 </a:t>
            </a:r>
            <a:r>
              <a:rPr lang="en-US" sz="2400" b="0" i="0" u="none" strike="noStrike" cap="none" dirty="0">
                <a:solidFill>
                  <a:schemeClr val="dk1"/>
                </a:solidFill>
                <a:latin typeface="Arial"/>
                <a:ea typeface="Arial"/>
                <a:cs typeface="Arial"/>
                <a:sym typeface="Arial"/>
              </a:rPr>
              <a:t>Analyze how the components of the </a:t>
            </a:r>
            <a:r>
              <a:rPr lang="en-US" sz="2400" b="0" i="0" u="none" strike="noStrike" cap="none" dirty="0" err="1">
                <a:solidFill>
                  <a:schemeClr val="dk1"/>
                </a:solidFill>
                <a:latin typeface="Arial"/>
                <a:ea typeface="Arial"/>
                <a:cs typeface="Arial"/>
                <a:sym typeface="Arial"/>
              </a:rPr>
              <a:t>Madisonian</a:t>
            </a:r>
            <a:r>
              <a:rPr lang="en-US" sz="2400" b="0" i="0" u="none" strike="noStrike" cap="none" dirty="0">
                <a:solidFill>
                  <a:schemeClr val="dk1"/>
                </a:solidFill>
                <a:latin typeface="Arial"/>
                <a:ea typeface="Arial"/>
                <a:cs typeface="Arial"/>
                <a:sym typeface="Arial"/>
              </a:rPr>
              <a:t> system addressed the dilemma of reconciling majority rule with the protection of minority interests. </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2.6 </a:t>
            </a:r>
            <a:r>
              <a:rPr lang="en-US" sz="2400" b="0" i="0" u="none" strike="noStrike" cap="none" dirty="0">
                <a:solidFill>
                  <a:schemeClr val="dk1"/>
                </a:solidFill>
                <a:latin typeface="Arial"/>
                <a:ea typeface="Arial"/>
                <a:cs typeface="Arial"/>
                <a:sym typeface="Arial"/>
              </a:rPr>
              <a:t>Compare and contrast the Federalists and Anti-Federalists in terms of their backgrounds and their positions regarding government. </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2.7 </a:t>
            </a:r>
            <a:r>
              <a:rPr lang="en-US" sz="2400" b="0" i="0" u="none" strike="noStrike" cap="none" dirty="0">
                <a:solidFill>
                  <a:schemeClr val="dk1"/>
                </a:solidFill>
                <a:latin typeface="Arial"/>
                <a:ea typeface="Arial"/>
                <a:cs typeface="Arial"/>
                <a:sym typeface="Arial"/>
              </a:rPr>
              <a:t>Explain how the Constitution can be formally amended and how it changes informally. </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2.8 </a:t>
            </a:r>
            <a:r>
              <a:rPr lang="en-US" sz="2400" b="0" i="0" u="none" strike="noStrike" cap="none" dirty="0">
                <a:solidFill>
                  <a:schemeClr val="dk1"/>
                </a:solidFill>
                <a:latin typeface="Arial"/>
                <a:ea typeface="Arial"/>
                <a:cs typeface="Arial"/>
                <a:sym typeface="Arial"/>
              </a:rPr>
              <a:t>Assess whether the Constitution establishes a majoritarian democracy and how it limits the scope of government. </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rgbClr val="7030A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Equality Issues</a:t>
            </a:r>
          </a:p>
        </p:txBody>
      </p:sp>
      <p:sp>
        <p:nvSpPr>
          <p:cNvPr id="252" name="Shape 25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Representation of the states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New Jersey Plan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Virginia Plan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Connecticut Compromise</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Slavery</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Equality in voting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2.3 How the Constitution Resolved Three Issues of Equality</a:t>
            </a:r>
          </a:p>
        </p:txBody>
      </p:sp>
      <p:graphicFrame>
        <p:nvGraphicFramePr>
          <p:cNvPr id="259" name="Shape 259"/>
          <p:cNvGraphicFramePr/>
          <p:nvPr>
            <p:extLst>
              <p:ext uri="{D42A27DB-BD31-4B8C-83A1-F6EECF244321}">
                <p14:modId xmlns:p14="http://schemas.microsoft.com/office/powerpoint/2010/main" val="2515669438"/>
              </p:ext>
            </p:extLst>
          </p:nvPr>
        </p:nvGraphicFramePr>
        <p:xfrm>
          <a:off x="457200" y="1545590"/>
          <a:ext cx="8229600" cy="4485680"/>
        </p:xfrm>
        <a:graphic>
          <a:graphicData uri="http://schemas.openxmlformats.org/drawingml/2006/table">
            <a:tbl>
              <a:tblPr firstRow="1" bandRow="1">
                <a:noFill/>
                <a:tableStyleId>{66526286-681C-4CB7-BE83-B2F31A1255C5}</a:tableStyleId>
              </a:tblPr>
              <a:tblGrid>
                <a:gridCol w="4114800"/>
                <a:gridCol w="41148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a:t>Problem</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Solution</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Representation of the States</a:t>
                      </a:r>
                    </a:p>
                    <a:p>
                      <a:pPr marL="0" marR="0" lvl="0" indent="0" algn="l" rtl="0">
                        <a:lnSpc>
                          <a:spcPct val="100000"/>
                        </a:lnSpc>
                        <a:spcBef>
                          <a:spcPts val="0"/>
                        </a:spcBef>
                        <a:spcAft>
                          <a:spcPts val="0"/>
                        </a:spcAft>
                        <a:buClr>
                          <a:srgbClr val="000000"/>
                        </a:buClr>
                        <a:buSzPct val="25000"/>
                        <a:buFont typeface="Arial"/>
                        <a:buNone/>
                      </a:pPr>
                      <a:r>
                        <a:rPr lang="en-US" sz="1400" u="none" strike="noStrike" cap="none"/>
                        <a:t>Should states be represented equally (the New Jersey Plan) or in proportion to their population (the Virginia Plan)?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dirty="0"/>
                    </a:p>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Both, according to the Connecticut Compromise. States have equal representation in the Senate but representation in the House is proportionate to population.</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Slavery</a:t>
                      </a:r>
                    </a:p>
                    <a:p>
                      <a:pPr marL="0" marR="0" lvl="0" indent="0" algn="l" rtl="0">
                        <a:lnSpc>
                          <a:spcPct val="100000"/>
                        </a:lnSpc>
                        <a:spcBef>
                          <a:spcPts val="0"/>
                        </a:spcBef>
                        <a:spcAft>
                          <a:spcPts val="0"/>
                        </a:spcAft>
                        <a:buClr>
                          <a:srgbClr val="000000"/>
                        </a:buClr>
                        <a:buSzPct val="25000"/>
                        <a:buFont typeface="Arial"/>
                        <a:buNone/>
                      </a:pPr>
                      <a:r>
                        <a:rPr lang="en-US" sz="1400" u="none" strike="noStrike" cap="none"/>
                        <a:t>Should slavery be abolished?</a:t>
                      </a:r>
                    </a:p>
                    <a:p>
                      <a:pPr marL="0" marR="0" lvl="0" indent="0" algn="l" rtl="0">
                        <a:lnSpc>
                          <a:spcPct val="100000"/>
                        </a:lnSpc>
                        <a:spcBef>
                          <a:spcPts val="0"/>
                        </a:spcBef>
                        <a:spcAft>
                          <a:spcPts val="0"/>
                        </a:spcAft>
                        <a:buClr>
                          <a:srgbClr val="000000"/>
                        </a:buClr>
                        <a:buSzPct val="25000"/>
                        <a:buFont typeface="Arial"/>
                        <a:buNone/>
                      </a:pPr>
                      <a:endParaRPr sz="1400" u="none" strike="noStrike" cap="none"/>
                    </a:p>
                    <a:p>
                      <a:pPr marL="0" marR="0" lvl="0" indent="0" algn="l" rtl="0">
                        <a:lnSpc>
                          <a:spcPct val="100000"/>
                        </a:lnSpc>
                        <a:spcBef>
                          <a:spcPts val="0"/>
                        </a:spcBef>
                        <a:spcAft>
                          <a:spcPts val="0"/>
                        </a:spcAft>
                        <a:buClr>
                          <a:srgbClr val="000000"/>
                        </a:buClr>
                        <a:buSzPct val="25000"/>
                        <a:buFont typeface="Arial"/>
                        <a:buNone/>
                      </a:pPr>
                      <a:endParaRPr sz="1400" u="none" strike="noStrike" cap="none"/>
                    </a:p>
                    <a:p>
                      <a:pPr marL="0" marR="0" lvl="0" indent="0" algn="l" rtl="0">
                        <a:lnSpc>
                          <a:spcPct val="100000"/>
                        </a:lnSpc>
                        <a:spcBef>
                          <a:spcPts val="0"/>
                        </a:spcBef>
                        <a:spcAft>
                          <a:spcPts val="0"/>
                        </a:spcAft>
                        <a:buClr>
                          <a:srgbClr val="000000"/>
                        </a:buClr>
                        <a:buSzPct val="25000"/>
                        <a:buFont typeface="Arial"/>
                        <a:buNone/>
                      </a:pPr>
                      <a:endParaRPr sz="1400" u="none" strike="noStrike" cap="none"/>
                    </a:p>
                    <a:p>
                      <a:pPr marL="0" marR="0" lvl="0" indent="0" algn="l" rtl="0">
                        <a:lnSpc>
                          <a:spcPct val="100000"/>
                        </a:lnSpc>
                        <a:spcBef>
                          <a:spcPts val="0"/>
                        </a:spcBef>
                        <a:spcAft>
                          <a:spcPts val="0"/>
                        </a:spcAft>
                        <a:buClr>
                          <a:srgbClr val="000000"/>
                        </a:buClr>
                        <a:buSzPct val="25000"/>
                        <a:buFont typeface="Arial"/>
                        <a:buNone/>
                      </a:pPr>
                      <a:endParaRPr sz="1400" u="none" strike="noStrike" cap="none"/>
                    </a:p>
                    <a:p>
                      <a:pPr marL="0" marR="0" lvl="0" indent="0" algn="l" rtl="0">
                        <a:lnSpc>
                          <a:spcPct val="100000"/>
                        </a:lnSpc>
                        <a:spcBef>
                          <a:spcPts val="0"/>
                        </a:spcBef>
                        <a:spcAft>
                          <a:spcPts val="0"/>
                        </a:spcAft>
                        <a:buClr>
                          <a:srgbClr val="000000"/>
                        </a:buClr>
                        <a:buSzPct val="25000"/>
                        <a:buFont typeface="Arial"/>
                        <a:buNone/>
                      </a:pPr>
                      <a:endParaRPr sz="1400" u="none" strike="noStrike" cap="none"/>
                    </a:p>
                    <a:p>
                      <a:pPr marL="0" marR="0" lvl="0" indent="0" algn="l" rtl="0">
                        <a:lnSpc>
                          <a:spcPct val="100000"/>
                        </a:lnSpc>
                        <a:spcBef>
                          <a:spcPts val="0"/>
                        </a:spcBef>
                        <a:spcAft>
                          <a:spcPts val="0"/>
                        </a:spcAft>
                        <a:buClr>
                          <a:srgbClr val="000000"/>
                        </a:buClr>
                        <a:buSzPct val="25000"/>
                        <a:buFont typeface="Arial"/>
                        <a:buNone/>
                      </a:pPr>
                      <a:r>
                        <a:rPr lang="en-US" sz="1400" u="none" strike="noStrike" cap="none"/>
                        <a:t>How should slaves be counted in determining representation in the House of Representatives?</a:t>
                      </a:r>
                    </a:p>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No. Congress was permitted to stop the importing of slaves after 1808. States were required to return runaway slaves from other states.</a:t>
                      </a:r>
                    </a:p>
                    <a:p>
                      <a:pPr marL="0" marR="0" lvl="0" indent="0" algn="l" rtl="0">
                        <a:lnSpc>
                          <a:spcPct val="100000"/>
                        </a:lnSpc>
                        <a:spcBef>
                          <a:spcPts val="0"/>
                        </a:spcBef>
                        <a:spcAft>
                          <a:spcPts val="0"/>
                        </a:spcAft>
                        <a:buClr>
                          <a:srgbClr val="000000"/>
                        </a:buClr>
                        <a:buSzPct val="25000"/>
                        <a:buFont typeface="Arial"/>
                        <a:buNone/>
                      </a:pPr>
                      <a:endParaRPr sz="1400" u="none" strike="noStrike" cap="none"/>
                    </a:p>
                    <a:p>
                      <a:pPr marL="0" marR="0" lvl="0" indent="0" algn="l" rtl="0">
                        <a:lnSpc>
                          <a:spcPct val="100000"/>
                        </a:lnSpc>
                        <a:spcBef>
                          <a:spcPts val="0"/>
                        </a:spcBef>
                        <a:spcAft>
                          <a:spcPts val="0"/>
                        </a:spcAft>
                        <a:buClr>
                          <a:srgbClr val="000000"/>
                        </a:buClr>
                        <a:buSzPct val="25000"/>
                        <a:buFont typeface="Arial"/>
                        <a:buNone/>
                      </a:pPr>
                      <a:endParaRPr sz="1400" u="none" strike="noStrike" cap="none"/>
                    </a:p>
                    <a:p>
                      <a:pPr marL="0" marR="0" lvl="0" indent="0" algn="l" rtl="0">
                        <a:lnSpc>
                          <a:spcPct val="100000"/>
                        </a:lnSpc>
                        <a:spcBef>
                          <a:spcPts val="0"/>
                        </a:spcBef>
                        <a:spcAft>
                          <a:spcPts val="0"/>
                        </a:spcAft>
                        <a:buClr>
                          <a:srgbClr val="000000"/>
                        </a:buClr>
                        <a:buSzPct val="25000"/>
                        <a:buFont typeface="Arial"/>
                        <a:buNone/>
                      </a:pPr>
                      <a:endParaRPr sz="1400" u="none" strike="noStrike" cap="none"/>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Three-fifths of slaves in a state should be counted</a:t>
                      </a:r>
                      <a:r>
                        <a:rPr lang="en-US" sz="1400" u="none" strike="noStrike" cap="none"/>
                        <a:t>.</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Equality in Voting</a:t>
                      </a:r>
                    </a:p>
                    <a:p>
                      <a:pPr marL="0" marR="0" lvl="0" indent="0" algn="l" rtl="0">
                        <a:lnSpc>
                          <a:spcPct val="100000"/>
                        </a:lnSpc>
                        <a:spcBef>
                          <a:spcPts val="0"/>
                        </a:spcBef>
                        <a:spcAft>
                          <a:spcPts val="0"/>
                        </a:spcAft>
                        <a:buClr>
                          <a:srgbClr val="000000"/>
                        </a:buClr>
                        <a:buSzPct val="25000"/>
                        <a:buFont typeface="Arial"/>
                        <a:buNone/>
                      </a:pPr>
                      <a:r>
                        <a:rPr lang="en-US" sz="1400" b="0" u="none" strike="noStrike" cap="none"/>
                        <a:t>Should the right to vote be based on universal manhood suffrage, or should it be restricted?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dirty="0"/>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Arial"/>
                          <a:ea typeface="Arial"/>
                          <a:cs typeface="Arial"/>
                          <a:sym typeface="Arial"/>
                        </a:rPr>
                        <a:t>Let the states decide qualifications for voting</a:t>
                      </a:r>
                      <a:r>
                        <a:rPr lang="en-US" sz="1400" u="none" strike="noStrike" cap="none" dirty="0"/>
                        <a:t>.</a:t>
                      </a:r>
                    </a:p>
                  </a:txBody>
                  <a:tcPr marL="91450" marR="91450" marT="45725" marB="45725"/>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Economic Issues</a:t>
            </a:r>
          </a:p>
        </p:txBody>
      </p:sp>
      <p:sp>
        <p:nvSpPr>
          <p:cNvPr id="266" name="Shape 26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State of the postwar economy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Interstate tariffs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Worthless paper money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Congress could not raise revenue</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Congress given economic power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Limited economic interference of states</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New government must repay debts of $54 million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2.4 Economic Issues in the Constitution (1 of 3)</a:t>
            </a:r>
          </a:p>
        </p:txBody>
      </p:sp>
      <p:graphicFrame>
        <p:nvGraphicFramePr>
          <p:cNvPr id="273" name="Shape 273"/>
          <p:cNvGraphicFramePr/>
          <p:nvPr>
            <p:extLst>
              <p:ext uri="{D42A27DB-BD31-4B8C-83A1-F6EECF244321}">
                <p14:modId xmlns:p14="http://schemas.microsoft.com/office/powerpoint/2010/main" val="2661271724"/>
              </p:ext>
            </p:extLst>
          </p:nvPr>
        </p:nvGraphicFramePr>
        <p:xfrm>
          <a:off x="457200" y="1672585"/>
          <a:ext cx="7772400" cy="4389240"/>
        </p:xfrm>
        <a:graphic>
          <a:graphicData uri="http://schemas.openxmlformats.org/drawingml/2006/table">
            <a:tbl>
              <a:tblPr firstRow="1" bandRow="1">
                <a:noFill/>
                <a:tableStyleId>{66526286-681C-4CB7-BE83-B2F31A1255C5}</a:tableStyleId>
              </a:tblPr>
              <a:tblGrid>
                <a:gridCol w="7772400"/>
              </a:tblGrid>
              <a:tr h="360250">
                <a:tc>
                  <a:txBody>
                    <a:bodyPr/>
                    <a:lstStyle/>
                    <a:p>
                      <a:pPr marL="0" marR="0" lvl="0" indent="0" algn="l" rtl="0">
                        <a:lnSpc>
                          <a:spcPct val="100000"/>
                        </a:lnSpc>
                        <a:spcBef>
                          <a:spcPts val="0"/>
                        </a:spcBef>
                        <a:spcAft>
                          <a:spcPts val="0"/>
                        </a:spcAft>
                        <a:buClr>
                          <a:srgbClr val="000000"/>
                        </a:buClr>
                        <a:buSzPct val="25000"/>
                        <a:buFont typeface="Arial"/>
                        <a:buNone/>
                      </a:pPr>
                      <a:r>
                        <a:rPr lang="en-US" sz="1800" b="1" u="none" strike="noStrike" cap="none" dirty="0"/>
                        <a:t>Powers of Congress</a:t>
                      </a:r>
                    </a:p>
                  </a:txBody>
                  <a:tcPr marL="91450" marR="91450" marT="45725" marB="45725"/>
                </a:tc>
              </a:tr>
              <a:tr h="36025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1. Levy taxes</a:t>
                      </a:r>
                    </a:p>
                  </a:txBody>
                  <a:tcPr marL="91450" marR="91450" marT="45725" marB="45725"/>
                </a:tc>
              </a:tr>
              <a:tr h="36025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dirty="0"/>
                        <a:t>2. Pay debts</a:t>
                      </a:r>
                    </a:p>
                  </a:txBody>
                  <a:tcPr marL="91450" marR="91450" marT="45725" marB="45725"/>
                </a:tc>
              </a:tr>
              <a:tr h="36025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3. Borrow money</a:t>
                      </a:r>
                    </a:p>
                  </a:txBody>
                  <a:tcPr marL="91450" marR="91450" marT="45725" marB="45725"/>
                </a:tc>
              </a:tr>
              <a:tr h="36025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4. Coin money and regulate its value</a:t>
                      </a:r>
                    </a:p>
                  </a:txBody>
                  <a:tcPr marL="91450" marR="91450" marT="45725" marB="45725"/>
                </a:tc>
              </a:tr>
              <a:tr h="36025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5. Regulate interstate and foreign commerce</a:t>
                      </a:r>
                    </a:p>
                  </a:txBody>
                  <a:tcPr marL="91450" marR="91450" marT="45725" marB="45725"/>
                </a:tc>
              </a:tr>
              <a:tr h="36025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6. Establish uniform laws of bankruptcy</a:t>
                      </a:r>
                    </a:p>
                  </a:txBody>
                  <a:tcPr marL="91450" marR="91450" marT="45725" marB="45725"/>
                </a:tc>
              </a:tr>
              <a:tr h="36025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7. Punish piracy</a:t>
                      </a:r>
                    </a:p>
                  </a:txBody>
                  <a:tcPr marL="91450" marR="91450" marT="45725" marB="45725"/>
                </a:tc>
              </a:tr>
              <a:tr h="36025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8. Punish counterfeiting </a:t>
                      </a:r>
                    </a:p>
                  </a:txBody>
                  <a:tcPr marL="91450" marR="91450" marT="45725" marB="45725"/>
                </a:tc>
              </a:tr>
              <a:tr h="36025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9. Create standard weights and measures</a:t>
                      </a:r>
                    </a:p>
                  </a:txBody>
                  <a:tcPr marL="91450" marR="91450" marT="45725" marB="45725"/>
                </a:tc>
              </a:tr>
              <a:tr h="36025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10. Establish post offices and roads</a:t>
                      </a:r>
                    </a:p>
                  </a:txBody>
                  <a:tcPr marL="91450" marR="91450" marT="45725" marB="45725"/>
                </a:tc>
              </a:tr>
              <a:tr h="36025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dirty="0"/>
                        <a:t>11. Protect copyrights and patents</a:t>
                      </a:r>
                    </a:p>
                  </a:txBody>
                  <a:tcPr marL="91450" marR="91450" marT="45725" marB="45725"/>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2.4 Economic Issues in the Constitution (2 of 3)</a:t>
            </a:r>
          </a:p>
        </p:txBody>
      </p:sp>
      <p:graphicFrame>
        <p:nvGraphicFramePr>
          <p:cNvPr id="279" name="Shape 279"/>
          <p:cNvGraphicFramePr/>
          <p:nvPr>
            <p:extLst>
              <p:ext uri="{D42A27DB-BD31-4B8C-83A1-F6EECF244321}">
                <p14:modId xmlns:p14="http://schemas.microsoft.com/office/powerpoint/2010/main" val="1247772648"/>
              </p:ext>
            </p:extLst>
          </p:nvPr>
        </p:nvGraphicFramePr>
        <p:xfrm>
          <a:off x="457200" y="1664970"/>
          <a:ext cx="7772400" cy="3369170"/>
        </p:xfrm>
        <a:graphic>
          <a:graphicData uri="http://schemas.openxmlformats.org/drawingml/2006/table">
            <a:tbl>
              <a:tblPr firstRow="1" bandRow="1">
                <a:noFill/>
                <a:tableStyleId>{66526286-681C-4CB7-BE83-B2F31A1255C5}</a:tableStyleId>
              </a:tblPr>
              <a:tblGrid>
                <a:gridCol w="7772400"/>
              </a:tblGrid>
              <a:tr h="356625">
                <a:tc>
                  <a:txBody>
                    <a:bodyPr/>
                    <a:lstStyle/>
                    <a:p>
                      <a:pPr marL="0" marR="0" lvl="0" indent="0" algn="l" rtl="0">
                        <a:lnSpc>
                          <a:spcPct val="100000"/>
                        </a:lnSpc>
                        <a:spcBef>
                          <a:spcPts val="0"/>
                        </a:spcBef>
                        <a:spcAft>
                          <a:spcPts val="0"/>
                        </a:spcAft>
                        <a:buClr>
                          <a:srgbClr val="000000"/>
                        </a:buClr>
                        <a:buSzPct val="25000"/>
                        <a:buFont typeface="Arial"/>
                        <a:buNone/>
                      </a:pPr>
                      <a:r>
                        <a:rPr lang="en-US" sz="1800" b="1" u="none" strike="noStrike" cap="none" dirty="0"/>
                        <a:t>Prohibitions and Obligations of the States</a:t>
                      </a:r>
                    </a:p>
                  </a:txBody>
                  <a:tcPr marL="91450" marR="91450" marT="45725" marB="45725"/>
                </a:tc>
              </a:tr>
              <a:tr h="377000">
                <a:tc>
                  <a:txBody>
                    <a:bodyPr/>
                    <a:lstStyle/>
                    <a:p>
                      <a:pPr marL="0" marR="0" lvl="0" indent="0" algn="l" rtl="0">
                        <a:lnSpc>
                          <a:spcPct val="100000"/>
                        </a:lnSpc>
                        <a:spcBef>
                          <a:spcPts val="0"/>
                        </a:spcBef>
                        <a:spcAft>
                          <a:spcPts val="0"/>
                        </a:spcAft>
                        <a:buClr>
                          <a:srgbClr val="000000"/>
                        </a:buClr>
                        <a:buSzPct val="25000"/>
                        <a:buFont typeface="Arial"/>
                        <a:buNone/>
                      </a:pPr>
                      <a:r>
                        <a:rPr lang="en-US" sz="1800" b="0" i="1" u="none" strike="noStrike" cap="none"/>
                        <a:t>States could not … </a:t>
                      </a:r>
                    </a:p>
                  </a:txBody>
                  <a:tcPr marL="91450" marR="91450" marT="45725" marB="45725"/>
                </a:tc>
              </a:tr>
              <a:tr h="37700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dirty="0"/>
                        <a:t>1. Coin money or issue paper money</a:t>
                      </a:r>
                    </a:p>
                  </a:txBody>
                  <a:tcPr marL="91450" marR="91450" marT="45725" marB="45725"/>
                </a:tc>
              </a:tr>
              <a:tr h="37490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2. Tax imports or exports from abroad or from other states</a:t>
                      </a:r>
                    </a:p>
                  </a:txBody>
                  <a:tcPr marL="91450" marR="91450" marT="45725" marB="45725"/>
                </a:tc>
              </a:tr>
              <a:tr h="37490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3. Pass laws impairing the obligations of contracts</a:t>
                      </a:r>
                    </a:p>
                  </a:txBody>
                  <a:tcPr marL="91450" marR="91450" marT="45725" marB="45725"/>
                </a:tc>
              </a:tr>
              <a:tr h="37490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4. Require payment of debts in paper money</a:t>
                      </a:r>
                    </a:p>
                  </a:txBody>
                  <a:tcPr marL="91450" marR="91450" marT="45725" marB="45725"/>
                </a:tc>
              </a:tr>
              <a:tr h="374900">
                <a:tc>
                  <a:txBody>
                    <a:bodyPr/>
                    <a:lstStyle/>
                    <a:p>
                      <a:pPr marL="0" marR="0" lvl="0" indent="0" algn="l" rtl="0">
                        <a:lnSpc>
                          <a:spcPct val="100000"/>
                        </a:lnSpc>
                        <a:spcBef>
                          <a:spcPts val="0"/>
                        </a:spcBef>
                        <a:spcAft>
                          <a:spcPts val="0"/>
                        </a:spcAft>
                        <a:buClr>
                          <a:srgbClr val="000000"/>
                        </a:buClr>
                        <a:buSzPct val="25000"/>
                        <a:buFont typeface="Arial"/>
                        <a:buNone/>
                      </a:pPr>
                      <a:r>
                        <a:rPr lang="en-US" sz="1800" i="1" u="none" strike="noStrike" cap="none"/>
                        <a:t>States were to … </a:t>
                      </a:r>
                    </a:p>
                  </a:txBody>
                  <a:tcPr marL="91450" marR="91450" marT="45725" marB="45725"/>
                </a:tc>
              </a:tr>
              <a:tr h="37490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1. Respect civil court judgments and contracts made in other states</a:t>
                      </a:r>
                    </a:p>
                  </a:txBody>
                  <a:tcPr marL="91450" marR="91450" marT="45725" marB="45725"/>
                </a:tc>
              </a:tr>
              <a:tr h="37490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dirty="0"/>
                        <a:t>2. Return runaway slaves from other states</a:t>
                      </a:r>
                    </a:p>
                  </a:txBody>
                  <a:tcPr marL="91450" marR="91450" marT="45725" marB="45725"/>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57200" y="37539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2.4 Economic Issues in the Constitution (3 of 3)</a:t>
            </a:r>
          </a:p>
        </p:txBody>
      </p:sp>
      <p:graphicFrame>
        <p:nvGraphicFramePr>
          <p:cNvPr id="285" name="Shape 285"/>
          <p:cNvGraphicFramePr/>
          <p:nvPr>
            <p:extLst>
              <p:ext uri="{D42A27DB-BD31-4B8C-83A1-F6EECF244321}">
                <p14:modId xmlns:p14="http://schemas.microsoft.com/office/powerpoint/2010/main" val="3434069679"/>
              </p:ext>
            </p:extLst>
          </p:nvPr>
        </p:nvGraphicFramePr>
        <p:xfrm>
          <a:off x="457200" y="2072640"/>
          <a:ext cx="8229600" cy="1381790"/>
        </p:xfrm>
        <a:graphic>
          <a:graphicData uri="http://schemas.openxmlformats.org/drawingml/2006/table">
            <a:tbl>
              <a:tblPr firstRow="1" bandRow="1">
                <a:noFill/>
                <a:tableStyleId>{66526286-681C-4CB7-BE83-B2F31A1255C5}</a:tableStyleId>
              </a:tblPr>
              <a:tblGrid>
                <a:gridCol w="82296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800" b="1" u="none" strike="noStrike" cap="none" dirty="0"/>
                        <a:t>Other Key Provisions</a:t>
                      </a:r>
                    </a:p>
                  </a:txBody>
                  <a:tcPr marL="91450" marR="91450" marT="45725" marB="45725"/>
                </a:tc>
              </a:tr>
              <a:tr h="370850">
                <a:tc>
                  <a:txBody>
                    <a:bodyPr/>
                    <a:lstStyle/>
                    <a:p>
                      <a:pPr marL="342900" marR="0" lvl="0" indent="-342900" algn="l" rtl="0">
                        <a:lnSpc>
                          <a:spcPct val="100000"/>
                        </a:lnSpc>
                        <a:spcBef>
                          <a:spcPts val="0"/>
                        </a:spcBef>
                        <a:spcAft>
                          <a:spcPts val="0"/>
                        </a:spcAft>
                        <a:buClr>
                          <a:srgbClr val="000000"/>
                        </a:buClr>
                        <a:buSzPct val="100000"/>
                        <a:buFont typeface="Arial"/>
                        <a:buAutoNum type="arabicPeriod"/>
                      </a:pPr>
                      <a:r>
                        <a:rPr lang="en-US" sz="1800" u="none" strike="noStrike" cap="none"/>
                        <a:t>The new government assumed the debt contracted under the Articles of Confederation</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dirty="0"/>
                        <a:t>2. A republican form of government was guaranteed</a:t>
                      </a:r>
                    </a:p>
                  </a:txBody>
                  <a:tcPr marL="91450" marR="91450" marT="45725" marB="45725"/>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Individual Rights Issues</a:t>
            </a:r>
          </a:p>
        </p:txBody>
      </p:sp>
      <p:sp>
        <p:nvSpPr>
          <p:cNvPr id="292" name="Shape 29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Preserving individual rights a priority</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Personal freedoms in the Constitution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Suspension of habeas corpus prohibited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Bills of attainder prohibited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1" u="none" strike="noStrike" cap="none" dirty="0">
                <a:solidFill>
                  <a:srgbClr val="000000"/>
                </a:solidFill>
                <a:latin typeface="Verdana"/>
                <a:ea typeface="Verdana"/>
                <a:cs typeface="Verdana"/>
                <a:sym typeface="Verdana"/>
              </a:rPr>
              <a:t>Ex post facto</a:t>
            </a:r>
            <a:r>
              <a:rPr lang="en-US" sz="2000" b="0" i="0" u="none" strike="noStrike" cap="none" dirty="0">
                <a:solidFill>
                  <a:srgbClr val="000000"/>
                </a:solidFill>
                <a:latin typeface="Verdana"/>
                <a:ea typeface="Verdana"/>
                <a:cs typeface="Verdana"/>
                <a:sym typeface="Verdana"/>
              </a:rPr>
              <a:t> laws prohibited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Religious qualifications for office prohibited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Strict rules for what constitutes treason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Right to trial by jury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57200" y="215371"/>
            <a:ext cx="8229600" cy="96192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 2.5</a:t>
            </a:r>
          </a:p>
        </p:txBody>
      </p:sp>
      <p:sp>
        <p:nvSpPr>
          <p:cNvPr id="298" name="Shape 298"/>
          <p:cNvSpPr txBox="1">
            <a:spLocks noGrp="1"/>
          </p:cNvSpPr>
          <p:nvPr>
            <p:ph type="body" idx="1"/>
          </p:nvPr>
        </p:nvSpPr>
        <p:spPr>
          <a:xfrm>
            <a:off x="457200" y="1440181"/>
            <a:ext cx="8229600" cy="4377690"/>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Analyze how the components of the </a:t>
            </a:r>
            <a:r>
              <a:rPr lang="en-US" sz="2800" b="1" i="0" u="none" strike="noStrike" cap="none" dirty="0" err="1">
                <a:solidFill>
                  <a:schemeClr val="dk1"/>
                </a:solidFill>
                <a:latin typeface="Arial"/>
                <a:ea typeface="Arial"/>
                <a:cs typeface="Arial"/>
                <a:sym typeface="Arial"/>
              </a:rPr>
              <a:t>Madisonian</a:t>
            </a:r>
            <a:r>
              <a:rPr lang="en-US" sz="2800" b="1" i="0" u="none" strike="noStrike" cap="none" dirty="0">
                <a:solidFill>
                  <a:schemeClr val="dk1"/>
                </a:solidFill>
                <a:latin typeface="Arial"/>
                <a:ea typeface="Arial"/>
                <a:cs typeface="Arial"/>
                <a:sym typeface="Arial"/>
              </a:rPr>
              <a:t> system addressed the dilemma of reconciling majority rule with the protection of minority interests. </a:t>
            </a:r>
          </a:p>
          <a:p>
            <a:pPr marL="101600" marR="0" lvl="0" indent="0" algn="ctr" rtl="0">
              <a:lnSpc>
                <a:spcPct val="100000"/>
              </a:lnSpc>
              <a:spcBef>
                <a:spcPts val="1500"/>
              </a:spcBef>
              <a:spcAft>
                <a:spcPts val="0"/>
              </a:spcAft>
              <a:buClr>
                <a:srgbClr val="007FA3"/>
              </a:buClr>
              <a:buSzPct val="25000"/>
              <a:buFont typeface="Arial"/>
              <a:buNone/>
            </a:pPr>
            <a:endParaRPr sz="2800" b="1" i="0" u="none" strike="noStrike" cap="none" dirty="0">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a:t>
            </a:r>
            <a:r>
              <a:rPr lang="en-US" sz="4000" b="1" i="0" u="none" strike="noStrike" cap="none" dirty="0" err="1">
                <a:solidFill>
                  <a:srgbClr val="007FA3"/>
                </a:solidFill>
                <a:latin typeface="Arial"/>
                <a:ea typeface="Arial"/>
                <a:cs typeface="Arial"/>
                <a:sym typeface="Arial"/>
              </a:rPr>
              <a:t>Madisonian</a:t>
            </a:r>
            <a:r>
              <a:rPr lang="en-US" sz="4000" b="1" i="0" u="none" strike="noStrike" cap="none" dirty="0">
                <a:solidFill>
                  <a:srgbClr val="007FA3"/>
                </a:solidFill>
                <a:latin typeface="Arial"/>
                <a:ea typeface="Arial"/>
                <a:cs typeface="Arial"/>
                <a:sym typeface="Arial"/>
              </a:rPr>
              <a:t> System</a:t>
            </a:r>
          </a:p>
        </p:txBody>
      </p:sp>
      <p:sp>
        <p:nvSpPr>
          <p:cNvPr id="305" name="Shape 3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742950" marR="0" lvl="1" indent="-18415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Thwarting the Tyranny of the Majority</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Constitutional Republic</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End of the Beginning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James Madison</a:t>
            </a:r>
          </a:p>
        </p:txBody>
      </p:sp>
      <p:pic>
        <p:nvPicPr>
          <p:cNvPr id="312" name="Shape 312" descr="A portrait of James Madison."/>
          <p:cNvPicPr preferRelativeResize="0"/>
          <p:nvPr/>
        </p:nvPicPr>
        <p:blipFill rotWithShape="1">
          <a:blip r:embed="rId3">
            <a:alphaModFix/>
          </a:blip>
          <a:srcRect/>
          <a:stretch/>
        </p:blipFill>
        <p:spPr>
          <a:xfrm>
            <a:off x="2834640" y="1524000"/>
            <a:ext cx="3474719" cy="45866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341101"/>
            <a:ext cx="8229600" cy="85904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2.1</a:t>
            </a:r>
          </a:p>
        </p:txBody>
      </p:sp>
      <p:sp>
        <p:nvSpPr>
          <p:cNvPr id="74" name="Shape 74"/>
          <p:cNvSpPr txBox="1">
            <a:spLocks noGrp="1"/>
          </p:cNvSpPr>
          <p:nvPr>
            <p:ph type="body" idx="1"/>
          </p:nvPr>
        </p:nvSpPr>
        <p:spPr>
          <a:xfrm>
            <a:off x="457200" y="1463040"/>
            <a:ext cx="8229600" cy="3771900"/>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Describe the ideas behind the American Revolution and their role in shaping the Constitution. </a:t>
            </a:r>
          </a:p>
          <a:p>
            <a:pPr marL="256032" marR="0" lvl="0" indent="-154432" algn="l" rtl="0">
              <a:lnSpc>
                <a:spcPct val="100000"/>
              </a:lnSpc>
              <a:spcBef>
                <a:spcPts val="1500"/>
              </a:spcBef>
              <a:spcAft>
                <a:spcPts val="0"/>
              </a:spcAft>
              <a:buClr>
                <a:srgbClr val="007FA3"/>
              </a:buClr>
              <a:buSzPct val="100000"/>
              <a:buFont typeface="Arial"/>
              <a:buNone/>
            </a:pPr>
            <a:endParaRPr sz="2800" b="1" i="0" u="none" strike="noStrike" cap="none" dirty="0">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00" y="262890"/>
            <a:ext cx="8229600" cy="145161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Thwarting the Tyranny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of the </a:t>
            </a:r>
            <a:r>
              <a:rPr lang="en-US" b="1" i="0" u="none" strike="noStrike" cap="none" dirty="0">
                <a:solidFill>
                  <a:srgbClr val="007FA3"/>
                </a:solidFill>
                <a:latin typeface="Arial"/>
                <a:ea typeface="Arial"/>
                <a:cs typeface="Arial"/>
                <a:sym typeface="Arial"/>
              </a:rPr>
              <a:t>Majority</a:t>
            </a:r>
          </a:p>
        </p:txBody>
      </p:sp>
      <p:sp>
        <p:nvSpPr>
          <p:cNvPr id="319" name="Shape 319"/>
          <p:cNvSpPr txBox="1">
            <a:spLocks noGrp="1"/>
          </p:cNvSpPr>
          <p:nvPr>
            <p:ph type="body" idx="1"/>
          </p:nvPr>
        </p:nvSpPr>
        <p:spPr>
          <a:xfrm>
            <a:off x="457200" y="1977390"/>
            <a:ext cx="8229600" cy="414877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Limiting majority control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James Madison's system</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Separating powers</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Creating checks and balances</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Establishing a federal system</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2.3  The Constitution and the Electoral Process: The Original Plan</a:t>
            </a:r>
          </a:p>
        </p:txBody>
      </p:sp>
      <p:pic>
        <p:nvPicPr>
          <p:cNvPr id="326" name="Shape 326" descr="A graph illustrates the original plan of the Constitution and the electoral process. It begins with Voters, then moves to 1) Electoral college  (some states) , 2) State legislatures, 3) House of Representatives (two-year terms). State legislatures point to Electoral college—“Other states”. Electoral college points to President (four-year terms), and State legislatures points to Senate (six year terms). President (Nominates) and Senate (Confirms) both point to Judiciary (Lifetime terms)."/>
          <p:cNvPicPr preferRelativeResize="0"/>
          <p:nvPr/>
        </p:nvPicPr>
        <p:blipFill rotWithShape="1">
          <a:blip r:embed="rId3">
            <a:alphaModFix/>
          </a:blip>
          <a:srcRect/>
          <a:stretch/>
        </p:blipFill>
        <p:spPr>
          <a:xfrm>
            <a:off x="1372903" y="1447800"/>
            <a:ext cx="6398194" cy="475487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Constitutional Republic and the End of the Beginning</a:t>
            </a:r>
          </a:p>
        </p:txBody>
      </p:sp>
      <p:sp>
        <p:nvSpPr>
          <p:cNvPr id="333" name="Shape 333"/>
          <p:cNvSpPr txBox="1">
            <a:spLocks noGrp="1"/>
          </p:cNvSpPr>
          <p:nvPr>
            <p:ph type="body" idx="1"/>
          </p:nvPr>
        </p:nvSpPr>
        <p:spPr>
          <a:xfrm>
            <a:off x="457200" y="1771650"/>
            <a:ext cx="8229600" cy="435451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Creating a republic</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Direct democracy not feasible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Representative democracy</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Separating powers and checks and balances make change slow</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Is policymaking inefficient?</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10 states vote in favor, then dinner</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2.4  Separation of Powers and Checks and Balances in the Constitution</a:t>
            </a:r>
          </a:p>
        </p:txBody>
      </p:sp>
      <p:pic>
        <p:nvPicPr>
          <p:cNvPr id="340" name="Shape 340" descr="A graph illustrates the separation of power and checks and balance in the constitution. Legislative branch: The Congress. House of Representatives; Senate. House and Senate can veto each bill. Executive Branch: The President. Executive office of the President; executive and cabinet departments; independent government agencies. Judicial branch: The courts. Supreme court; courts of appeal; district courts. Legislative branch points to executive branch: Congress approves presidential nominations and controls the budget. It can pass laws over the president’s veto and can impeach the president and remove him or her from office. Legislative branch also points to Judicial branch: The Senate confirms the president’s nominations. Congress can impeach judges and remove them from office. Executive branch points to Legislative branch: The president can veto congressional legislation. Executive branch points to Judicial branch: The President nominates judges and enforces judicial opinions. Judicial branch points to Legislative branch: The court can declare laws unconstitutional. Judicial branch points to Executive branch: The court can declare presidential acts unconstitutional."/>
          <p:cNvPicPr preferRelativeResize="0"/>
          <p:nvPr/>
        </p:nvPicPr>
        <p:blipFill rotWithShape="1">
          <a:blip r:embed="rId3">
            <a:alphaModFix/>
          </a:blip>
          <a:srcRect/>
          <a:stretch/>
        </p:blipFill>
        <p:spPr>
          <a:xfrm>
            <a:off x="1005840" y="1600200"/>
            <a:ext cx="7132319" cy="441452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186691"/>
            <a:ext cx="8229600" cy="6857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Signing the Constitution</a:t>
            </a:r>
          </a:p>
        </p:txBody>
      </p:sp>
      <p:pic>
        <p:nvPicPr>
          <p:cNvPr id="347" name="Shape 347" descr="A picture depicting the signing of the Constitution, where a large group of people are in a room, some standing and some sitting, and George Washington is standing behind his desk on a raised platform, holding everyone's attention. "/>
          <p:cNvPicPr preferRelativeResize="0"/>
          <p:nvPr/>
        </p:nvPicPr>
        <p:blipFill rotWithShape="1">
          <a:blip r:embed="rId3">
            <a:alphaModFix/>
          </a:blip>
          <a:srcRect/>
          <a:stretch/>
        </p:blipFill>
        <p:spPr>
          <a:xfrm>
            <a:off x="678180" y="1017600"/>
            <a:ext cx="7787640" cy="526444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457200" y="411480"/>
            <a:ext cx="8229600" cy="124587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Journal Prompt 2.4: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Critical </a:t>
            </a:r>
            <a:r>
              <a:rPr lang="en-US" b="1" i="0" u="none" strike="noStrike" cap="none" dirty="0">
                <a:solidFill>
                  <a:srgbClr val="007FA3"/>
                </a:solidFill>
                <a:latin typeface="Arial"/>
                <a:ea typeface="Arial"/>
                <a:cs typeface="Arial"/>
                <a:sym typeface="Arial"/>
              </a:rPr>
              <a:t>Issues at the Convention</a:t>
            </a:r>
          </a:p>
        </p:txBody>
      </p:sp>
      <p:sp>
        <p:nvSpPr>
          <p:cNvPr id="353" name="Shape 353"/>
          <p:cNvSpPr txBox="1">
            <a:spLocks noGrp="1"/>
          </p:cNvSpPr>
          <p:nvPr>
            <p:ph type="body" idx="1"/>
          </p:nvPr>
        </p:nvSpPr>
        <p:spPr>
          <a:xfrm>
            <a:off x="457200" y="1771651"/>
            <a:ext cx="8229600" cy="4286250"/>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a:p>
            <a:pPr marL="101600" marR="0" lvl="0" indent="0" algn="l" rtl="0">
              <a:lnSpc>
                <a:spcPct val="100000"/>
              </a:lnSpc>
              <a:spcBef>
                <a:spcPts val="150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Is representation in the Senate fair?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457200" y="215370"/>
            <a:ext cx="8229600" cy="10304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2.6</a:t>
            </a:r>
          </a:p>
        </p:txBody>
      </p:sp>
      <p:sp>
        <p:nvSpPr>
          <p:cNvPr id="359" name="Shape 359"/>
          <p:cNvSpPr txBox="1">
            <a:spLocks noGrp="1"/>
          </p:cNvSpPr>
          <p:nvPr>
            <p:ph type="body" idx="1"/>
          </p:nvPr>
        </p:nvSpPr>
        <p:spPr>
          <a:xfrm>
            <a:off x="457200" y="1543051"/>
            <a:ext cx="8229600" cy="4377690"/>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Compare and contrast the Federalists and Anti-Federalists in terms of their background and their positions regarding government. </a:t>
            </a:r>
          </a:p>
          <a:p>
            <a:pPr marL="256032" marR="0" lvl="0" indent="-154432" algn="l" rtl="0">
              <a:lnSpc>
                <a:spcPct val="100000"/>
              </a:lnSpc>
              <a:spcBef>
                <a:spcPts val="1500"/>
              </a:spcBef>
              <a:spcAft>
                <a:spcPts val="0"/>
              </a:spcAft>
              <a:buClr>
                <a:srgbClr val="007FA3"/>
              </a:buClr>
              <a:buSzPct val="1000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57200" y="306811"/>
            <a:ext cx="8229600" cy="92762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Ratifying the Constitution</a:t>
            </a:r>
          </a:p>
        </p:txBody>
      </p:sp>
      <p:sp>
        <p:nvSpPr>
          <p:cNvPr id="366" name="Shape 366"/>
          <p:cNvSpPr txBox="1">
            <a:spLocks noGrp="1"/>
          </p:cNvSpPr>
          <p:nvPr>
            <p:ph type="body" idx="1"/>
          </p:nvPr>
        </p:nvSpPr>
        <p:spPr>
          <a:xfrm>
            <a:off x="457200" y="1600200"/>
            <a:ext cx="8229600" cy="4526280"/>
          </a:xfrm>
          <a:prstGeom prst="rect">
            <a:avLst/>
          </a:prstGeom>
          <a:noFill/>
          <a:ln>
            <a:noFill/>
          </a:ln>
        </p:spPr>
        <p:txBody>
          <a:bodyPr lIns="91425" tIns="91425" rIns="91425" bIns="91425" anchor="t" anchorCtr="0">
            <a:noAutofit/>
          </a:bodyPr>
          <a:lstStyle/>
          <a:p>
            <a:pPr marL="742950" marR="0" lvl="1" indent="-18415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Federalists and Anti-Federalists</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Ratification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Federalists and Anti-Federalists</a:t>
            </a:r>
          </a:p>
        </p:txBody>
      </p:sp>
      <p:sp>
        <p:nvSpPr>
          <p:cNvPr id="373" name="Shape 373"/>
          <p:cNvSpPr txBox="1">
            <a:spLocks noGrp="1"/>
          </p:cNvSpPr>
          <p:nvPr>
            <p:ph type="body" idx="1"/>
          </p:nvPr>
        </p:nvSpPr>
        <p:spPr>
          <a:xfrm>
            <a:off x="457200" y="1600201"/>
            <a:ext cx="8229600" cy="4343400"/>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Federalists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Supported Constitution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Federalist Papers</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chemeClr val="dk1"/>
                </a:solidFill>
                <a:latin typeface="Verdana"/>
                <a:ea typeface="Verdana"/>
                <a:cs typeface="Verdana"/>
                <a:sym typeface="Verdana"/>
              </a:rPr>
              <a:t>Alexander Hamilton, James Madison, John Jay</a:t>
            </a:r>
          </a:p>
          <a:p>
            <a:pPr marL="457200" marR="0" lvl="1" indent="-457200" algn="l" rtl="0">
              <a:lnSpc>
                <a:spcPct val="100000"/>
              </a:lnSpc>
              <a:spcBef>
                <a:spcPts val="600"/>
              </a:spcBef>
              <a:spcAft>
                <a:spcPts val="0"/>
              </a:spcAft>
              <a:buClr>
                <a:srgbClr val="92D050"/>
              </a:buClr>
              <a:buSzPct val="25000"/>
              <a:buFont typeface="Arial"/>
              <a:buNone/>
            </a:pPr>
            <a:endParaRPr sz="1400" b="0" i="0" u="none" strike="noStrike" cap="none" dirty="0">
              <a:solidFill>
                <a:srgbClr val="000000"/>
              </a:solidFill>
              <a:latin typeface="Arial"/>
              <a:ea typeface="Arial"/>
              <a:cs typeface="Arial"/>
              <a:sym typeface="Arial"/>
            </a:endParaRP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Anti-Federalists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Opposed Constitution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No protection for civil liberties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States' power would weaken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457200" y="342900"/>
            <a:ext cx="8229600" cy="11430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2.5  Federalists and Anti-Federalists Compared</a:t>
            </a:r>
          </a:p>
        </p:txBody>
      </p:sp>
      <p:graphicFrame>
        <p:nvGraphicFramePr>
          <p:cNvPr id="380" name="Shape 380"/>
          <p:cNvGraphicFramePr/>
          <p:nvPr>
            <p:extLst>
              <p:ext uri="{D42A27DB-BD31-4B8C-83A1-F6EECF244321}">
                <p14:modId xmlns:p14="http://schemas.microsoft.com/office/powerpoint/2010/main" val="458320409"/>
              </p:ext>
            </p:extLst>
          </p:nvPr>
        </p:nvGraphicFramePr>
        <p:xfrm>
          <a:off x="457200" y="1739900"/>
          <a:ext cx="8229600" cy="4125060"/>
        </p:xfrm>
        <a:graphic>
          <a:graphicData uri="http://schemas.openxmlformats.org/drawingml/2006/table">
            <a:tbl>
              <a:tblPr firstRow="1" bandRow="1">
                <a:noFill/>
                <a:tableStyleId>{66526286-681C-4CB7-BE83-B2F31A1255C5}</a:tableStyleId>
              </a:tblPr>
              <a:tblGrid>
                <a:gridCol w="4114800"/>
                <a:gridCol w="41148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b="1" u="none" strike="noStrike" cap="none" dirty="0"/>
                        <a:t>Anti-Federalists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Federalists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b="1" u="none" strike="noStrike" cap="none"/>
                        <a:t>Backgrounds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6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a:t>Small farmers, shopkeepers, laborers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Large landowners, wealthy merchants, professionals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b="1" u="none" strike="noStrike" cap="none"/>
                        <a:t>Government Preferred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6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Stronger state government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Weaker state governments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Weak national government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Strong national governments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Direct election of officials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Indirect election of officials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Shorter terms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Longer terms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Rule by the common man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Government by the elite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Strengthened protections for individual liberties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a:t>Expected few violations of individual liberties</a:t>
                      </a:r>
                    </a:p>
                  </a:txBody>
                  <a:tcPr marL="91450" marR="91450" marT="45725" marB="457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Origins of the Constitution</a:t>
            </a:r>
          </a:p>
        </p:txBody>
      </p:sp>
      <p:sp>
        <p:nvSpPr>
          <p:cNvPr id="81" name="Shape 8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Road to Revolution</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Declaring Independence</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English Heritage: The Power of Ideas</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American Creed</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Winning Independence</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"Conservative" Revolution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457200" y="215370"/>
            <a:ext cx="8229600" cy="119052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2.6  The Bill of Rights </a:t>
            </a:r>
            <a:r>
              <a:rPr lang="en-US" sz="3200" b="1" i="0" u="none" strike="noStrike" cap="none" dirty="0" smtClean="0">
                <a:solidFill>
                  <a:srgbClr val="007FA3"/>
                </a:solidFill>
                <a:latin typeface="Arial"/>
                <a:ea typeface="Arial"/>
                <a:cs typeface="Arial"/>
                <a:sym typeface="Arial"/>
              </a:rPr>
              <a:t/>
            </a:r>
            <a:br>
              <a:rPr lang="en-US" sz="3200" b="1" i="0" u="none" strike="noStrike" cap="none" dirty="0" smtClean="0">
                <a:solidFill>
                  <a:srgbClr val="007FA3"/>
                </a:solidFill>
                <a:latin typeface="Arial"/>
                <a:ea typeface="Arial"/>
                <a:cs typeface="Arial"/>
                <a:sym typeface="Arial"/>
              </a:rPr>
            </a:br>
            <a:r>
              <a:rPr lang="en-US" sz="3200" b="1" i="0" u="none" strike="noStrike" cap="none" dirty="0" smtClean="0">
                <a:solidFill>
                  <a:srgbClr val="007FA3"/>
                </a:solidFill>
                <a:latin typeface="Arial"/>
                <a:ea typeface="Arial"/>
                <a:cs typeface="Arial"/>
                <a:sym typeface="Arial"/>
              </a:rPr>
              <a:t>(</a:t>
            </a:r>
            <a:r>
              <a:rPr lang="en-US" sz="3200" b="1" i="0" u="none" strike="noStrike" cap="none" dirty="0">
                <a:solidFill>
                  <a:srgbClr val="007FA3"/>
                </a:solidFill>
                <a:latin typeface="Arial"/>
                <a:ea typeface="Arial"/>
                <a:cs typeface="Arial"/>
                <a:sym typeface="Arial"/>
              </a:rPr>
              <a:t>Arranged by Function) (1 of 3)</a:t>
            </a:r>
          </a:p>
        </p:txBody>
      </p:sp>
      <p:graphicFrame>
        <p:nvGraphicFramePr>
          <p:cNvPr id="387" name="Shape 387"/>
          <p:cNvGraphicFramePr/>
          <p:nvPr>
            <p:extLst>
              <p:ext uri="{D42A27DB-BD31-4B8C-83A1-F6EECF244321}">
                <p14:modId xmlns:p14="http://schemas.microsoft.com/office/powerpoint/2010/main" val="779088893"/>
              </p:ext>
            </p:extLst>
          </p:nvPr>
        </p:nvGraphicFramePr>
        <p:xfrm>
          <a:off x="457200" y="1682750"/>
          <a:ext cx="8229600" cy="3337650"/>
        </p:xfrm>
        <a:graphic>
          <a:graphicData uri="http://schemas.openxmlformats.org/drawingml/2006/table">
            <a:tbl>
              <a:tblPr firstRow="1" bandRow="1">
                <a:noFill/>
                <a:tableStyleId>{66526286-681C-4CB7-BE83-B2F31A1255C5}</a:tableStyleId>
              </a:tblPr>
              <a:tblGrid>
                <a:gridCol w="4114800"/>
                <a:gridCol w="41148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b="1" u="none" strike="noStrike" cap="none" dirty="0"/>
                        <a:t>Protection of Free Expression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6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Amendment 1:</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a:t>Freedom of speech, press, and assembly</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a:t>Freedom to petition government </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b="1" u="none" strike="noStrike" cap="none"/>
                        <a:t>Protection of Personal Beliefs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6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b="0" u="none" strike="noStrike" cap="none"/>
                        <a:t>Amendment 1:</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No government establishment of religion</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Freedom to exercise religion</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b="1" u="none" strike="noStrike" cap="none"/>
                        <a:t>Protection of Privacy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6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Amendment 3:</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No forced quartering of troops in homes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Amendment 4: </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a:t>No unreasonable searches and seizures</a:t>
                      </a:r>
                    </a:p>
                  </a:txBody>
                  <a:tcPr marL="91450" marR="91450" marT="45725" marB="45725"/>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457200" y="182881"/>
            <a:ext cx="8229600" cy="98298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2.6  The Bill of Rights </a:t>
            </a:r>
            <a:r>
              <a:rPr lang="en-US" sz="3200" b="1" i="0" u="none" strike="noStrike" cap="none" dirty="0" smtClean="0">
                <a:solidFill>
                  <a:srgbClr val="007FA3"/>
                </a:solidFill>
                <a:latin typeface="Arial"/>
                <a:ea typeface="Arial"/>
                <a:cs typeface="Arial"/>
                <a:sym typeface="Arial"/>
              </a:rPr>
              <a:t/>
            </a:r>
            <a:br>
              <a:rPr lang="en-US" sz="3200" b="1" i="0" u="none" strike="noStrike" cap="none" dirty="0" smtClean="0">
                <a:solidFill>
                  <a:srgbClr val="007FA3"/>
                </a:solidFill>
                <a:latin typeface="Arial"/>
                <a:ea typeface="Arial"/>
                <a:cs typeface="Arial"/>
                <a:sym typeface="Arial"/>
              </a:rPr>
            </a:br>
            <a:r>
              <a:rPr lang="en-US" sz="3200" b="1" i="0" u="none" strike="noStrike" cap="none" dirty="0" smtClean="0">
                <a:solidFill>
                  <a:srgbClr val="007FA3"/>
                </a:solidFill>
                <a:latin typeface="Arial"/>
                <a:ea typeface="Arial"/>
                <a:cs typeface="Arial"/>
                <a:sym typeface="Arial"/>
              </a:rPr>
              <a:t>(</a:t>
            </a:r>
            <a:r>
              <a:rPr lang="en-US" sz="3200" b="1" i="0" u="none" strike="noStrike" cap="none" dirty="0">
                <a:solidFill>
                  <a:srgbClr val="007FA3"/>
                </a:solidFill>
                <a:latin typeface="Arial"/>
                <a:ea typeface="Arial"/>
                <a:cs typeface="Arial"/>
                <a:sym typeface="Arial"/>
              </a:rPr>
              <a:t>Arranged by Function) (2 of 3)</a:t>
            </a:r>
          </a:p>
        </p:txBody>
      </p:sp>
      <p:graphicFrame>
        <p:nvGraphicFramePr>
          <p:cNvPr id="393" name="Shape 393"/>
          <p:cNvGraphicFramePr/>
          <p:nvPr>
            <p:extLst>
              <p:ext uri="{D42A27DB-BD31-4B8C-83A1-F6EECF244321}">
                <p14:modId xmlns:p14="http://schemas.microsoft.com/office/powerpoint/2010/main" val="4143499721"/>
              </p:ext>
            </p:extLst>
          </p:nvPr>
        </p:nvGraphicFramePr>
        <p:xfrm>
          <a:off x="457200" y="1333708"/>
          <a:ext cx="8229600" cy="4958180"/>
        </p:xfrm>
        <a:graphic>
          <a:graphicData uri="http://schemas.openxmlformats.org/drawingml/2006/table">
            <a:tbl>
              <a:tblPr firstRow="1" bandRow="1">
                <a:noFill/>
                <a:tableStyleId>{66526286-681C-4CB7-BE83-B2F31A1255C5}</a:tableStyleId>
              </a:tblPr>
              <a:tblGrid>
                <a:gridCol w="4114800"/>
                <a:gridCol w="41148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b="1" u="none" strike="noStrike" cap="none" dirty="0"/>
                        <a:t>Protection of Defendants’ Rights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6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Amendment 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Grand jury indictment required for serious crime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endParaRPr sz="16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a:t>No second prosecution for the same offense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No compulsion to testify against oneself</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No loss of life, liberty, or property without due process of law</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Amendment 6:</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Right to a speedy and public trial by a local, impartial jury</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Right to be informed of charges against oneself</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endParaRPr sz="16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Right to legal counsel</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Right to compel the attendance of favorable witnesses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endParaRPr sz="16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a:t>Right to cross-examine witnesses</a:t>
                      </a:r>
                    </a:p>
                  </a:txBody>
                  <a:tcPr marL="91450" marR="91450" marT="45725" marB="45725"/>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457200" y="215370"/>
            <a:ext cx="8229600" cy="120195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2.6  The Bill of Rights </a:t>
            </a:r>
            <a:r>
              <a:rPr lang="en-US" sz="3200" b="1" i="0" u="none" strike="noStrike" cap="none" dirty="0" smtClean="0">
                <a:solidFill>
                  <a:srgbClr val="007FA3"/>
                </a:solidFill>
                <a:latin typeface="Arial"/>
                <a:ea typeface="Arial"/>
                <a:cs typeface="Arial"/>
                <a:sym typeface="Arial"/>
              </a:rPr>
              <a:t/>
            </a:r>
            <a:br>
              <a:rPr lang="en-US" sz="3200" b="1" i="0" u="none" strike="noStrike" cap="none" dirty="0" smtClean="0">
                <a:solidFill>
                  <a:srgbClr val="007FA3"/>
                </a:solidFill>
                <a:latin typeface="Arial"/>
                <a:ea typeface="Arial"/>
                <a:cs typeface="Arial"/>
                <a:sym typeface="Arial"/>
              </a:rPr>
            </a:br>
            <a:r>
              <a:rPr lang="en-US" sz="3200" b="1" i="0" u="none" strike="noStrike" cap="none" dirty="0" smtClean="0">
                <a:solidFill>
                  <a:srgbClr val="007FA3"/>
                </a:solidFill>
                <a:latin typeface="Arial"/>
                <a:ea typeface="Arial"/>
                <a:cs typeface="Arial"/>
                <a:sym typeface="Arial"/>
              </a:rPr>
              <a:t>(</a:t>
            </a:r>
            <a:r>
              <a:rPr lang="en-US" sz="3200" b="1" i="0" u="none" strike="noStrike" cap="none" dirty="0">
                <a:solidFill>
                  <a:srgbClr val="007FA3"/>
                </a:solidFill>
                <a:latin typeface="Arial"/>
                <a:ea typeface="Arial"/>
                <a:cs typeface="Arial"/>
                <a:sym typeface="Arial"/>
              </a:rPr>
              <a:t>Arranged by Function) (3 of 3)</a:t>
            </a:r>
          </a:p>
        </p:txBody>
      </p:sp>
      <p:graphicFrame>
        <p:nvGraphicFramePr>
          <p:cNvPr id="399" name="Shape 399"/>
          <p:cNvGraphicFramePr/>
          <p:nvPr>
            <p:extLst>
              <p:ext uri="{D42A27DB-BD31-4B8C-83A1-F6EECF244321}">
                <p14:modId xmlns:p14="http://schemas.microsoft.com/office/powerpoint/2010/main" val="2250860243"/>
              </p:ext>
            </p:extLst>
          </p:nvPr>
        </p:nvGraphicFramePr>
        <p:xfrm>
          <a:off x="457200" y="1680210"/>
          <a:ext cx="8229600" cy="4206330"/>
        </p:xfrm>
        <a:graphic>
          <a:graphicData uri="http://schemas.openxmlformats.org/drawingml/2006/table">
            <a:tbl>
              <a:tblPr firstRow="1" bandRow="1">
                <a:noFill/>
                <a:tableStyleId>{66526286-681C-4CB7-BE83-B2F31A1255C5}</a:tableStyleId>
              </a:tblPr>
              <a:tblGrid>
                <a:gridCol w="4114800"/>
                <a:gridCol w="41148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b="1" u="none" strike="noStrike" cap="none"/>
                        <a:t>Protection of Defendants’ Rights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6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Amendment 7:</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Right to jury trial in civil suit where the value of controversy exceeds $20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Amendment 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No excessive bail or fines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No cruel and unusual punishments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b="1" u="none" strike="noStrike" cap="none"/>
                        <a:t>Protection of Other Rights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6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Amendment 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Right to bear arms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Amendment 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No taking of private property for public use without just compensation</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Amendment 9:</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Unlisted rights are not necessarily denied</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Amendment 10: </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a:t>Powers not delegated to the national government or denied to the states are reserved for the states or the people</a:t>
                      </a:r>
                    </a:p>
                  </a:txBody>
                  <a:tcPr marL="91450" marR="91450" marT="45725" marB="45725"/>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457200" y="215371"/>
            <a:ext cx="8229600" cy="96192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Ratification</a:t>
            </a:r>
          </a:p>
        </p:txBody>
      </p:sp>
      <p:sp>
        <p:nvSpPr>
          <p:cNvPr id="406" name="Shape 40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Ratification by special convention</a:t>
            </a:r>
          </a:p>
          <a:p>
            <a:pPr marL="742950" marR="0" lvl="2" indent="-285750" algn="l" rtl="0">
              <a:lnSpc>
                <a:spcPct val="15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Got around state legislatures</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Delaware first to approve</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New Hampshire made it official</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New York and Virginia critical</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North Carolina and Rhode Island hold out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457200" y="215371"/>
            <a:ext cx="8229600" cy="99621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2.7</a:t>
            </a:r>
          </a:p>
        </p:txBody>
      </p:sp>
      <p:sp>
        <p:nvSpPr>
          <p:cNvPr id="412" name="Shape 412"/>
          <p:cNvSpPr txBox="1">
            <a:spLocks noGrp="1"/>
          </p:cNvSpPr>
          <p:nvPr>
            <p:ph type="body" idx="1"/>
          </p:nvPr>
        </p:nvSpPr>
        <p:spPr>
          <a:xfrm>
            <a:off x="457200" y="154305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Explain how the Constitution can be formally amended and how it changes informally. </a:t>
            </a:r>
          </a:p>
          <a:p>
            <a:pPr marL="256032" marR="0" lvl="0" indent="-154432" algn="l" rtl="0">
              <a:lnSpc>
                <a:spcPct val="100000"/>
              </a:lnSpc>
              <a:spcBef>
                <a:spcPts val="1500"/>
              </a:spcBef>
              <a:spcAft>
                <a:spcPts val="0"/>
              </a:spcAft>
              <a:buClr>
                <a:srgbClr val="007FA3"/>
              </a:buClr>
              <a:buSzPct val="1000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Changing the Constitution</a:t>
            </a:r>
          </a:p>
        </p:txBody>
      </p:sp>
      <p:sp>
        <p:nvSpPr>
          <p:cNvPr id="419" name="Shape 41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742950" marR="0" lvl="1" indent="-18415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The Formal Amending Process</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The Informal Processes of   	Constitutional Change</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The Importance of Flexibility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Formal Amending Process</a:t>
            </a:r>
          </a:p>
        </p:txBody>
      </p:sp>
      <p:sp>
        <p:nvSpPr>
          <p:cNvPr id="426" name="Shape 42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Proposal</a:t>
            </a:r>
          </a:p>
          <a:p>
            <a:pPr marL="742950" marR="0" lvl="2" indent="-285750" algn="l" rtl="0">
              <a:lnSpc>
                <a:spcPct val="15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Two-thirds vote in each house</a:t>
            </a:r>
          </a:p>
          <a:p>
            <a:pPr marL="742950" marR="0" lvl="2" indent="-285750" algn="l" rtl="0">
              <a:lnSpc>
                <a:spcPct val="15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National convention called by Congress</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Ratification</a:t>
            </a:r>
          </a:p>
          <a:p>
            <a:pPr marL="742950" marR="0" lvl="2" indent="-285750" algn="l" rtl="0">
              <a:lnSpc>
                <a:spcPct val="15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Legislatures of three-fourths of states</a:t>
            </a:r>
          </a:p>
          <a:p>
            <a:pPr marL="742950" marR="0" lvl="2" indent="-285750" algn="l" rtl="0">
              <a:lnSpc>
                <a:spcPct val="15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Special state conventions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457200" y="217169"/>
            <a:ext cx="8229600" cy="1062991"/>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2.5  How the Constitution Can </a:t>
            </a:r>
            <a:r>
              <a:rPr lang="en-US" sz="3200" b="1" i="0" u="none" strike="noStrike" cap="none" dirty="0" smtClean="0">
                <a:solidFill>
                  <a:srgbClr val="007FA3"/>
                </a:solidFill>
                <a:latin typeface="Arial"/>
                <a:ea typeface="Arial"/>
                <a:cs typeface="Arial"/>
                <a:sym typeface="Arial"/>
              </a:rPr>
              <a:t/>
            </a:r>
            <a:br>
              <a:rPr lang="en-US" sz="3200" b="1" i="0" u="none" strike="noStrike" cap="none" dirty="0" smtClean="0">
                <a:solidFill>
                  <a:srgbClr val="007FA3"/>
                </a:solidFill>
                <a:latin typeface="Arial"/>
                <a:ea typeface="Arial"/>
                <a:cs typeface="Arial"/>
                <a:sym typeface="Arial"/>
              </a:rPr>
            </a:br>
            <a:r>
              <a:rPr lang="en-US" sz="3200" b="1" i="0" u="none" strike="noStrike" cap="none" dirty="0" smtClean="0">
                <a:solidFill>
                  <a:srgbClr val="007FA3"/>
                </a:solidFill>
                <a:latin typeface="Arial"/>
                <a:ea typeface="Arial"/>
                <a:cs typeface="Arial"/>
                <a:sym typeface="Arial"/>
              </a:rPr>
              <a:t>Be </a:t>
            </a:r>
            <a:r>
              <a:rPr lang="en-US" sz="3200" b="1" i="0" u="none" strike="noStrike" cap="none" dirty="0">
                <a:solidFill>
                  <a:srgbClr val="007FA3"/>
                </a:solidFill>
                <a:latin typeface="Arial"/>
                <a:ea typeface="Arial"/>
                <a:cs typeface="Arial"/>
                <a:sym typeface="Arial"/>
              </a:rPr>
              <a:t>Amended</a:t>
            </a:r>
          </a:p>
        </p:txBody>
      </p:sp>
      <p:pic>
        <p:nvPicPr>
          <p:cNvPr id="433" name="Shape 433" descr="A graph illustrates how the constitution can be amended. Phase One: Proposing Amendments. Congress can propose an amendment by a 2/3 vote in each house OR National convention can propose an amendment requested by 2/3 of the states. They point to Phase Two: Ratifying Amendments. Congress—Used for every amendment adopted except the Twenty-first amendment, points to State Legislatures (can ratify an amendment by a vote of 3/4 of the states). Congress—Used once, for the twenty-first amendment, which repealed prohibition—points to State conventions (can ratify an amendment by a vote of 3/4 of the states). National convention points to State Conventions and State legislatures (Never used)."/>
          <p:cNvPicPr preferRelativeResize="0"/>
          <p:nvPr/>
        </p:nvPicPr>
        <p:blipFill rotWithShape="1">
          <a:blip r:embed="rId3">
            <a:alphaModFix/>
          </a:blip>
          <a:srcRect/>
          <a:stretch/>
        </p:blipFill>
        <p:spPr>
          <a:xfrm>
            <a:off x="1833569" y="1461240"/>
            <a:ext cx="5476861" cy="484632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Informal Processes of Constitutional Change</a:t>
            </a:r>
          </a:p>
        </p:txBody>
      </p:sp>
      <p:sp>
        <p:nvSpPr>
          <p:cNvPr id="440" name="Shape 440"/>
          <p:cNvSpPr txBox="1">
            <a:spLocks noGrp="1"/>
          </p:cNvSpPr>
          <p:nvPr>
            <p:ph type="body" idx="1"/>
          </p:nvPr>
        </p:nvSpPr>
        <p:spPr>
          <a:xfrm>
            <a:off x="457200" y="1840230"/>
            <a:ext cx="8229600" cy="428593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Most changes have been informal</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Judicial interpretation</a:t>
            </a:r>
          </a:p>
          <a:p>
            <a:pPr marL="742950" marR="0" lvl="2" indent="-285750" algn="l" rtl="0">
              <a:lnSpc>
                <a:spcPct val="150000"/>
              </a:lnSpc>
              <a:spcBef>
                <a:spcPts val="0"/>
              </a:spcBef>
              <a:spcAft>
                <a:spcPts val="0"/>
              </a:spcAft>
              <a:buClr>
                <a:srgbClr val="000000"/>
              </a:buClr>
              <a:buSzPct val="100000"/>
              <a:buFont typeface="Noto Sans Symbols"/>
              <a:buChar char="■"/>
            </a:pPr>
            <a:r>
              <a:rPr lang="en-US" sz="2000" b="0" i="1" u="none" strike="noStrike" cap="none" dirty="0">
                <a:solidFill>
                  <a:srgbClr val="000000"/>
                </a:solidFill>
                <a:latin typeface="Verdana"/>
                <a:ea typeface="Verdana"/>
                <a:cs typeface="Verdana"/>
                <a:sym typeface="Verdana"/>
              </a:rPr>
              <a:t>Marbury v. Madison </a:t>
            </a:r>
            <a:r>
              <a:rPr lang="en-US" sz="2000" b="0" i="0" u="none" strike="noStrike" cap="none" dirty="0">
                <a:solidFill>
                  <a:srgbClr val="000000"/>
                </a:solidFill>
                <a:latin typeface="Verdana"/>
                <a:ea typeface="Verdana"/>
                <a:cs typeface="Verdana"/>
                <a:sym typeface="Verdana"/>
              </a:rPr>
              <a:t>(1803)</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Changing political practice</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Technology</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Increased demands for new policies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457200" y="215371"/>
            <a:ext cx="8229600" cy="10419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Importance of Flexibility</a:t>
            </a:r>
          </a:p>
        </p:txBody>
      </p:sp>
      <p:sp>
        <p:nvSpPr>
          <p:cNvPr id="447" name="Shape 44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Constitution meant to be flexible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Many decisions left up to Congress</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Flexibility key to survival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World's oldest Constitution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Road to Revolution </a:t>
            </a:r>
          </a:p>
        </p:txBody>
      </p:sp>
      <p:sp>
        <p:nvSpPr>
          <p:cNvPr id="88" name="Shape 8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Life was good in the colonies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(Slaves excepted, of course)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Self-governing</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Irritants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New taxes to finance French and Indian War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Enforcement of trade regulations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No representation in Parliament</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Protests and boycotts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First Continental Congress – Sept. 1774</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Shape 453" descr="An illustration of the Liberty Bell in a clock tower near a flag that says Philadelphia. The illustration reads &quot;Takes a licking and keeps on ticking.&quot;"/>
          <p:cNvPicPr preferRelativeResize="0"/>
          <p:nvPr/>
        </p:nvPicPr>
        <p:blipFill rotWithShape="1">
          <a:blip r:embed="rId3">
            <a:alphaModFix/>
          </a:blip>
          <a:srcRect/>
          <a:stretch/>
        </p:blipFill>
        <p:spPr>
          <a:xfrm>
            <a:off x="1920240" y="1889760"/>
            <a:ext cx="5303520" cy="4139953"/>
          </a:xfrm>
          <a:prstGeom prst="rect">
            <a:avLst/>
          </a:prstGeom>
          <a:noFill/>
          <a:ln>
            <a:noFill/>
          </a:ln>
        </p:spPr>
      </p:pic>
      <p:sp>
        <p:nvSpPr>
          <p:cNvPr id="454" name="Shape 454"/>
          <p:cNvSpPr txBox="1">
            <a:spLocks noGrp="1"/>
          </p:cNvSpPr>
          <p:nvPr>
            <p:ph type="title"/>
          </p:nvPr>
        </p:nvSpPr>
        <p:spPr>
          <a:xfrm>
            <a:off x="457200" y="215370"/>
            <a:ext cx="8229600" cy="135054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Constitution: A Short Document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457200" y="306810"/>
            <a:ext cx="8229600" cy="139626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Journal Prompt 2.7: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Changing </a:t>
            </a:r>
            <a:r>
              <a:rPr lang="en-US" b="1" i="0" u="none" strike="noStrike" cap="none" dirty="0">
                <a:solidFill>
                  <a:srgbClr val="007FA3"/>
                </a:solidFill>
                <a:latin typeface="Arial"/>
                <a:ea typeface="Arial"/>
                <a:cs typeface="Arial"/>
                <a:sym typeface="Arial"/>
              </a:rPr>
              <a:t>the Constitution</a:t>
            </a:r>
          </a:p>
        </p:txBody>
      </p:sp>
      <p:sp>
        <p:nvSpPr>
          <p:cNvPr id="460" name="Shape 460"/>
          <p:cNvSpPr txBox="1">
            <a:spLocks noGrp="1"/>
          </p:cNvSpPr>
          <p:nvPr>
            <p:ph type="body" idx="1"/>
          </p:nvPr>
        </p:nvSpPr>
        <p:spPr>
          <a:xfrm>
            <a:off x="457200" y="2148839"/>
            <a:ext cx="8229600" cy="3851911"/>
          </a:xfrm>
          <a:prstGeom prst="rect">
            <a:avLst/>
          </a:prstGeom>
          <a:noFill/>
          <a:ln>
            <a:noFill/>
          </a:ln>
        </p:spPr>
        <p:txBody>
          <a:bodyPr lIns="91425" tIns="91425" rIns="91425" bIns="91425" anchor="t" anchorCtr="0">
            <a:noAutofit/>
          </a:bodyPr>
          <a:lstStyle/>
          <a:p>
            <a:pPr marL="101600" marR="0" lvl="0" indent="0" algn="l" rtl="0">
              <a:lnSpc>
                <a:spcPct val="100000"/>
              </a:lnSpc>
              <a:spcBef>
                <a:spcPts val="150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Some people think the Constitution should only be changed by amending it. Others think it is better if the Constitution is viewed as more flexible. What do you think?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2.8</a:t>
            </a:r>
          </a:p>
        </p:txBody>
      </p:sp>
      <p:sp>
        <p:nvSpPr>
          <p:cNvPr id="466" name="Shape 46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Assess whether the Constitution establishes a majoritarian democracy and how it limits the scope of government. </a:t>
            </a:r>
          </a:p>
          <a:p>
            <a:pPr marL="101600" marR="0" lvl="0" indent="0" algn="ctr" rtl="0">
              <a:lnSpc>
                <a:spcPct val="100000"/>
              </a:lnSpc>
              <a:spcBef>
                <a:spcPts val="1500"/>
              </a:spcBef>
              <a:spcAft>
                <a:spcPts val="0"/>
              </a:spcAft>
              <a:buClr>
                <a:srgbClr val="007FA3"/>
              </a:buClr>
              <a:buSzPct val="25000"/>
              <a:buFont typeface="Arial"/>
              <a:buNone/>
            </a:pPr>
            <a:endParaRPr sz="2800" b="1" i="0" u="none" strike="noStrike" cap="none" dirty="0">
              <a:solidFill>
                <a:schemeClr val="dk1"/>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Understanding the Constitution</a:t>
            </a:r>
          </a:p>
        </p:txBody>
      </p:sp>
      <p:sp>
        <p:nvSpPr>
          <p:cNvPr id="473" name="Shape 47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742950" marR="0" lvl="1" indent="-18415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Constitution and Democracy</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Constitution and the Scope of 	Government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Constitution and Democracy</a:t>
            </a:r>
          </a:p>
        </p:txBody>
      </p:sp>
      <p:sp>
        <p:nvSpPr>
          <p:cNvPr id="480" name="Shape 48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3000" b="0" i="0" u="none" strike="noStrike" cap="none" dirty="0">
                <a:solidFill>
                  <a:schemeClr val="dk1"/>
                </a:solidFill>
                <a:latin typeface="Verdana"/>
                <a:ea typeface="Verdana"/>
                <a:cs typeface="Verdana"/>
                <a:sym typeface="Verdana"/>
              </a:rPr>
              <a:t>Original Constitution not very democratic</a:t>
            </a:r>
          </a:p>
          <a:p>
            <a:pPr marL="457200" marR="0" lvl="1" indent="-457200" algn="l" rtl="0">
              <a:lnSpc>
                <a:spcPct val="120000"/>
              </a:lnSpc>
              <a:spcBef>
                <a:spcPts val="600"/>
              </a:spcBef>
              <a:spcAft>
                <a:spcPts val="0"/>
              </a:spcAft>
              <a:buClr>
                <a:srgbClr val="004185"/>
              </a:buClr>
              <a:buSzPct val="100000"/>
              <a:buFont typeface="Noto Sans Symbols"/>
              <a:buChar char="⬜"/>
            </a:pPr>
            <a:r>
              <a:rPr lang="en-US" sz="3000" b="0" i="0" u="none" strike="noStrike" cap="none" dirty="0">
                <a:solidFill>
                  <a:schemeClr val="dk1"/>
                </a:solidFill>
                <a:latin typeface="Verdana"/>
                <a:ea typeface="Verdana"/>
                <a:cs typeface="Verdana"/>
                <a:sym typeface="Verdana"/>
              </a:rPr>
              <a:t>Created a republic</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Representative government</a:t>
            </a:r>
          </a:p>
          <a:p>
            <a:pPr marL="457200" marR="0" lvl="1" indent="-457200" algn="l" rtl="0">
              <a:lnSpc>
                <a:spcPct val="120000"/>
              </a:lnSpc>
              <a:spcBef>
                <a:spcPts val="600"/>
              </a:spcBef>
              <a:spcAft>
                <a:spcPts val="0"/>
              </a:spcAft>
              <a:buClr>
                <a:srgbClr val="004185"/>
              </a:buClr>
              <a:buSzPct val="100000"/>
              <a:buFont typeface="Noto Sans Symbols"/>
              <a:buChar char="⬜"/>
            </a:pPr>
            <a:r>
              <a:rPr lang="en-US" sz="3000" b="0" i="0" u="none" strike="noStrike" cap="none" dirty="0">
                <a:solidFill>
                  <a:schemeClr val="dk1"/>
                </a:solidFill>
                <a:latin typeface="Verdana"/>
                <a:ea typeface="Verdana"/>
                <a:cs typeface="Verdana"/>
                <a:sym typeface="Verdana"/>
              </a:rPr>
              <a:t>Voting and Participation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No original guidelines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More people now vote for more offices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Technology has made government closer</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457200" y="215371"/>
            <a:ext cx="8229600" cy="96192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Suffragettes Marching</a:t>
            </a:r>
          </a:p>
        </p:txBody>
      </p:sp>
      <p:pic>
        <p:nvPicPr>
          <p:cNvPr id="487" name="Shape 487" descr="A black and white photo of a suffragette march; a large group of people, the vast majority women, dressed in white march down the street with heavily crowded sidewalks filled with onlookers. "/>
          <p:cNvPicPr preferRelativeResize="0"/>
          <p:nvPr/>
        </p:nvPicPr>
        <p:blipFill rotWithShape="1">
          <a:blip r:embed="rId3">
            <a:alphaModFix/>
          </a:blip>
          <a:srcRect/>
          <a:stretch/>
        </p:blipFill>
        <p:spPr>
          <a:xfrm>
            <a:off x="834390" y="1541250"/>
            <a:ext cx="7315200" cy="461161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Constitution and the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Scope </a:t>
            </a:r>
            <a:r>
              <a:rPr lang="en-US" b="1" i="0" u="none" strike="noStrike" cap="none" dirty="0">
                <a:solidFill>
                  <a:srgbClr val="007FA3"/>
                </a:solidFill>
                <a:latin typeface="Arial"/>
                <a:ea typeface="Arial"/>
                <a:cs typeface="Arial"/>
                <a:sym typeface="Arial"/>
              </a:rPr>
              <a:t>of Government</a:t>
            </a:r>
          </a:p>
        </p:txBody>
      </p:sp>
      <p:sp>
        <p:nvSpPr>
          <p:cNvPr id="494" name="Shape 494"/>
          <p:cNvSpPr txBox="1">
            <a:spLocks noGrp="1"/>
          </p:cNvSpPr>
          <p:nvPr>
            <p:ph type="body" idx="1"/>
          </p:nvPr>
        </p:nvSpPr>
        <p:spPr>
          <a:xfrm>
            <a:off x="457200" y="1817370"/>
            <a:ext cx="8229600" cy="430879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3000" b="0" i="0" u="none" strike="noStrike" cap="none" dirty="0">
                <a:solidFill>
                  <a:schemeClr val="dk1"/>
                </a:solidFill>
                <a:latin typeface="Verdana"/>
                <a:ea typeface="Verdana"/>
                <a:cs typeface="Verdana"/>
                <a:sym typeface="Verdana"/>
              </a:rPr>
              <a:t>Constitution designed to limit government and protect liberties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Broad participation possible</a:t>
            </a:r>
          </a:p>
          <a:p>
            <a:pPr marL="457200" marR="0" lvl="1" indent="-457200" algn="l" rtl="0">
              <a:lnSpc>
                <a:spcPct val="120000"/>
              </a:lnSpc>
              <a:spcBef>
                <a:spcPts val="600"/>
              </a:spcBef>
              <a:spcAft>
                <a:spcPts val="0"/>
              </a:spcAft>
              <a:buClr>
                <a:srgbClr val="004185"/>
              </a:buClr>
              <a:buSzPct val="100000"/>
              <a:buFont typeface="Noto Sans Symbols"/>
              <a:buChar char="⬜"/>
            </a:pPr>
            <a:r>
              <a:rPr lang="en-US" sz="3000" b="0" i="0" u="none" strike="noStrike" cap="none" dirty="0">
                <a:solidFill>
                  <a:schemeClr val="dk1"/>
                </a:solidFill>
                <a:latin typeface="Verdana"/>
                <a:ea typeface="Verdana"/>
                <a:cs typeface="Verdana"/>
                <a:sym typeface="Verdana"/>
              </a:rPr>
              <a:t>Effects of separation of powers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All groups can be heard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Encourages stalemate</a:t>
            </a:r>
          </a:p>
          <a:p>
            <a:pPr marL="457200" marR="0" lvl="1" indent="-457200" algn="l" rtl="0">
              <a:lnSpc>
                <a:spcPct val="120000"/>
              </a:lnSpc>
              <a:spcBef>
                <a:spcPts val="600"/>
              </a:spcBef>
              <a:spcAft>
                <a:spcPts val="0"/>
              </a:spcAft>
              <a:buClr>
                <a:srgbClr val="004185"/>
              </a:buClr>
              <a:buSzPct val="100000"/>
              <a:buFont typeface="Noto Sans Symbols"/>
              <a:buChar char="⬜"/>
            </a:pPr>
            <a:r>
              <a:rPr lang="en-US" sz="3000" b="0" i="0" u="none" strike="noStrike" cap="none" dirty="0">
                <a:solidFill>
                  <a:schemeClr val="dk1"/>
                </a:solidFill>
                <a:latin typeface="Verdana"/>
                <a:ea typeface="Verdana"/>
                <a:cs typeface="Verdana"/>
                <a:sym typeface="Verdana"/>
              </a:rPr>
              <a:t>Effects of checks and balances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Gridlock or ineffective policy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Ryan and Obama</a:t>
            </a:r>
          </a:p>
        </p:txBody>
      </p:sp>
      <p:pic>
        <p:nvPicPr>
          <p:cNvPr id="501" name="Shape 501" descr="A photo of Paul Ryan supposedly from a meeting, pointing his finger. A photo of Barack Obama, supposedly from an interview, as he is gesturing and talking. "/>
          <p:cNvPicPr preferRelativeResize="0"/>
          <p:nvPr/>
        </p:nvPicPr>
        <p:blipFill rotWithShape="1">
          <a:blip r:embed="rId3">
            <a:alphaModFix/>
          </a:blip>
          <a:srcRect/>
          <a:stretch/>
        </p:blipFill>
        <p:spPr>
          <a:xfrm>
            <a:off x="594360" y="1676400"/>
            <a:ext cx="7955278" cy="4180704"/>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Shared Writing 2</a:t>
            </a:r>
          </a:p>
        </p:txBody>
      </p:sp>
      <p:sp>
        <p:nvSpPr>
          <p:cNvPr id="507" name="Shape 50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Does the Constitution’s system of checking and balancing make it too difficult for the national government to make decisions about pressing problems?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Photo Credits</a:t>
            </a:r>
          </a:p>
        </p:txBody>
      </p:sp>
      <p:sp>
        <p:nvSpPr>
          <p:cNvPr id="513" name="Shape 51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80000"/>
              </a:lnSpc>
              <a:spcBef>
                <a:spcPts val="0"/>
              </a:spcBef>
              <a:spcAft>
                <a:spcPts val="0"/>
              </a:spcAft>
              <a:buClr>
                <a:srgbClr val="007FA3"/>
              </a:buClr>
              <a:buSzPct val="25000"/>
              <a:buFont typeface="Arial"/>
              <a:buNone/>
            </a:pPr>
            <a:r>
              <a:rPr lang="en-US" sz="2040" b="1" i="0" u="none" strike="noStrike" cap="none" dirty="0">
                <a:solidFill>
                  <a:schemeClr val="dk1"/>
                </a:solidFill>
                <a:latin typeface="Arial"/>
                <a:ea typeface="Arial"/>
                <a:cs typeface="Arial"/>
                <a:sym typeface="Arial"/>
              </a:rPr>
              <a:t>Chapter 2   </a:t>
            </a:r>
          </a:p>
          <a:p>
            <a:pPr marL="101600" marR="0" lvl="0" indent="0" algn="l" rtl="0">
              <a:lnSpc>
                <a:spcPct val="80000"/>
              </a:lnSpc>
              <a:spcBef>
                <a:spcPts val="1500"/>
              </a:spcBef>
              <a:spcAft>
                <a:spcPts val="0"/>
              </a:spcAft>
              <a:buClr>
                <a:srgbClr val="007FA3"/>
              </a:buClr>
              <a:buSzPct val="25000"/>
              <a:buFont typeface="Arial"/>
              <a:buNone/>
            </a:pPr>
            <a:r>
              <a:rPr lang="en-US" sz="2040" b="0" i="0" u="none" strike="noStrike" cap="none" dirty="0">
                <a:solidFill>
                  <a:schemeClr val="dk1"/>
                </a:solidFill>
                <a:latin typeface="Arial"/>
                <a:ea typeface="Arial"/>
                <a:cs typeface="Arial"/>
                <a:sym typeface="Arial"/>
              </a:rPr>
              <a:t>027, top right: Library of Congress Prints and Photographs Division [LC-USZ62-10658]; 027, bottom left: World History Archive/Newscom; 033: Scribner ’s Popular History of the US, 1897/Pearson Education; 034: National Gallery of Art, Washington; 035: North Wind Picture Archives/</a:t>
            </a:r>
            <a:r>
              <a:rPr lang="en-US" sz="2040" b="0" i="0" u="none" strike="noStrike" cap="none" dirty="0" err="1">
                <a:solidFill>
                  <a:schemeClr val="dk1"/>
                </a:solidFill>
                <a:latin typeface="Arial"/>
                <a:ea typeface="Arial"/>
                <a:cs typeface="Arial"/>
                <a:sym typeface="Arial"/>
              </a:rPr>
              <a:t>Alamy</a:t>
            </a:r>
            <a:r>
              <a:rPr lang="en-US" sz="2040" b="0" i="0" u="none" strike="noStrike" cap="none" dirty="0">
                <a:solidFill>
                  <a:schemeClr val="dk1"/>
                </a:solidFill>
                <a:latin typeface="Arial"/>
                <a:ea typeface="Arial"/>
                <a:cs typeface="Arial"/>
                <a:sym typeface="Arial"/>
              </a:rPr>
              <a:t> Stock Photo; 037: Library of Congress Prints and Photographs Division [LC-DIG-ds-05506]; 040: Everett Historical/ Shutterstock; 041, center and far right: Library of Congress Prints and Photographs Division [LC-DIG-highsm-01908]; 041, far left: Library of Congress Prints and Photographs Division [LC-DIG-highsm-04961]; 041, bottom: Library of Congress Prints and Photographs Division [LC-DIG-highsm-11889]; 041, top: North Wind Picture Archives/</a:t>
            </a:r>
            <a:r>
              <a:rPr lang="en-US" sz="2040" b="0" i="0" u="none" strike="noStrike" cap="none" dirty="0" err="1">
                <a:solidFill>
                  <a:schemeClr val="dk1"/>
                </a:solidFill>
                <a:latin typeface="Arial"/>
                <a:ea typeface="Arial"/>
                <a:cs typeface="Arial"/>
                <a:sym typeface="Arial"/>
              </a:rPr>
              <a:t>Alamy</a:t>
            </a:r>
            <a:r>
              <a:rPr lang="en-US" sz="2040" b="0" i="0" u="none" strike="noStrike" cap="none" dirty="0">
                <a:solidFill>
                  <a:schemeClr val="dk1"/>
                </a:solidFill>
                <a:latin typeface="Arial"/>
                <a:ea typeface="Arial"/>
                <a:cs typeface="Arial"/>
                <a:sym typeface="Arial"/>
              </a:rPr>
              <a:t> Stock Photo; 043: Charles Phelps Cushing/</a:t>
            </a:r>
            <a:r>
              <a:rPr lang="en-US" sz="2040" b="0" i="0" u="none" strike="noStrike" cap="none" dirty="0" err="1">
                <a:solidFill>
                  <a:schemeClr val="dk1"/>
                </a:solidFill>
                <a:latin typeface="Arial"/>
                <a:ea typeface="Arial"/>
                <a:cs typeface="Arial"/>
                <a:sym typeface="Arial"/>
              </a:rPr>
              <a:t>ClassicStock</a:t>
            </a:r>
            <a:r>
              <a:rPr lang="en-US" sz="2040" b="0" i="0" u="none" strike="noStrike" cap="none" dirty="0">
                <a:solidFill>
                  <a:schemeClr val="dk1"/>
                </a:solidFill>
                <a:latin typeface="Arial"/>
                <a:ea typeface="Arial"/>
                <a:cs typeface="Arial"/>
                <a:sym typeface="Arial"/>
              </a:rPr>
              <a:t>/</a:t>
            </a:r>
            <a:r>
              <a:rPr lang="en-US" sz="2040" b="0" i="0" u="none" strike="noStrike" cap="none" dirty="0" err="1">
                <a:solidFill>
                  <a:schemeClr val="dk1"/>
                </a:solidFill>
                <a:latin typeface="Arial"/>
                <a:ea typeface="Arial"/>
                <a:cs typeface="Arial"/>
                <a:sym typeface="Arial"/>
              </a:rPr>
              <a:t>Alamy</a:t>
            </a:r>
            <a:r>
              <a:rPr lang="en-US" sz="2040" b="0" i="0" u="none" strike="noStrike" cap="none" dirty="0">
                <a:solidFill>
                  <a:schemeClr val="dk1"/>
                </a:solidFill>
                <a:latin typeface="Arial"/>
                <a:ea typeface="Arial"/>
                <a:cs typeface="Arial"/>
                <a:sym typeface="Arial"/>
              </a:rPr>
              <a:t> Stock Photo; 051: Mike </a:t>
            </a:r>
            <a:r>
              <a:rPr lang="en-US" sz="2040" b="0" i="0" u="none" strike="noStrike" cap="none" dirty="0" err="1">
                <a:solidFill>
                  <a:schemeClr val="dk1"/>
                </a:solidFill>
                <a:latin typeface="Arial"/>
                <a:ea typeface="Arial"/>
                <a:cs typeface="Arial"/>
                <a:sym typeface="Arial"/>
              </a:rPr>
              <a:t>Luckovich</a:t>
            </a:r>
            <a:r>
              <a:rPr lang="en-US" sz="2040" b="0" i="0" u="none" strike="noStrike" cap="none" dirty="0">
                <a:solidFill>
                  <a:schemeClr val="dk1"/>
                </a:solidFill>
                <a:latin typeface="Arial"/>
                <a:ea typeface="Arial"/>
                <a:cs typeface="Arial"/>
                <a:sym typeface="Arial"/>
              </a:rPr>
              <a:t>/Creators Syndicate; 053: Paul Thompson/Topical Press Agency/</a:t>
            </a:r>
            <a:r>
              <a:rPr lang="en-US" sz="2040" b="0" i="0" u="none" strike="noStrike" cap="none" dirty="0" err="1">
                <a:solidFill>
                  <a:schemeClr val="dk1"/>
                </a:solidFill>
                <a:latin typeface="Arial"/>
                <a:ea typeface="Arial"/>
                <a:cs typeface="Arial"/>
                <a:sym typeface="Arial"/>
              </a:rPr>
              <a:t>Hulton</a:t>
            </a:r>
            <a:r>
              <a:rPr lang="en-US" sz="2040" b="0" i="0" u="none" strike="noStrike" cap="none" dirty="0">
                <a:solidFill>
                  <a:schemeClr val="dk1"/>
                </a:solidFill>
                <a:latin typeface="Arial"/>
                <a:ea typeface="Arial"/>
                <a:cs typeface="Arial"/>
                <a:sym typeface="Arial"/>
              </a:rPr>
              <a:t> Archive/Getty Images; 054, left: Al Drago/CQ Roll Call/Newscom; 054, right: DOD Photo/</a:t>
            </a:r>
            <a:r>
              <a:rPr lang="en-US" sz="2040" b="0" i="0" u="none" strike="noStrike" cap="none" dirty="0" err="1">
                <a:solidFill>
                  <a:schemeClr val="dk1"/>
                </a:solidFill>
                <a:latin typeface="Arial"/>
                <a:ea typeface="Arial"/>
                <a:cs typeface="Arial"/>
                <a:sym typeface="Arial"/>
              </a:rPr>
              <a:t>Alamy</a:t>
            </a:r>
            <a:r>
              <a:rPr lang="en-US" sz="2040" b="0" i="0" u="none" strike="noStrike" cap="none" dirty="0">
                <a:solidFill>
                  <a:schemeClr val="dk1"/>
                </a:solidFill>
                <a:latin typeface="Arial"/>
                <a:ea typeface="Arial"/>
                <a:cs typeface="Arial"/>
                <a:sym typeface="Arial"/>
              </a:rPr>
              <a:t> Stock Photo</a:t>
            </a:r>
          </a:p>
          <a:p>
            <a:pPr marL="101600" marR="0" lvl="0" indent="0" algn="l" rtl="0">
              <a:lnSpc>
                <a:spcPct val="80000"/>
              </a:lnSpc>
              <a:spcBef>
                <a:spcPts val="1500"/>
              </a:spcBef>
              <a:spcAft>
                <a:spcPts val="0"/>
              </a:spcAft>
              <a:buClr>
                <a:srgbClr val="007FA3"/>
              </a:buClr>
              <a:buSzPct val="25000"/>
              <a:buFont typeface="Arial"/>
              <a:buNone/>
            </a:pPr>
            <a:endParaRPr sz="2040" b="0" i="0" u="none" strike="noStrike" cap="none"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15370"/>
            <a:ext cx="8229600" cy="119051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2.1 European Claims in </a:t>
            </a:r>
            <a:r>
              <a:rPr lang="en-US" sz="3200" b="1" i="0" u="none" strike="noStrike" cap="none" dirty="0" smtClean="0">
                <a:solidFill>
                  <a:srgbClr val="007FA3"/>
                </a:solidFill>
                <a:latin typeface="Arial"/>
                <a:ea typeface="Arial"/>
                <a:cs typeface="Arial"/>
                <a:sym typeface="Arial"/>
              </a:rPr>
              <a:t/>
            </a:r>
            <a:br>
              <a:rPr lang="en-US" sz="3200" b="1" i="0" u="none" strike="noStrike" cap="none" dirty="0" smtClean="0">
                <a:solidFill>
                  <a:srgbClr val="007FA3"/>
                </a:solidFill>
                <a:latin typeface="Arial"/>
                <a:ea typeface="Arial"/>
                <a:cs typeface="Arial"/>
                <a:sym typeface="Arial"/>
              </a:rPr>
            </a:br>
            <a:r>
              <a:rPr lang="en-US" sz="3200" b="1" i="0" u="none" strike="noStrike" cap="none" dirty="0" smtClean="0">
                <a:solidFill>
                  <a:srgbClr val="007FA3"/>
                </a:solidFill>
                <a:latin typeface="Arial"/>
                <a:ea typeface="Arial"/>
                <a:cs typeface="Arial"/>
                <a:sym typeface="Arial"/>
              </a:rPr>
              <a:t>North </a:t>
            </a:r>
            <a:r>
              <a:rPr lang="en-US" sz="3200" b="1" i="0" u="none" strike="noStrike" cap="none" dirty="0">
                <a:solidFill>
                  <a:srgbClr val="007FA3"/>
                </a:solidFill>
                <a:latin typeface="Arial"/>
                <a:ea typeface="Arial"/>
                <a:cs typeface="Arial"/>
                <a:sym typeface="Arial"/>
              </a:rPr>
              <a:t>American</a:t>
            </a:r>
          </a:p>
        </p:txBody>
      </p:sp>
      <p:pic>
        <p:nvPicPr>
          <p:cNvPr id="95" name="Shape 95" descr="Two maps show European claims in North American before 1754 and then after 1763. The first map shows Spanish claim in Mexico, Florida, and a bit of the territory north of Mexico. French territory is much of the rest of the United States and some of Canada. English territory is a bit of the east coast and some of Canada, and Russian claims some of the west coastline from around Canada and up around Alaska. The rest is unexplored. The second map has the same amount of Spanish claim as the first map, but also takes about half of the French territory from the previous map. English territory is the same as the first map but also takes the other half of the French territory from the previous map. Russian claim is about the same but a bit more of the west coast coming down into the United States. The rest is unexplored."/>
          <p:cNvPicPr preferRelativeResize="0"/>
          <p:nvPr/>
        </p:nvPicPr>
        <p:blipFill rotWithShape="1">
          <a:blip r:embed="rId3">
            <a:alphaModFix/>
          </a:blip>
          <a:srcRect/>
          <a:stretch/>
        </p:blipFill>
        <p:spPr>
          <a:xfrm>
            <a:off x="107950" y="1744980"/>
            <a:ext cx="8928100" cy="3949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Declaring Independence (1 of 2)</a:t>
            </a:r>
          </a:p>
        </p:txBody>
      </p:sp>
      <p:sp>
        <p:nvSpPr>
          <p:cNvPr id="102" name="Shape 10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Reconciliation or revolution?</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Thomas Paine's </a:t>
            </a:r>
            <a:r>
              <a:rPr lang="en-US" sz="2800" b="0" i="1" u="none" strike="noStrike" cap="none">
                <a:solidFill>
                  <a:schemeClr val="dk1"/>
                </a:solidFill>
                <a:latin typeface="Verdana"/>
                <a:ea typeface="Verdana"/>
                <a:cs typeface="Verdana"/>
                <a:sym typeface="Verdana"/>
              </a:rPr>
              <a:t>Common Sense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Fanned revolutionary sentiments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Common Sense</a:t>
            </a:r>
          </a:p>
        </p:txBody>
      </p:sp>
      <p:pic>
        <p:nvPicPr>
          <p:cNvPr id="109" name="Shape 109" descr="The cover of Thomas Paine's Common Sense book."/>
          <p:cNvPicPr preferRelativeResize="0"/>
          <p:nvPr/>
        </p:nvPicPr>
        <p:blipFill rotWithShape="1">
          <a:blip r:embed="rId3">
            <a:alphaModFix/>
          </a:blip>
          <a:srcRect/>
          <a:stretch/>
        </p:blipFill>
        <p:spPr>
          <a:xfrm>
            <a:off x="3330801" y="1600200"/>
            <a:ext cx="2482396" cy="4480560"/>
          </a:xfrm>
          <a:prstGeom prst="rect">
            <a:avLst/>
          </a:prstGeom>
          <a:noFill/>
          <a:ln>
            <a:noFill/>
          </a:ln>
        </p:spPr>
      </p:pic>
    </p:spTree>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5137</Words>
  <Application>Microsoft Office PowerPoint</Application>
  <PresentationFormat>On-screen Show (4:3)</PresentationFormat>
  <Paragraphs>533</Paragraphs>
  <Slides>69</Slides>
  <Notes>69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Noto Sans Symbols</vt:lpstr>
      <vt:lpstr>Times New Roman</vt:lpstr>
      <vt:lpstr>Verdana</vt:lpstr>
      <vt:lpstr>508 Lecture</vt:lpstr>
      <vt:lpstr>Government in America: People, Politics and Policy</vt:lpstr>
      <vt:lpstr>Learning Objectives (1 of 2)</vt:lpstr>
      <vt:lpstr>Learning Objectives (2 of 2)</vt:lpstr>
      <vt:lpstr>Learning Objective 2.1</vt:lpstr>
      <vt:lpstr>The Origins of the Constitution</vt:lpstr>
      <vt:lpstr>The Road to Revolution </vt:lpstr>
      <vt:lpstr>Figure 2.1 European Claims in  North American</vt:lpstr>
      <vt:lpstr>Declaring Independence (1 of 2)</vt:lpstr>
      <vt:lpstr>Common Sense</vt:lpstr>
      <vt:lpstr>Declaring Independence (2 of 2)</vt:lpstr>
      <vt:lpstr>Delegates in Philadelphia </vt:lpstr>
      <vt:lpstr>The English Heritage:  The Power of Ideas</vt:lpstr>
      <vt:lpstr>Table 2.1 Locke and the Declaration of Independence: Some Parallels (1 of 2)</vt:lpstr>
      <vt:lpstr>Table 2.1 Locke and the Declaration of Independence: Some Parallels (2 of 2)</vt:lpstr>
      <vt:lpstr>American Creed, Winning Independence, and the “Conservative Revolution”</vt:lpstr>
      <vt:lpstr>Learning Objective 2.2</vt:lpstr>
      <vt:lpstr>The Government That Failed:  1776–1787</vt:lpstr>
      <vt:lpstr>The Articles of Confederation </vt:lpstr>
      <vt:lpstr>Table 2.2 Key Provisions of the Articles of Confederation</vt:lpstr>
      <vt:lpstr>Changes in the States</vt:lpstr>
      <vt:lpstr>Figure 2.2 Power Shift: Economic Status of State Legislators Before and After the Revolutionary War</vt:lpstr>
      <vt:lpstr>Economic Turmoil</vt:lpstr>
      <vt:lpstr>Shays’ Rebellion </vt:lpstr>
      <vt:lpstr>The Aborted Annapolis Meeting</vt:lpstr>
      <vt:lpstr>Learning Objective 2.3</vt:lpstr>
      <vt:lpstr>Making a Constitution</vt:lpstr>
      <vt:lpstr>Gentlemen in Philadelphia and Philosophy in Action</vt:lpstr>
      <vt:lpstr>Learning Objective 2.4</vt:lpstr>
      <vt:lpstr>Critical Issues at the Convention</vt:lpstr>
      <vt:lpstr>The Equality Issues</vt:lpstr>
      <vt:lpstr>Table 2.3 How the Constitution Resolved Three Issues of Equality</vt:lpstr>
      <vt:lpstr>The Economic Issues</vt:lpstr>
      <vt:lpstr>Table 2.4 Economic Issues in the Constitution (1 of 3)</vt:lpstr>
      <vt:lpstr>Table 2.4 Economic Issues in the Constitution (2 of 3)</vt:lpstr>
      <vt:lpstr>Table 2.4 Economic Issues in the Constitution (3 of 3)</vt:lpstr>
      <vt:lpstr>The Individual Rights Issues</vt:lpstr>
      <vt:lpstr>Learning Object 2.5</vt:lpstr>
      <vt:lpstr>The Madisonian System</vt:lpstr>
      <vt:lpstr>James Madison</vt:lpstr>
      <vt:lpstr>Thwarting the Tyranny  of the Majority</vt:lpstr>
      <vt:lpstr>Figure 2.3  The Constitution and the Electoral Process: The Original Plan</vt:lpstr>
      <vt:lpstr>The Constitutional Republic and the End of the Beginning</vt:lpstr>
      <vt:lpstr>Figure 2.4  Separation of Powers and Checks and Balances in the Constitution</vt:lpstr>
      <vt:lpstr>Signing the Constitution</vt:lpstr>
      <vt:lpstr>Journal Prompt 2.4:  Critical Issues at the Convention</vt:lpstr>
      <vt:lpstr>Learning Objective 2.6</vt:lpstr>
      <vt:lpstr>Ratifying the Constitution</vt:lpstr>
      <vt:lpstr>Federalists and Anti-Federalists</vt:lpstr>
      <vt:lpstr>Table 2.5  Federalists and Anti-Federalists Compared</vt:lpstr>
      <vt:lpstr>Table 2.6  The Bill of Rights  (Arranged by Function) (1 of 3)</vt:lpstr>
      <vt:lpstr>Table 2.6  The Bill of Rights  (Arranged by Function) (2 of 3)</vt:lpstr>
      <vt:lpstr>Table 2.6  The Bill of Rights  (Arranged by Function) (3 of 3)</vt:lpstr>
      <vt:lpstr>Ratification</vt:lpstr>
      <vt:lpstr>Learning Objective 2.7</vt:lpstr>
      <vt:lpstr>Changing the Constitution</vt:lpstr>
      <vt:lpstr>The Formal Amending Process</vt:lpstr>
      <vt:lpstr>Figure 2.5  How the Constitution Can  Be Amended</vt:lpstr>
      <vt:lpstr>The Informal Processes of Constitutional Change</vt:lpstr>
      <vt:lpstr>The Importance of Flexibility</vt:lpstr>
      <vt:lpstr>The Constitution: A Short Document</vt:lpstr>
      <vt:lpstr>Journal Prompt 2.7:  Changing the Constitution</vt:lpstr>
      <vt:lpstr>Learning Objective 2.8</vt:lpstr>
      <vt:lpstr>Understanding the Constitution</vt:lpstr>
      <vt:lpstr>The Constitution and Democracy</vt:lpstr>
      <vt:lpstr>Suffragettes Marching</vt:lpstr>
      <vt:lpstr>The Constitution and the  Scope of Government</vt:lpstr>
      <vt:lpstr>Ryan and Obama</vt:lpstr>
      <vt:lpstr>Shared Writing 2</vt:lpstr>
      <vt:lpstr>Photo 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in America: People, Politics and Policy</dc:title>
  <cp:lastModifiedBy>Ragay, Katherine Tiffany</cp:lastModifiedBy>
  <cp:revision>58</cp:revision>
  <dcterms:modified xsi:type="dcterms:W3CDTF">2017-02-15T09:50:01Z</dcterms:modified>
</cp:coreProperties>
</file>