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0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069666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689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7818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Before World War II, the United States maintained a much more isolationist foreign policy than it has today. In this section, we'll take a historical tour of American foreign policy through the Cold War.</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20" name="Shape 1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92420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With some exceptions, the United States stayed out of other nation's conflicts until World War II. The only exception to this practice of isolationism was for Latin America. President James Monroe told European countries that the United States would stay out of European affairs and European nations were to stay out of Latin America.</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After World War I, President Wilson tried to get the United States to join the new League of Nations, a predecessor to the UN, that he had created. But the Senate refused to ratify the treaty because it violated the principle of isolationism.</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World War II changed this attitude permanently, and the United States became a founding member of the UN, even putting its headquarters in New York City.</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27" name="Shape 1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55128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United States has taken a broad view of protecting its interests, especially those close to home. It has intervened militarily many times in Central America and the Caribbean since early in the twentieth century.</a:t>
            </a:r>
          </a:p>
        </p:txBody>
      </p:sp>
      <p:sp>
        <p:nvSpPr>
          <p:cNvPr id="134" name="Shape 1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82863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After World War II, the United States invested a lot of money in rebuilding Western Europe. It also sought to secure peace through its special status of being the only nuclear power.</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How did the Cold War begin? It started with the desire of the United States to isolate the Soviet Union to prevent the spread of communism. As China and North Korea, despite U.S. military intervention in the latter case, fell to communism, and the Soviet Union developed a nuclear arsenal, fear of war between East and West grew.</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United States pursued a policy of brinkmanship, in which it was always prepared to use its nuclear weapons to deter the Soviet Union and China from aggression. By the 1950s, the arms race was gaining such momentum that each side had the ability to completely annihilate the other if attacked, a situation known as mutually-assured destruction.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41" name="Shape 1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97320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Soviet Union built the Berlin wall to separate communist East Berlin from the western sectors of the city. Here President John F. Kennedy looks over the wall in 1963 shortly before delivering a rousing anti-Communist speech to the citizens of West Berlin.</a:t>
            </a:r>
          </a:p>
        </p:txBody>
      </p:sp>
      <p:sp>
        <p:nvSpPr>
          <p:cNvPr id="148" name="Shape 1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41440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the 1950s, the United States became concerned with preventing the spread of communism in Asia. After communist forces took over North Vietnam, the United States refused to accept the division of the country and sent military assistance to the South. As the war dragged on and U.S. casualties mounted, support for the war waned. North Vietnamese communists gained control of the entire country in 1975.</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the 1970s, the Nixon Administration began a new strategy of détente to replace brinkmanship. This new attitude signaled a willingness to use diplomacy and economic instruments rather than the threat of force, under the assumption that both the United States and the Soviet Union had an interest in global stability. The arms race slowed down and the United States recognized the Chinese government diplomatically for the first time since the communist revolution.</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When President Reagan took office, he believed that disarmament left the U.S. vulnerable and he increased defense spending and proposed building new high-tech weapons.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When Bush Senior succeeded Reagan he began a policy of integrating the Soviet Union into the world community. But his efforts proved unnecessary as the Soviet Union abruptly collapsed in 1989.</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55" name="Shape 1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33832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Beginning in 1989, communism in the Soviet Union and Eastern Europe suddenly began to crumble. The Berlin wall fell, and the threat of nuclear war between the superpowers diminished. Over, the thaw in the Cold War left a host of difficult new national security issues.</a:t>
            </a:r>
          </a:p>
        </p:txBody>
      </p:sp>
      <p:sp>
        <p:nvSpPr>
          <p:cNvPr id="162" name="Shape 1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87798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0192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end of the Cold War brought a sense of relief, of fear lifted. People thought that an era of peaceful economic growth was sure to follow. But as we'll see in this section, the terrorist attacks of September 11, 2001, shattered that dream.</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5" name="Shape 1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19550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0911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September 11th terror attacks weren't the first terrorist attacks on U.S. soil or against U.S. targets, but the scope and scale of the attack was unprecedented.</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nature of terrorist attacks makes it difficult to defend against them. The perpetrators use stealth and surprise, and a willingness to die, to their advantage. The United States has improved its domestic security and intelligence gathering mechanisms, but there is a continual conflict between security and civil liberties.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82" name="Shape 1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4060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Perhaps the most troublesome issue in national security is the spread of terrorism. The attacks on September 11, 2001, redirected U.S. foreign policy toward ending terrorism, including launching wars in Iraq and Afghanistan.</a:t>
            </a:r>
          </a:p>
        </p:txBody>
      </p:sp>
      <p:sp>
        <p:nvSpPr>
          <p:cNvPr id="189" name="Shape 1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8847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Terrorism takes many forms, including the bombing or other destruction of buildings and ships. Shown here are the results of terrorist attacks on the USS </a:t>
            </a:r>
            <a:r>
              <a:rPr lang="en-US" sz="1200" b="0" i="1" u="none" strike="noStrike" cap="none">
                <a:solidFill>
                  <a:schemeClr val="dk1"/>
                </a:solidFill>
                <a:latin typeface="Arial"/>
                <a:ea typeface="Arial"/>
                <a:cs typeface="Arial"/>
                <a:sym typeface="Arial"/>
              </a:rPr>
              <a:t>Cole </a:t>
            </a:r>
            <a:r>
              <a:rPr lang="en-US" sz="1200" b="0" i="0" u="none" strike="noStrike" cap="none">
                <a:solidFill>
                  <a:schemeClr val="dk1"/>
                </a:solidFill>
                <a:latin typeface="Arial"/>
                <a:ea typeface="Arial"/>
                <a:cs typeface="Arial"/>
                <a:sym typeface="Arial"/>
              </a:rPr>
              <a:t>in Yemen in 2000, the World Trade Center in New York in 2001, and the American consulate in Benghazi, Libya, in 2012.</a:t>
            </a:r>
          </a:p>
        </p:txBody>
      </p:sp>
      <p:sp>
        <p:nvSpPr>
          <p:cNvPr id="196" name="Shape 1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68379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Immediately after 9/11, President Bush declared war on terrorism, a more difficult proposition than declaring war on a single nation-state. But as the Al Qaeda terrorist network that masterminded the attacks was being supported by the Taliban regime in Afghanistan, Bush first set out to topple the Taliban regime and install a more pro-Western government in Afghanistan. Next he declared the three states of Iran, Iraq, and North Korea an "axis of evil." In 2003, the United States invaded Iraq and toppled the regime of Iraqi dictator Saddam Hussein.</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President Bush had warned of the difficulties of "nation building," that is, installing the institutions of government in a country. But the United States set out to do just that in both Afghanistan and Iraq. A far cry from its isolationist past, the United States now spoke of its responsibilities on the world stage to institute democracy and markets. But nation building has proven far more difficult than anticipated, as the dissolution of hard line regimes has exposed ancient tribal conflicts in these regions. As American involvement, expense, and casualties mounted, the popularity of these wars declined. The invasion of Iraq lacked strong domestic and international support to start with, and the U.S. occupation stirred up anti-American sentiment, making the threat of terrorist attacks against U.S. targets more, not less, likely.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war against terror has been complicated five weak or failed governments, notably in Yemen, Syria, Libya, Nigeria, and Iraq, which provide an environment conducive to the emergence of extremist radicalism and violence. The United States is currently working to address the problem of the rise of extremist radical violence, in particular the Al Qaeda splinter group, the Islamic State.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03501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6571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this section, we turn to the politics behind the defense budget. Defense remains a significant expense for U.S. taxpayers. A strong defense is arguably necessary to ensure national security, but how much money is spent, and what it's spent on, is politically contentious.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16" name="Shape 2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4413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Since there's a limited amount of tax revenue to be divided among different government spending priorities, there are inevitable trade-offs. Money spent on defense isn't available for health, education, or transportation. This tension has put pressure on the government to reduce defense spending in peacetime, a so-called peace dividend. But the defense industry employs a lot of workers. It's a powerful industry, with a lot of political weight.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 bigger obstacle to cutting defense spending is the ideological commitment of conservatives to a strong military as a deterrent. Liberals prefer investing in health and education.</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conservative viewpoint is bolstered whenever there's a credible threat, and the liberal stance has the upper hand in peacetime. After the end of the Cold War, defense spending declined until September 11, 2001, when it increased again. The United States currently spends more on defense than the next 15 to 20 countries combined.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3" name="Shape 2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65048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John F. Kennedy took office in 1961 at the height of the Cold War. National Defense was the dominant public policy for the U.S. government; it accounted for half of all the money that the government spent ("outlays”) that year. Things have changed dramatically since then, however. Although defense spending continued to increase until the 1990s, spending on other policies increased even more. As a result, defense spending is now only about one-fifth of the budget. Still at more than $600 billion per year through 2015, it remains a significant sum, one over which battles continue to be fought in Congress.</a:t>
            </a:r>
          </a:p>
        </p:txBody>
      </p:sp>
      <p:sp>
        <p:nvSpPr>
          <p:cNvPr id="230" name="Shape 2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2168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866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United States maintains an active-duty force of 1.3 million, plus an additional 801,000 standing by in the National Guard and reserve units. Since the war on terrorism began, there have been upwards of 150,000 U.S. troops deployed abroad, mainly in Afghanistan and Iraq, but also at military bases around the globe. This deployment is expensive, and it leaves the National Guard and reserve units to maintain national security at home.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4" name="Shape 2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0984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6842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Crucial to the structure of America's defense is a large standing military force.</a:t>
            </a:r>
          </a:p>
        </p:txBody>
      </p:sp>
      <p:sp>
        <p:nvSpPr>
          <p:cNvPr id="251" name="Shape 2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69825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United States has an immense arsenal of both nuclear and conventional weapons. The nuclear arsenal includes intercontinental ballistic missiles, submarine-launched ballistic missiles, and strategic bombers.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These weapons are incredibly expensive. It costs $2 billion to build one stealth bomber. The total cost of maintaining nuclear weapons is $8.5 trillion.</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As the Cold War wound down in the 1980s, the United States and the Soviet Union began to enter into arms reduction treaties. After the collapse of the Soviet Union, those treaties have continued with Russia.</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59" name="Shape 2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92875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President Reagan and Soviet President Mikhail Gorbachev signed a treaty eliminating intermediate-range nuclear missiles from Europe. The INF treaty marked the first time an American president had agreed to reduce current levels of nuclear weapons.</a:t>
            </a: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20332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changing nature of threats has prompted a rethinking of national security policy. The military is increasingly fighting elusive non-state opponents—that is, terrorists. This is causing changes in strategies and tactics. The armed forces are becoming lighter, faster, and more flexible, and relying more on intelligence obtained by high-tech means. There's an increasing use of Special Forces and specialized, elite units, rather than conventional soldiers.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73" name="Shape 2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748633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5649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this section we will see how America's national security agenda is evolving. Both globalization and terrorism have changed the role of the military and of international economic issues. The rise of China and India as global economic powers, and the financial problems of the European Union, have all had repercussions for the national security agenda.</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6" name="Shape 2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71535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2" name="Shape 2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Military strength has limited utility in modern foreign policy. It didn't win the Vietnam War, nor prevent the 9/11 terrorist attacks. Superior military force can't be used to obtain favorable trade agreements or achieve other economic foreign policy goals. Soft power is becoming more important than hard power in international relations, yet America's position as the only remaining superpower does mean that other countries often turn to us for military assistance.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Humanitarian intervention is becoming more common when civil wars create humanitarian crises. The United States has, for example, used force to help distribute food in Somalia when warlords were battling for control and displacing refugees. But such intervention is controversial because it violates another country's sovereignty within its own borders and American lives may be lost on the mission. Some use of the military for humanitarian intervention is linked to natural disasters rather than manmade violent conflicts, such as when the military helped with distributing food and medical care in Haiti after the earthquake.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Economic sanctions are used to influence a country's behavior without the use of military force. Cutting off aid and trade affect the economy of the country being pressured, and create internal calls for changes in policy.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Sanctions have a mixed record of success. They were instrumental in bringing an end to apartheid in South Africa but they have failed to deter Iran from continuing its nuclear weapons program. Sanctions need broad international support to succeed and they can also provoke a nationalist backlash against the countries imposing them.</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93" name="Shape 2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32756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9" name="Shape 2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Eight countries currently admit to having nuclear weapons: the United States, Russia, the United Kingdom, France, China, India, Pakistan, and North Korea. Israel certainly has but has not officially declared their nuclear capabilities. Some countries, such as South Africa, have given them up. Some countries, such as Iran, are seeking to acquire them. One of the biggest national security policy challenges for the United States is preventing more countries from obtaining nuclear weapons.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Currently, policymakers are most concerned about North Korea and about Iran, which is actively developing nuclear weapons capabilities. Iran and North Korea have both ignored sanctions and rebuffed negotiations aimed at getting them to stop their development of nuclear weapons.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00" name="Shape 3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4944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Most nations have never had nuclear weapons; a few have ended their nuclear weapons program; and a few have given up their nuclear weapons. Nevertheless, the number of countries with nuclear weapons is growing. Eight countries now have declared nuclear capacity.</a:t>
            </a:r>
          </a:p>
        </p:txBody>
      </p:sp>
      <p:sp>
        <p:nvSpPr>
          <p:cNvPr id="307" name="Shape 3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03679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3" name="Shape 3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Nations are increasingly economically interdependent. Building high barriers to prevent foreign products from competing with domestic ones is no longer a viable strategy for most countries, who depend upon foreign markets for their own products.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U.S. exports have increased dramatically since World War II. Grain, computer hardware and software, airplanes, movies, construction equipment and services, and accounting and consulting services are major U.S. exports. The U.S. receives revenue from foreign tourists and students at U.S. colleges and universities.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But the globalization of financial markets is even more instrumental in creating economic interdependence than the growth of trade. A decline on Wall Street is likely to send the Japanese stock market tumbling, too.</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Countries have been imposing fewer tariffs on imported goods because other countries would simply retaliate with their own tariffs. The world's been moving toward a free-trade model. But nontariff barriers to trade—such as quotas, subsidies, and quality specifications—still exist.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balance of trade is the ratio of what we as a country pay for imports to what we earn from exports. If we buy more than we sell, we have a trade deficit. In 2015, the U.S. had a trade deficit of $500 billion. Does this matter? What are the pros and cons of a trade deficit?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14" name="Shape 3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1530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Foreign policy is as much a part of the president's day as domestic policy. Every morning, the president receives a confidential intelligence briefing covering the latest international developments of which he should be aware. As you learned in previous chapters, the president has more freedom in foreign policy than in domestic policy.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this first section, we'll learn about some of the actors and instruments that feature in foreign policy decision making.</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72" name="Shape 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312447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0" name="Shape 3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International trade is a controversial subject. Opponents believe that it undermines U.S. laws that protect the environment and workers’ rights, cost some employees their jobs, and encourages exploitation of foreign workers. Proponents argue that everyone benefits from increased trade. US companies, such as McDonald's, aggressively seek to expand international sales.</a:t>
            </a:r>
          </a:p>
        </p:txBody>
      </p:sp>
      <p:sp>
        <p:nvSpPr>
          <p:cNvPr id="321" name="Shape 3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745074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7" name="Shape 3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America's dependence on foreign oil can create frustrating foreign policy situations. If countries that sell oil to us, such as Arab countries, do not like our policies toward their enemies, such as Israel, they can set up a trade embargo, as the Organization of Petroleum Exporting Countries did in 1973.</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Middle East holds about half of the world's oil reserves. Saudi Arabia alone controls 25%, and the U.S. response to Iraq's invasion of Kuwait is directly attributable to the fact that Kuwait produces about 10% of the world's oil. The U.S. has some oil of its own, but many European countries and Japan have none. The Middle East can be a politically unstable region. The need to stay on its good side so as not to impede the supply of oil frequently bumps up against human rights concerns. Should we support a brutal regime that supplies us with oil? What do you think?</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28" name="Shape 3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775041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4" name="Shape 3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Most foreign aid is given to the developing world. Some of it's given for humanitarian reasons, but stabilization of regimes friendly to the United States and access to raw materials located in these regions are both common motivations.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Foreign aid takes a variety of forms. It can be given as a grant or a loan or in the form of forgiveness for previous loans or preferential trade agreements. Military assistance is given to countries of strategic significance to the United States, such as Israel, Egypt, Turkey, and Greece. Aid can also be given in a variety of practical ways, such as help with modernizing agricultural irrigation systems or providing medical care.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Foreign aid is unpopular with citizens, who greatly overestimate the amount spent on it. The United States gives more than any other country, but it gives a smaller percentage of its GDP to foreign economic development than any other developed nation, only 1%.</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35" name="Shape 3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197818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United States is the largest donor of foreign aid, but it ranks lower than most industrialized nations in the percentage of its gross national income (GNI) it spends on economic development aid for needy nations. American private giving, which is not reflected these figures, is substantial, however, and is typically much greater than private giving from other nations.</a:t>
            </a:r>
          </a:p>
          <a:p>
            <a:pPr marL="171450" marR="0" lvl="0"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Which is the more informative measure of the nations giving, total aid or percent of GNI?</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Arial"/>
                <a:ea typeface="Arial"/>
                <a:cs typeface="Arial"/>
                <a:sym typeface="Arial"/>
              </a:rPr>
              <a:t>Should the United States be giving more aid to underdeveloped nations?</a:t>
            </a:r>
          </a:p>
        </p:txBody>
      </p:sp>
      <p:sp>
        <p:nvSpPr>
          <p:cNvPr id="342" name="Shape 3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84590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85869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40581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1" name="Shape 36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Now we'll look at national security policymaking as it relates to democracy and the scope of government.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62" name="Shape 3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81235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8" name="Shape 3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Because unelected military leaders and presidential appointees play such a prominent role in national security policymaking, there is a common perception that it's one of the most undemocratic areas of policy. And it doesn't help that citizens are less informed about or interested in foreign policy than in domestic policy.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But citizens do make their wishes known in the area of foreign policy, and Congress listens. Congress still controls the purse strings, and has the power to ratify treaties and appointments. Pluralism is also as pervasive in foreign as in domestic policy. Jewish citizens, for example, guide policy toward Israel, and Cuban Americans influence policy toward Cuba. Arms manufacturers lobby for more defense money and contracts, and environmental groups urge sanctions against countries that harm the environment.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69" name="Shape 3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150682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5" name="Shape 37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America's unique status as the world's richest superpower ensures that it has its hands in every global pie. We serve as the world's policeman, and we occupy a significant place in the international global economy. Problems such as global warming can't be solved without participation from the United States.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All of these factors together increase the scope of government immensely. The Department of Defense alone employs more than 2 million people.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76" name="Shape 3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588043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2" name="Shape 3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83" name="Shape 3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30787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War, and the threat of war, have been called "politics by other means." Employing force, or threatening to do so, is one of the main foreign policy instruments employed by the White House.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With globalization, economic instruments have become nearly as important as war in foreign policy. Economic instruments include trade regulations, tariff policies, monetary policies, and economic sanctions.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Force and economic sanctions are usually only employed when diplomacy fails. Diplomacy is the delicate art of negotiation. The stakes are high in international diplomacy, whether in summit talks or treaty negotiations.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79" name="Shape 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211511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0594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125 nations have emerged since 1945, but they aren't the only actors on the world stage. Many organizations are so large and powerful that they exceed the power of some countries. Nation-states are the main actors, but the presence of these other actors complicates relations.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United Nations is a large international organization comprised of 193 member nations. It was formed after World War II as a forum for international negotiations, with the aim of preventing armed conflict. It facilitates peacekeeping operations in volatile areas, albeit with mixed success. There's no means of supranational enforcement. so the UN relies on the voluntary cooperation and compliance of its members. There are other major international organizations, such as the International Monetary Fund and the World Trade Organization.</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Two of the most significant regional organizations are NATO, which formed as a military alliance in opposition to the Soviet Union during the Cold War, and the European Union, or the EU.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EU is a transnational governing body for its member states. The EU serves mainly economic purposes.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Enriched by globalization, multinational corporations have become as powerful as many countries on the international stage. They tend to use their power to persuade governments to overthrow other governments that present an obstacle to their markets and profits.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Nongovernmental organizations such as Greenpeace and Amnesty International have also become fixtures on the world stage, making an effort to influence governments on environmental, human rights, and other issues.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Terrorists, unfortunately, have to be acknowledged as increasingly important non-state actors. They sometimes receive support from hostile government regimes. They don't participate formally in organizations or diplomacy, but make their presence felt using violence.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Individuals are international actors, too, when they travel to foreign lands as tourists, students, or immigrants.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86" name="Shape 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4132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most prominent international organization is the United Nations. In addition to its efforts to keep the peace, it supports important programs in economic development and health, education, and welfare.</a:t>
            </a:r>
          </a:p>
        </p:txBody>
      </p:sp>
      <p:sp>
        <p:nvSpPr>
          <p:cNvPr id="93" name="Shape 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34166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As you saw in the chapter on the presidency, the president is both the chief diplomat and commander in chief of the armed forces, which together make him the main government actor in U.S. foreign policy. Presidents appoint and receive ambassadors, and sign treaties and executive agreements. Executive agreements have become more popular with modern presidents, as they don't require Senate ratification.</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president receives assistance from the State Department. The Secretary of State, whom he appoints, is his main foreign policy adviser. The State Department operates foreign embassies and consulates. Although the president is technically in charge, in reality he can find the State Department bureaucratic and intransigent.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president also receives foreign policy assistance from the branches of the military, housed in the Department of Defense. Like the Secretary of State, the Secretary of Defense is an important foreign policy adviser to the president. The Joints Chiefs of Staff comprises the heads of each of the branches of the military. The Central Intelligence Agency plays an important role in gathering information.</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Congress plays a less visible role in foreign policy making than domestic policy making, but it has the power to declare war, and the Senate must ratify treaties and confirm presidential appointments. Congress also appropriates funds for all foreign policy endeavors.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00" name="Shape 1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43886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Diplomatic, defense, and intelligence officials are key players in the national security establishment.</a:t>
            </a: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37396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8" name="Shape 1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 name="Shape 1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pic>
        <p:nvPicPr>
          <p:cNvPr id="21" name="Shape 21" descr="C:\Users\Angie\Dropbox\Edwards_GovInAm_17e_Supplements\Edwards 17e PowerPoint (PPT)\9780134627533_hires_cover.jpg"/>
          <p:cNvPicPr preferRelativeResize="0"/>
          <p:nvPr/>
        </p:nvPicPr>
        <p:blipFill rotWithShape="1">
          <a:blip r:embed="rId2">
            <a:alphaModFix/>
          </a:blip>
          <a:srcRect/>
          <a:stretch/>
        </p:blipFill>
        <p:spPr>
          <a:xfrm>
            <a:off x="762000" y="1524000"/>
            <a:ext cx="3632494" cy="46481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8" name="Shape 48"/>
          <p:cNvSpPr txBox="1">
            <a:spLocks noGrp="1"/>
          </p:cNvSpPr>
          <p:nvPr>
            <p:ph type="body"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lnSpc>
                <a:spcPct val="100000"/>
              </a:lnSpc>
              <a:spcBef>
                <a:spcPts val="600"/>
              </a:spcBef>
              <a:spcAft>
                <a:spcPts val="0"/>
              </a:spcAft>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2" name="Shape 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3368" algn="l" rtl="0">
              <a:lnSpc>
                <a:spcPct val="100000"/>
              </a:lnSpc>
              <a:spcBef>
                <a:spcPts val="1500"/>
              </a:spcBef>
              <a:spcAft>
                <a:spcPts val="0"/>
              </a:spcAft>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569913" marR="0" lvl="1" indent="-87312"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3"/>
        <p:cNvGrpSpPr/>
        <p:nvPr/>
      </p:nvGrpSpPr>
      <p:grpSpPr>
        <a:xfrm>
          <a:off x="0" y="0"/>
          <a:ext cx="0" cy="0"/>
          <a:chOff x="0" y="0"/>
          <a:chExt cx="0" cy="0"/>
        </a:xfrm>
      </p:grpSpPr>
      <p:sp>
        <p:nvSpPr>
          <p:cNvPr id="34" name="Shape 34"/>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35" name="Shape 35"/>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imes New Roman"/>
              <a:buNone/>
              <a:defRPr sz="3600" b="1" i="0" u="none" strike="noStrike" cap="none">
                <a:solidFill>
                  <a:schemeClr val="lt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6" name="Shape 36"/>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Shape 3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0" name="Shape 40"/>
          <p:cNvSpPr txBox="1">
            <a:spLocks noGrp="1"/>
          </p:cNvSpPr>
          <p:nvPr>
            <p:ph type="body" idx="1"/>
          </p:nvPr>
        </p:nvSpPr>
        <p:spPr>
          <a:xfrm>
            <a:off x="457200" y="816429"/>
            <a:ext cx="8229600" cy="40276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4" name="Shape 44"/>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528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335712" y="113070"/>
            <a:ext cx="2133598" cy="18287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8469310" y="113070"/>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4" name="Shape 14" descr="Pearson Logo"/>
          <p:cNvPicPr preferRelativeResize="0"/>
          <p:nvPr/>
        </p:nvPicPr>
        <p:blipFill rotWithShape="1">
          <a:blip r:embed="rId12">
            <a:alphaModFix/>
          </a:blip>
          <a:srcRect/>
          <a:stretch/>
        </p:blipFill>
        <p:spPr>
          <a:xfrm>
            <a:off x="225001" y="6434394"/>
            <a:ext cx="917998" cy="279913"/>
          </a:xfrm>
          <a:prstGeom prst="rect">
            <a:avLst/>
          </a:prstGeom>
          <a:noFill/>
          <a:ln>
            <a:noFill/>
          </a:ln>
        </p:spPr>
      </p:pic>
      <p:sp>
        <p:nvSpPr>
          <p:cNvPr id="15" name="Shape 15"/>
          <p:cNvSpPr txBox="1"/>
          <p:nvPr/>
        </p:nvSpPr>
        <p:spPr>
          <a:xfrm>
            <a:off x="1828800" y="6477000"/>
            <a:ext cx="71627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2016, </a:t>
            </a:r>
            <a:r>
              <a:rPr lang="en-US" sz="1200" b="0" i="0" u="none" strike="noStrike" cap="none" dirty="0" smtClean="0">
                <a:solidFill>
                  <a:schemeClr val="dk1"/>
                </a:solidFill>
                <a:latin typeface="Verdana"/>
                <a:ea typeface="Verdana"/>
                <a:cs typeface="Verdana"/>
                <a:sym typeface="Verdana"/>
              </a:rPr>
              <a:t>2013 </a:t>
            </a:r>
            <a:r>
              <a:rPr lang="en-US" sz="1200" b="0" i="0" u="none" strike="noStrike" cap="none" dirty="0">
                <a:solidFill>
                  <a:schemeClr val="dk1"/>
                </a:solidFill>
                <a:latin typeface="Verdana"/>
                <a:ea typeface="Verdana"/>
                <a:cs typeface="Verdana"/>
                <a:sym typeface="Verdana"/>
              </a:rPr>
              <a:t>Pearson Education, Inc. All Rights Reserved</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Times New Roman"/>
              <a:buNone/>
            </a:pPr>
            <a:r>
              <a:rPr lang="en-US" sz="2520" b="1" i="0" u="none" strike="noStrike" cap="none" dirty="0">
                <a:solidFill>
                  <a:srgbClr val="007FA3"/>
                </a:solidFill>
                <a:latin typeface="Arial"/>
                <a:ea typeface="Arial"/>
                <a:cs typeface="Arial"/>
                <a:sym typeface="Arial"/>
              </a:rPr>
              <a:t>Government in America: People, Politics and Policy</a:t>
            </a:r>
          </a:p>
        </p:txBody>
      </p:sp>
      <p:sp>
        <p:nvSpPr>
          <p:cNvPr id="54" name="Shape 54"/>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000" b="0" i="0" u="none" strike="noStrike" cap="none" dirty="0">
                <a:solidFill>
                  <a:srgbClr val="007FA3"/>
                </a:solidFill>
                <a:latin typeface="Arial"/>
                <a:ea typeface="Arial"/>
                <a:cs typeface="Arial"/>
                <a:sym typeface="Arial"/>
              </a:rPr>
              <a:t>Seventeenth Edition</a:t>
            </a:r>
          </a:p>
        </p:txBody>
      </p:sp>
      <p:sp>
        <p:nvSpPr>
          <p:cNvPr id="55" name="Shape 55"/>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18</a:t>
            </a:r>
          </a:p>
        </p:txBody>
      </p:sp>
      <p:sp>
        <p:nvSpPr>
          <p:cNvPr id="56" name="Shape 56"/>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200" b="0" i="0" u="none" strike="noStrike" cap="none" dirty="0">
                <a:solidFill>
                  <a:schemeClr val="dk1"/>
                </a:solidFill>
                <a:latin typeface="Arial"/>
                <a:ea typeface="Arial"/>
                <a:cs typeface="Arial"/>
                <a:sym typeface="Arial"/>
              </a:rPr>
              <a:t>National Security Policymaking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308610"/>
            <a:ext cx="8229600" cy="100403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18.2</a:t>
            </a:r>
          </a:p>
        </p:txBody>
      </p:sp>
      <p:sp>
        <p:nvSpPr>
          <p:cNvPr id="116" name="Shape 116"/>
          <p:cNvSpPr txBox="1">
            <a:spLocks noGrp="1"/>
          </p:cNvSpPr>
          <p:nvPr>
            <p:ph type="body" idx="1"/>
          </p:nvPr>
        </p:nvSpPr>
        <p:spPr>
          <a:xfrm>
            <a:off x="457200" y="1623060"/>
            <a:ext cx="8229600" cy="450310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Outline the evolution of major issues in American foreign policy through the end of the Cold War.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365760"/>
            <a:ext cx="8229600" cy="140589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American Foreign Policy Through the Cold War</a:t>
            </a:r>
          </a:p>
        </p:txBody>
      </p:sp>
      <p:sp>
        <p:nvSpPr>
          <p:cNvPr id="123" name="Shape 123"/>
          <p:cNvSpPr txBox="1">
            <a:spLocks noGrp="1"/>
          </p:cNvSpPr>
          <p:nvPr>
            <p:ph type="body" idx="1"/>
          </p:nvPr>
        </p:nvSpPr>
        <p:spPr>
          <a:xfrm>
            <a:off x="457200" y="2057400"/>
            <a:ext cx="8229600" cy="4068763"/>
          </a:xfrm>
          <a:prstGeom prst="rect">
            <a:avLst/>
          </a:prstGeom>
          <a:noFill/>
          <a:ln>
            <a:noFill/>
          </a:ln>
        </p:spPr>
        <p:txBody>
          <a:bodyPr lIns="91425" tIns="91425" rIns="91425" bIns="91425" anchor="t" anchorCtr="0">
            <a:noAutofit/>
          </a:bodyPr>
          <a:lstStyle/>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Isolationism</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Cold War</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Isolationism</a:t>
            </a:r>
          </a:p>
        </p:txBody>
      </p:sp>
      <p:sp>
        <p:nvSpPr>
          <p:cNvPr id="130" name="Shape 13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Foreign policy doctrine until World War II</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Washington’s Farewell Address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Monroe Doctrine</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Refusal to join the League of Nations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World War II ends isolationism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15371"/>
            <a:ext cx="8229600" cy="8933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18.1</a:t>
            </a:r>
          </a:p>
        </p:txBody>
      </p:sp>
      <p:pic>
        <p:nvPicPr>
          <p:cNvPr id="137" name="Shape 137" descr="A map shows the U.S. Military interventions in Central America and the Caribbean since 1900. Mexico, 1914–1917: U.S. troops sent to bring down the government and institute free elections. Additional troops sent in 1916 in response to Pancho Villa’s forces crossing the border and shooting American citizens.  Guatemala: 1954: U.S. helps overthrow government in Guatemala.  El Salvador: 1981: U.S. military advisors sent to help government of El Salvador.  Nicaragua: 1926–1933: U.S. forces sent to support pro- American government in civil war. 1982–1989: CIA supports anti-government guerrillas in Nicaragua.  Panama: 1903: U.S. troops support Panama’s attempt to separate from Colombia. Panama’s success provides the canal site for the United States. 1989: U.S. invades Panama, ousts dictator Manuel Noriega.  Dominican Republic: 1916–1924: U.S. troops sent to Dominican Republic to control customs, government finance, and the military to keep financial problems from escalating during chaotic political situations. 1965: U.S. troops occupy Dominican Republic to block takeover by Communist regime.  Haiti: 1915–1934: U.S. forces occupy Haiti to ensure repayment of its foreign debt and eliminate the possibility of intervention by France or Germany during prolonged political unrest. 1994: U.S. troops occupy Haiti to assure democratic transfer of power.  Cuba: 1961: U.S.-sponsored invasion of Cuba fails at Bay of Pigs 1962: U.S. naval blockade of Cuba to prevent installation of Soviet missiles.  Grenada: 1983: U.S. troops invade Grenada to oust pro-Cuba government."/>
          <p:cNvPicPr preferRelativeResize="0"/>
          <p:nvPr/>
        </p:nvPicPr>
        <p:blipFill rotWithShape="1">
          <a:blip r:embed="rId3">
            <a:alphaModFix/>
          </a:blip>
          <a:srcRect/>
          <a:stretch/>
        </p:blipFill>
        <p:spPr>
          <a:xfrm>
            <a:off x="1051559" y="1312650"/>
            <a:ext cx="7040880" cy="47668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Cold War (1 of 2)</a:t>
            </a:r>
          </a:p>
        </p:txBody>
      </p:sp>
      <p:sp>
        <p:nvSpPr>
          <p:cNvPr id="144" name="Shape 14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Containment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Stop spread of communism</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Brinkmanship</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Arms race/MAD</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15371"/>
            <a:ext cx="8229600" cy="8933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Berlin Wall</a:t>
            </a:r>
          </a:p>
        </p:txBody>
      </p:sp>
      <p:pic>
        <p:nvPicPr>
          <p:cNvPr id="151" name="Shape 151" descr="A black and white photo of President John F. Kennedy with a group of people on a wooden lookout, looking at the Berlin Wall."/>
          <p:cNvPicPr preferRelativeResize="0"/>
          <p:nvPr/>
        </p:nvPicPr>
        <p:blipFill rotWithShape="1">
          <a:blip r:embed="rId3">
            <a:alphaModFix/>
          </a:blip>
          <a:srcRect/>
          <a:stretch/>
        </p:blipFill>
        <p:spPr>
          <a:xfrm>
            <a:off x="914400" y="1312650"/>
            <a:ext cx="7315200" cy="490472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Cold War (2 of 2)</a:t>
            </a:r>
          </a:p>
        </p:txBody>
      </p:sp>
      <p:sp>
        <p:nvSpPr>
          <p:cNvPr id="158" name="Shape 15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The Vietnam War</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The era of détente</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The Reagan rearmament</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The final thaw in the Cold War</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215371"/>
            <a:ext cx="8229600" cy="9162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Berlin Wall Falls</a:t>
            </a:r>
          </a:p>
        </p:txBody>
      </p:sp>
      <p:pic>
        <p:nvPicPr>
          <p:cNvPr id="165" name="Shape 165" descr="A photo of soldiers taking down the first piece of the Berlin Wall."/>
          <p:cNvPicPr preferRelativeResize="0"/>
          <p:nvPr/>
        </p:nvPicPr>
        <p:blipFill rotWithShape="1">
          <a:blip r:embed="rId3">
            <a:alphaModFix/>
          </a:blip>
          <a:srcRect/>
          <a:stretch/>
        </p:blipFill>
        <p:spPr>
          <a:xfrm>
            <a:off x="777239" y="1312650"/>
            <a:ext cx="7589519" cy="44981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18.3</a:t>
            </a:r>
          </a:p>
        </p:txBody>
      </p:sp>
      <p:sp>
        <p:nvSpPr>
          <p:cNvPr id="171" name="Shape 17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Explain the major obstacles to success in the war on terrorism.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354330"/>
            <a:ext cx="8229600" cy="13144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American Foreign Policy and the War on Terrorism</a:t>
            </a:r>
          </a:p>
        </p:txBody>
      </p:sp>
      <p:sp>
        <p:nvSpPr>
          <p:cNvPr id="178" name="Shape 178"/>
          <p:cNvSpPr txBox="1">
            <a:spLocks noGrp="1"/>
          </p:cNvSpPr>
          <p:nvPr>
            <p:ph type="body" idx="1"/>
          </p:nvPr>
        </p:nvSpPr>
        <p:spPr>
          <a:xfrm>
            <a:off x="457200" y="1988820"/>
            <a:ext cx="8229600" cy="4137343"/>
          </a:xfrm>
          <a:prstGeom prst="rect">
            <a:avLst/>
          </a:prstGeom>
          <a:noFill/>
          <a:ln>
            <a:noFill/>
          </a:ln>
        </p:spPr>
        <p:txBody>
          <a:bodyPr lIns="91425" tIns="91425" rIns="91425" bIns="91425" anchor="t" anchorCtr="0">
            <a:noAutofit/>
          </a:bodyPr>
          <a:lstStyle/>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Spread of Terrorism</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Afghanistan and Iraq</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Objectives</a:t>
            </a:r>
          </a:p>
        </p:txBody>
      </p:sp>
      <p:sp>
        <p:nvSpPr>
          <p:cNvPr id="62" name="Shape 6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000" b="0" i="0" u="none" strike="noStrike" cap="none" dirty="0">
                <a:solidFill>
                  <a:srgbClr val="7030A0"/>
                </a:solidFill>
                <a:latin typeface="Arial"/>
                <a:ea typeface="Arial"/>
                <a:cs typeface="Arial"/>
                <a:sym typeface="Arial"/>
              </a:rPr>
              <a:t>18.1</a:t>
            </a:r>
            <a:r>
              <a:rPr lang="en-US" sz="2000" b="0" i="0" u="none" strike="noStrike" cap="none" dirty="0">
                <a:solidFill>
                  <a:schemeClr val="dk1"/>
                </a:solidFill>
                <a:latin typeface="Arial"/>
                <a:ea typeface="Arial"/>
                <a:cs typeface="Arial"/>
                <a:sym typeface="Arial"/>
              </a:rPr>
              <a:t> Identify the major instruments and actors in making national security policy.</a:t>
            </a:r>
          </a:p>
          <a:p>
            <a:pPr marL="101600" marR="0" lvl="0" indent="0" algn="l" rtl="0">
              <a:lnSpc>
                <a:spcPct val="100000"/>
              </a:lnSpc>
              <a:spcBef>
                <a:spcPts val="1500"/>
              </a:spcBef>
              <a:spcAft>
                <a:spcPts val="0"/>
              </a:spcAft>
              <a:buClr>
                <a:srgbClr val="007FA3"/>
              </a:buClr>
              <a:buSzPct val="25000"/>
              <a:buFont typeface="Arial"/>
              <a:buNone/>
            </a:pPr>
            <a:r>
              <a:rPr lang="en-US" sz="2000" b="0" i="0" u="none" strike="noStrike" cap="none" dirty="0">
                <a:solidFill>
                  <a:srgbClr val="7030A0"/>
                </a:solidFill>
                <a:latin typeface="Arial"/>
                <a:ea typeface="Arial"/>
                <a:cs typeface="Arial"/>
                <a:sym typeface="Arial"/>
              </a:rPr>
              <a:t>18.2</a:t>
            </a:r>
            <a:r>
              <a:rPr lang="en-US" sz="2000" b="0" i="0" u="none" strike="noStrike" cap="none" dirty="0">
                <a:solidFill>
                  <a:schemeClr val="dk1"/>
                </a:solidFill>
                <a:latin typeface="Arial"/>
                <a:ea typeface="Arial"/>
                <a:cs typeface="Arial"/>
                <a:sym typeface="Arial"/>
              </a:rPr>
              <a:t> Outline the evolution of the major issues in American foreign policy through the end of the Cold War.</a:t>
            </a:r>
          </a:p>
          <a:p>
            <a:pPr marL="101600" marR="0" lvl="0" indent="0" algn="l" rtl="0">
              <a:lnSpc>
                <a:spcPct val="100000"/>
              </a:lnSpc>
              <a:spcBef>
                <a:spcPts val="1500"/>
              </a:spcBef>
              <a:spcAft>
                <a:spcPts val="0"/>
              </a:spcAft>
              <a:buClr>
                <a:srgbClr val="007FA3"/>
              </a:buClr>
              <a:buSzPct val="25000"/>
              <a:buFont typeface="Arial"/>
              <a:buNone/>
            </a:pPr>
            <a:r>
              <a:rPr lang="en-US" sz="2000" b="0" i="0" u="none" strike="noStrike" cap="none" dirty="0">
                <a:solidFill>
                  <a:srgbClr val="7030A0"/>
                </a:solidFill>
                <a:latin typeface="Arial"/>
                <a:ea typeface="Arial"/>
                <a:cs typeface="Arial"/>
                <a:sym typeface="Arial"/>
              </a:rPr>
              <a:t>18.3</a:t>
            </a:r>
            <a:r>
              <a:rPr lang="en-US" sz="2000" b="0" i="0" u="none" strike="noStrike" cap="none" dirty="0">
                <a:solidFill>
                  <a:schemeClr val="dk1"/>
                </a:solidFill>
                <a:latin typeface="Arial"/>
                <a:ea typeface="Arial"/>
                <a:cs typeface="Arial"/>
                <a:sym typeface="Arial"/>
              </a:rPr>
              <a:t> Explain the major obstacles to success in the war on terrorism.</a:t>
            </a:r>
          </a:p>
          <a:p>
            <a:pPr marL="101600" marR="0" lvl="0" indent="0" algn="l" rtl="0">
              <a:lnSpc>
                <a:spcPct val="100000"/>
              </a:lnSpc>
              <a:spcBef>
                <a:spcPts val="1500"/>
              </a:spcBef>
              <a:spcAft>
                <a:spcPts val="0"/>
              </a:spcAft>
              <a:buClr>
                <a:srgbClr val="007FA3"/>
              </a:buClr>
              <a:buSzPct val="25000"/>
              <a:buFont typeface="Arial"/>
              <a:buNone/>
            </a:pPr>
            <a:r>
              <a:rPr lang="en-US" sz="2000" b="0" i="0" u="none" strike="noStrike" cap="none" dirty="0">
                <a:solidFill>
                  <a:srgbClr val="7030A0"/>
                </a:solidFill>
                <a:latin typeface="Arial"/>
                <a:ea typeface="Arial"/>
                <a:cs typeface="Arial"/>
                <a:sym typeface="Arial"/>
              </a:rPr>
              <a:t>18.4</a:t>
            </a:r>
            <a:r>
              <a:rPr lang="en-US" sz="2000" b="0" i="0" u="none" strike="noStrike" cap="none" dirty="0">
                <a:solidFill>
                  <a:schemeClr val="dk1"/>
                </a:solidFill>
                <a:latin typeface="Arial"/>
                <a:ea typeface="Arial"/>
                <a:cs typeface="Arial"/>
                <a:sym typeface="Arial"/>
              </a:rPr>
              <a:t> Identify the major elements of US defense policy.</a:t>
            </a:r>
          </a:p>
          <a:p>
            <a:pPr marL="101600" marR="0" lvl="0" indent="0" algn="l" rtl="0">
              <a:lnSpc>
                <a:spcPct val="100000"/>
              </a:lnSpc>
              <a:spcBef>
                <a:spcPts val="1500"/>
              </a:spcBef>
              <a:spcAft>
                <a:spcPts val="0"/>
              </a:spcAft>
              <a:buClr>
                <a:srgbClr val="007FA3"/>
              </a:buClr>
              <a:buSzPct val="25000"/>
              <a:buFont typeface="Arial"/>
              <a:buNone/>
            </a:pPr>
            <a:r>
              <a:rPr lang="en-US" sz="2000" b="0" i="0" u="none" strike="noStrike" cap="none" dirty="0">
                <a:solidFill>
                  <a:srgbClr val="7030A0"/>
                </a:solidFill>
                <a:latin typeface="Arial"/>
                <a:ea typeface="Arial"/>
                <a:cs typeface="Arial"/>
                <a:sym typeface="Arial"/>
              </a:rPr>
              <a:t>18.5</a:t>
            </a:r>
            <a:r>
              <a:rPr lang="en-US" sz="2000" b="0" i="0" u="none" strike="noStrike" cap="none" dirty="0">
                <a:solidFill>
                  <a:schemeClr val="dk1"/>
                </a:solidFill>
                <a:latin typeface="Arial"/>
                <a:ea typeface="Arial"/>
                <a:cs typeface="Arial"/>
                <a:sym typeface="Arial"/>
              </a:rPr>
              <a:t> Analyze the evolving challenges for US national security policy.</a:t>
            </a:r>
          </a:p>
          <a:p>
            <a:pPr marL="101600" marR="0" lvl="0" indent="0" algn="l" rtl="0">
              <a:lnSpc>
                <a:spcPct val="100000"/>
              </a:lnSpc>
              <a:spcBef>
                <a:spcPts val="1500"/>
              </a:spcBef>
              <a:spcAft>
                <a:spcPts val="0"/>
              </a:spcAft>
              <a:buClr>
                <a:srgbClr val="007FA3"/>
              </a:buClr>
              <a:buSzPct val="25000"/>
              <a:buFont typeface="Arial"/>
              <a:buNone/>
            </a:pPr>
            <a:r>
              <a:rPr lang="en-US" sz="2000" b="0" i="0" u="none" strike="noStrike" cap="none" dirty="0">
                <a:solidFill>
                  <a:srgbClr val="7030A0"/>
                </a:solidFill>
                <a:latin typeface="Arial"/>
                <a:ea typeface="Arial"/>
                <a:cs typeface="Arial"/>
                <a:sym typeface="Arial"/>
              </a:rPr>
              <a:t>18.6</a:t>
            </a:r>
            <a:r>
              <a:rPr lang="en-US" sz="2000" b="0" i="0" u="none" strike="noStrike" cap="none" dirty="0">
                <a:solidFill>
                  <a:schemeClr val="dk1"/>
                </a:solidFill>
                <a:latin typeface="Arial"/>
                <a:ea typeface="Arial"/>
                <a:cs typeface="Arial"/>
                <a:sym typeface="Arial"/>
              </a:rPr>
              <a:t> Assess the role of democratic politics in making national security policy and the role of national security policy and expanding government.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Spread of Terrorism</a:t>
            </a:r>
          </a:p>
        </p:txBody>
      </p:sp>
      <p:sp>
        <p:nvSpPr>
          <p:cNvPr id="185" name="Shape 18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9/11 not first attack</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Difficult to defend against in open society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Stealth, surprise, willingness to die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Improved security and intelligence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Clash with civil liberties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15371"/>
            <a:ext cx="8229600" cy="9276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9/11 Terror Attack in New York</a:t>
            </a:r>
          </a:p>
        </p:txBody>
      </p:sp>
      <p:pic>
        <p:nvPicPr>
          <p:cNvPr id="192" name="Shape 192" descr="A photo of the twin towers while they are ablaze on September 11, 2001."/>
          <p:cNvPicPr preferRelativeResize="0"/>
          <p:nvPr/>
        </p:nvPicPr>
        <p:blipFill rotWithShape="1">
          <a:blip r:embed="rId3">
            <a:alphaModFix/>
          </a:blip>
          <a:srcRect/>
          <a:stretch/>
        </p:blipFill>
        <p:spPr>
          <a:xfrm>
            <a:off x="2788919" y="1312650"/>
            <a:ext cx="3566159" cy="47562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Terrorism Takes Many Forms</a:t>
            </a:r>
          </a:p>
        </p:txBody>
      </p:sp>
      <p:pic>
        <p:nvPicPr>
          <p:cNvPr id="199" name="Shape 199" descr="A group of three photos: A photo of the result of attacks on the USS Cole in Yemen in 2000; the side of a ship is broken in (on the left); A photo of the demolished Trade Center in New York in 2001 (in the middle); A photo of the rubble in Benghazi, Libya in 2012 (on the right)."/>
          <p:cNvPicPr preferRelativeResize="0"/>
          <p:nvPr/>
        </p:nvPicPr>
        <p:blipFill rotWithShape="1">
          <a:blip r:embed="rId3">
            <a:alphaModFix/>
          </a:blip>
          <a:srcRect/>
          <a:stretch/>
        </p:blipFill>
        <p:spPr>
          <a:xfrm>
            <a:off x="548640" y="1756410"/>
            <a:ext cx="8046720" cy="339885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Afghanistan and Iraq</a:t>
            </a:r>
          </a:p>
        </p:txBody>
      </p:sp>
      <p:sp>
        <p:nvSpPr>
          <p:cNvPr id="206" name="Shape 20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U.S. declares war on terrorism</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Axis of evil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Iran, Iraq, North Korea</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Nation building</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Poor planning for postwar Iraq</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Troop surge and drones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The fight against IS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18.4</a:t>
            </a:r>
          </a:p>
        </p:txBody>
      </p:sp>
      <p:sp>
        <p:nvSpPr>
          <p:cNvPr id="212" name="Shape 212"/>
          <p:cNvSpPr txBox="1">
            <a:spLocks noGrp="1"/>
          </p:cNvSpPr>
          <p:nvPr>
            <p:ph type="body" idx="1"/>
          </p:nvPr>
        </p:nvSpPr>
        <p:spPr>
          <a:xfrm>
            <a:off x="960120" y="1531620"/>
            <a:ext cx="7200900" cy="437737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lang="en-US" b="1" dirty="0"/>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Identify the major elements of U.S. </a:t>
            </a:r>
            <a:r>
              <a:rPr lang="en-US" sz="2800" b="1" i="0" u="none" strike="noStrike" cap="none" dirty="0" smtClean="0">
                <a:solidFill>
                  <a:schemeClr val="dk1"/>
                </a:solidFill>
                <a:latin typeface="Arial"/>
                <a:ea typeface="Arial"/>
                <a:cs typeface="Arial"/>
                <a:sym typeface="Arial"/>
              </a:rPr>
              <a:t>defense </a:t>
            </a:r>
            <a:r>
              <a:rPr lang="en-US" sz="2800" b="1" i="0" u="none" strike="noStrike" cap="none" dirty="0">
                <a:solidFill>
                  <a:schemeClr val="dk1"/>
                </a:solidFill>
                <a:latin typeface="Arial"/>
                <a:ea typeface="Arial"/>
                <a:cs typeface="Arial"/>
                <a:sym typeface="Arial"/>
              </a:rPr>
              <a:t>policy.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Defense Policy</a:t>
            </a:r>
          </a:p>
        </p:txBody>
      </p:sp>
      <p:sp>
        <p:nvSpPr>
          <p:cNvPr id="219" name="Shape 21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Defense Spending</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Personnel</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Weapons</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Reforming Defense Policy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Defense Spending</a:t>
            </a:r>
          </a:p>
        </p:txBody>
      </p:sp>
      <p:sp>
        <p:nvSpPr>
          <p:cNvPr id="226" name="Shape 22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Guns vs. butter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Is there a trade-off?</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Ideological disputes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Where the real guns vs. butter battle takes place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Peace dividend vs. jobs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308611"/>
            <a:ext cx="8229600" cy="72009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18.2 Trends in Defense Spending</a:t>
            </a:r>
          </a:p>
        </p:txBody>
      </p:sp>
      <p:sp>
        <p:nvSpPr>
          <p:cNvPr id="233" name="Shape 233"/>
          <p:cNvSpPr txBox="1">
            <a:spLocks noGrp="1"/>
          </p:cNvSpPr>
          <p:nvPr>
            <p:ph type="body" idx="1"/>
          </p:nvPr>
        </p:nvSpPr>
        <p:spPr>
          <a:xfrm>
            <a:off x="457200" y="5265290"/>
            <a:ext cx="8229600" cy="916856"/>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spcAft>
                <a:spcPts val="0"/>
              </a:spcAft>
              <a:buClr>
                <a:srgbClr val="007FA3"/>
              </a:buClr>
              <a:buSzPct val="25000"/>
              <a:buFont typeface="Arial"/>
              <a:buNone/>
            </a:pPr>
            <a:r>
              <a:rPr lang="en-US" sz="1480" b="1" i="0" u="none" strike="noStrike" cap="none">
                <a:solidFill>
                  <a:schemeClr val="dk1"/>
                </a:solidFill>
                <a:latin typeface="Arial"/>
                <a:ea typeface="Arial"/>
                <a:cs typeface="Arial"/>
                <a:sym typeface="Arial"/>
              </a:rPr>
              <a:t>Source: </a:t>
            </a:r>
            <a:r>
              <a:rPr lang="en-US" sz="1480" b="0" i="0" u="none" strike="noStrike" cap="none">
                <a:solidFill>
                  <a:schemeClr val="dk1"/>
                </a:solidFill>
                <a:latin typeface="Arial"/>
                <a:ea typeface="Arial"/>
                <a:cs typeface="Arial"/>
                <a:sym typeface="Arial"/>
              </a:rPr>
              <a:t>Office of Management and Budget, </a:t>
            </a:r>
            <a:r>
              <a:rPr lang="en-US" sz="1480" b="0" i="1" u="none" strike="noStrike" cap="none">
                <a:solidFill>
                  <a:schemeClr val="dk1"/>
                </a:solidFill>
                <a:latin typeface="Arial"/>
                <a:ea typeface="Arial"/>
                <a:cs typeface="Arial"/>
                <a:sym typeface="Arial"/>
              </a:rPr>
              <a:t>Budget of the United States Government, Fiscal Year 2017: Historical Tables </a:t>
            </a:r>
            <a:r>
              <a:rPr lang="en-US" sz="1480" b="0" i="0" u="none" strike="noStrike" cap="none">
                <a:solidFill>
                  <a:schemeClr val="dk1"/>
                </a:solidFill>
                <a:latin typeface="Arial"/>
                <a:ea typeface="Arial"/>
                <a:cs typeface="Arial"/>
                <a:sym typeface="Arial"/>
              </a:rPr>
              <a:t>(Washington, DC: U.S. Government Printing Office, 2016), Table 3.1.</a:t>
            </a:r>
          </a:p>
          <a:p>
            <a:pPr marL="0" marR="0" lvl="0" indent="0" algn="l" rtl="0">
              <a:lnSpc>
                <a:spcPct val="80000"/>
              </a:lnSpc>
              <a:spcBef>
                <a:spcPts val="0"/>
              </a:spcBef>
              <a:spcAft>
                <a:spcPts val="0"/>
              </a:spcAft>
              <a:buClr>
                <a:srgbClr val="007FA3"/>
              </a:buClr>
              <a:buSzPct val="25000"/>
              <a:buFont typeface="Arial"/>
              <a:buNone/>
            </a:pPr>
            <a:r>
              <a:rPr lang="en-US" sz="1480" b="1" i="0" u="none" strike="noStrike" cap="none">
                <a:solidFill>
                  <a:schemeClr val="dk1"/>
                </a:solidFill>
                <a:latin typeface="Arial"/>
                <a:ea typeface="Arial"/>
                <a:cs typeface="Arial"/>
                <a:sym typeface="Arial"/>
              </a:rPr>
              <a:t>Note: </a:t>
            </a:r>
            <a:r>
              <a:rPr lang="en-US" sz="1480" b="0" i="0" u="none" strike="noStrike" cap="none">
                <a:solidFill>
                  <a:schemeClr val="dk1"/>
                </a:solidFill>
                <a:latin typeface="Arial"/>
                <a:ea typeface="Arial"/>
                <a:cs typeface="Arial"/>
                <a:sym typeface="Arial"/>
              </a:rPr>
              <a:t>Data for 2016 and 2017 are estimates.</a:t>
            </a:r>
          </a:p>
        </p:txBody>
      </p:sp>
      <p:pic>
        <p:nvPicPr>
          <p:cNvPr id="234" name="Shape 234" descr="A line graph shows the trends in defense spending as a % of federal outlays.  Kennedy administration: spending changed from 52% in the beginning of his presidency and ended around 46%.  Johnson administration: spending changed from 46% in the beginning of his presidency and dips then rises, then ended around 46%. The Vietnam War is pointed out in 1965.  Nixon administration: spending changed from 46% in the beginning of his presidency and ended around 24%.  Carter administration: spending changed from 24% in the beginning of his presidency and ended around 23%.  Reagan administration: spending changed from 23% in the beginning of his presidency and ended around 27%. The Reagan rearmament is pointed out in 1981.  G. Bush administration: spending changed from 27% in the beginning of his presidency and ended around 22%. The Cold War is pointed out in 1990.  Clinton administration: spending changed from 21% in the beginning of his presidency and ended around 17%.  G. W. Bush administration: spending changed from 17% in the beginning of his presidency and ended around 20%. The Iraq War is pointed out in 2003.  Obama administration: spending changed from 20% in the beginning of his presidency and ended around 15%. The Iraq War ends is pointed out in 2011. "/>
          <p:cNvPicPr preferRelativeResize="0"/>
          <p:nvPr/>
        </p:nvPicPr>
        <p:blipFill rotWithShape="1">
          <a:blip r:embed="rId3">
            <a:alphaModFix/>
          </a:blip>
          <a:srcRect/>
          <a:stretch/>
        </p:blipFill>
        <p:spPr>
          <a:xfrm>
            <a:off x="1143000" y="1407135"/>
            <a:ext cx="6858000" cy="358259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18.4: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Defense </a:t>
            </a:r>
            <a:r>
              <a:rPr lang="en-US" b="1" i="0" u="none" strike="noStrike" cap="none" dirty="0">
                <a:solidFill>
                  <a:srgbClr val="007FA3"/>
                </a:solidFill>
                <a:latin typeface="Arial"/>
                <a:ea typeface="Arial"/>
                <a:cs typeface="Arial"/>
                <a:sym typeface="Arial"/>
              </a:rPr>
              <a:t>Spending</a:t>
            </a:r>
          </a:p>
        </p:txBody>
      </p:sp>
      <p:sp>
        <p:nvSpPr>
          <p:cNvPr id="240" name="Shape 240"/>
          <p:cNvSpPr txBox="1">
            <a:spLocks noGrp="1"/>
          </p:cNvSpPr>
          <p:nvPr>
            <p:ph type="body" idx="1"/>
          </p:nvPr>
        </p:nvSpPr>
        <p:spPr>
          <a:xfrm>
            <a:off x="457200" y="1828800"/>
            <a:ext cx="8229600" cy="420592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Most people prefer spending public funds on domestic policies rather than on national defense. But the United States exists in a dangerous world. How should we determine how much to spend on defense? What domestic expenditures, if any, would you be willing to give up in order to strengthen national defense?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Personnel</a:t>
            </a:r>
          </a:p>
        </p:txBody>
      </p:sp>
      <p:sp>
        <p:nvSpPr>
          <p:cNvPr id="247" name="Shape 24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Large standing military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1.3 million active duty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801,000 National Guard and reserves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150,000 deployed abroad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National Guard maintains national security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18.1</a:t>
            </a:r>
          </a:p>
        </p:txBody>
      </p:sp>
      <p:sp>
        <p:nvSpPr>
          <p:cNvPr id="68" name="Shape 6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Identify the major instruments and actors in making national security policy.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377191"/>
            <a:ext cx="8229600" cy="69722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18.3 Size of the U.S. Armed Forces</a:t>
            </a:r>
          </a:p>
        </p:txBody>
      </p:sp>
      <p:sp>
        <p:nvSpPr>
          <p:cNvPr id="254" name="Shape 254"/>
          <p:cNvSpPr txBox="1">
            <a:spLocks noGrp="1"/>
          </p:cNvSpPr>
          <p:nvPr>
            <p:ph type="body" idx="1"/>
          </p:nvPr>
        </p:nvSpPr>
        <p:spPr>
          <a:xfrm>
            <a:off x="457200" y="5177655"/>
            <a:ext cx="8229600" cy="111265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Office of Management and Budget, </a:t>
            </a:r>
            <a:r>
              <a:rPr lang="en-US" sz="1600" b="0" i="1" u="none" strike="noStrike" cap="none" dirty="0">
                <a:solidFill>
                  <a:schemeClr val="dk1"/>
                </a:solidFill>
                <a:latin typeface="Arial"/>
                <a:ea typeface="Arial"/>
                <a:cs typeface="Arial"/>
                <a:sym typeface="Arial"/>
              </a:rPr>
              <a:t>“Appendix,” Budget of the United States Government, Fiscal Year 2017 </a:t>
            </a:r>
            <a:r>
              <a:rPr lang="en-US" sz="1600" b="0" i="0" u="none" strike="noStrike" cap="none" dirty="0">
                <a:solidFill>
                  <a:schemeClr val="dk1"/>
                </a:solidFill>
                <a:latin typeface="Arial"/>
                <a:ea typeface="Arial"/>
                <a:cs typeface="Arial"/>
                <a:sym typeface="Arial"/>
              </a:rPr>
              <a:t>(Washington, DC: U.S. Government printing office, 2016), 223–224.</a:t>
            </a:r>
          </a:p>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Note:</a:t>
            </a:r>
            <a:r>
              <a:rPr lang="en-US" sz="1600" b="0" i="0" u="none" strike="noStrike" cap="none" dirty="0">
                <a:solidFill>
                  <a:schemeClr val="dk1"/>
                </a:solidFill>
                <a:latin typeface="Arial"/>
                <a:ea typeface="Arial"/>
                <a:cs typeface="Arial"/>
                <a:sym typeface="Arial"/>
              </a:rPr>
              <a:t> Data are estimates for 2017.</a:t>
            </a:r>
          </a:p>
        </p:txBody>
      </p:sp>
      <p:pic>
        <p:nvPicPr>
          <p:cNvPr id="255" name="Shape 255" descr="A bar graph shows the size of the U.S. armed forces. Army: 460,000 Navy: 323,000 Marines: 182,000 Air Force: 317,000 Reserves: 801,000"/>
          <p:cNvPicPr preferRelativeResize="0"/>
          <p:nvPr/>
        </p:nvPicPr>
        <p:blipFill rotWithShape="1">
          <a:blip r:embed="rId3">
            <a:alphaModFix/>
          </a:blip>
          <a:srcRect/>
          <a:stretch/>
        </p:blipFill>
        <p:spPr>
          <a:xfrm>
            <a:off x="2137410" y="1358535"/>
            <a:ext cx="4572000" cy="353500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Weapons</a:t>
            </a:r>
          </a:p>
        </p:txBody>
      </p:sp>
      <p:sp>
        <p:nvSpPr>
          <p:cNvPr id="262" name="Shape 26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Nuclear weapons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ICBMs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Submarine-launched ballistic missiles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Strategic bombers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Weapons are expensive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$2 billion to build a stealth bomber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$5.5 trillion</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Arms reduction treaties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INF Treaty</a:t>
            </a:r>
          </a:p>
        </p:txBody>
      </p:sp>
      <p:pic>
        <p:nvPicPr>
          <p:cNvPr id="269" name="Shape 269" descr="A photo of President Reagan and Soviet President Mikhail Gorbachev signing a treaty that eliminates intermediate-range nuclear missiles from Europe."/>
          <p:cNvPicPr preferRelativeResize="0"/>
          <p:nvPr/>
        </p:nvPicPr>
        <p:blipFill rotWithShape="1">
          <a:blip r:embed="rId3">
            <a:alphaModFix/>
          </a:blip>
          <a:srcRect/>
          <a:stretch/>
        </p:blipFill>
        <p:spPr>
          <a:xfrm>
            <a:off x="1005840" y="1524000"/>
            <a:ext cx="7132319" cy="379958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Reforming Defense Policy</a:t>
            </a:r>
          </a:p>
        </p:txBody>
      </p:sp>
      <p:sp>
        <p:nvSpPr>
          <p:cNvPr id="276" name="Shape 27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Changing nature of threats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Lighter, faster, more flexible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Better intelligence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Increased use of Special Forces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18.5</a:t>
            </a:r>
          </a:p>
        </p:txBody>
      </p:sp>
      <p:sp>
        <p:nvSpPr>
          <p:cNvPr id="282" name="Shape 282"/>
          <p:cNvSpPr txBox="1">
            <a:spLocks noGrp="1"/>
          </p:cNvSpPr>
          <p:nvPr>
            <p:ph type="body" idx="1"/>
          </p:nvPr>
        </p:nvSpPr>
        <p:spPr>
          <a:xfrm>
            <a:off x="914400" y="1531620"/>
            <a:ext cx="7406640" cy="3370050"/>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lang="en-US" sz="2400" b="1" i="0" u="none" strike="noStrike" cap="none" dirty="0" smtClean="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Analyze the evolving challenges for U.S. national security policy.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57200" y="331470"/>
            <a:ext cx="8229600" cy="94869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800" b="1" i="0" u="none" strike="noStrike" cap="none" dirty="0">
                <a:solidFill>
                  <a:srgbClr val="007FA3"/>
                </a:solidFill>
                <a:latin typeface="Arial"/>
                <a:ea typeface="Arial"/>
                <a:cs typeface="Arial"/>
                <a:sym typeface="Arial"/>
              </a:rPr>
              <a:t>The New </a:t>
            </a:r>
            <a:r>
              <a:rPr lang="en-US" sz="3800" b="1" i="0" u="none" strike="noStrike" cap="none" dirty="0" smtClean="0">
                <a:solidFill>
                  <a:srgbClr val="007FA3"/>
                </a:solidFill>
                <a:latin typeface="Arial"/>
                <a:ea typeface="Arial"/>
                <a:cs typeface="Arial"/>
                <a:sym typeface="Arial"/>
              </a:rPr>
              <a:t>National Security </a:t>
            </a:r>
            <a:r>
              <a:rPr lang="en-US" sz="3800" b="1" i="0" u="none" strike="noStrike" cap="none" dirty="0">
                <a:solidFill>
                  <a:srgbClr val="007FA3"/>
                </a:solidFill>
                <a:latin typeface="Arial"/>
                <a:ea typeface="Arial"/>
                <a:cs typeface="Arial"/>
                <a:sym typeface="Arial"/>
              </a:rPr>
              <a:t>Agenda</a:t>
            </a:r>
          </a:p>
        </p:txBody>
      </p:sp>
      <p:sp>
        <p:nvSpPr>
          <p:cNvPr id="289" name="Shape 289"/>
          <p:cNvSpPr txBox="1">
            <a:spLocks noGrp="1"/>
          </p:cNvSpPr>
          <p:nvPr>
            <p:ph type="body" idx="1"/>
          </p:nvPr>
        </p:nvSpPr>
        <p:spPr>
          <a:xfrm>
            <a:off x="457200" y="1783080"/>
            <a:ext cx="8229600" cy="4343083"/>
          </a:xfrm>
          <a:prstGeom prst="rect">
            <a:avLst/>
          </a:prstGeom>
          <a:noFill/>
          <a:ln>
            <a:noFill/>
          </a:ln>
        </p:spPr>
        <p:txBody>
          <a:bodyPr lIns="91425" tIns="91425" rIns="91425" bIns="91425" anchor="t" anchorCtr="0">
            <a:noAutofit/>
          </a:bodyPr>
          <a:lstStyle/>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Changing Role of Military Power</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Nuclear Proliferation</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International Economy</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Energy</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Foreign Aid</a:t>
            </a:r>
          </a:p>
          <a:p>
            <a:pPr marL="457200" marR="0" lvl="1" indent="0" algn="l" rtl="0">
              <a:lnSpc>
                <a:spcPct val="120000"/>
              </a:lnSpc>
              <a:spcBef>
                <a:spcPts val="560"/>
              </a:spcBef>
              <a:spcAft>
                <a:spcPts val="0"/>
              </a:spcAft>
              <a:buClr>
                <a:srgbClr val="004185"/>
              </a:buClr>
              <a:buSzPct val="100000"/>
              <a:buFont typeface="Noto Sans Symbols"/>
              <a:buNone/>
            </a:pPr>
            <a:endParaRPr sz="28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560"/>
              </a:spcBef>
              <a:spcAft>
                <a:spcPts val="0"/>
              </a:spcAft>
              <a:buClr>
                <a:srgbClr val="660099"/>
              </a:buClr>
              <a:buSzPct val="100000"/>
              <a:buFont typeface="Noto Sans Symbols"/>
              <a:buNone/>
            </a:pPr>
            <a:endParaRPr sz="2800" b="1" i="0" u="none" strike="noStrike" cap="none" dirty="0">
              <a:solidFill>
                <a:srgbClr val="660099"/>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15370"/>
            <a:ext cx="8229600" cy="14648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Changing Role of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Military </a:t>
            </a:r>
            <a:r>
              <a:rPr lang="en-US" b="1" i="0" u="none" strike="noStrike" cap="none" dirty="0">
                <a:solidFill>
                  <a:srgbClr val="007FA3"/>
                </a:solidFill>
                <a:latin typeface="Arial"/>
                <a:ea typeface="Arial"/>
                <a:cs typeface="Arial"/>
                <a:sym typeface="Arial"/>
              </a:rPr>
              <a:t>Power</a:t>
            </a:r>
          </a:p>
        </p:txBody>
      </p:sp>
      <p:sp>
        <p:nvSpPr>
          <p:cNvPr id="296" name="Shape 296"/>
          <p:cNvSpPr txBox="1">
            <a:spLocks noGrp="1"/>
          </p:cNvSpPr>
          <p:nvPr>
            <p:ph type="body" idx="1"/>
          </p:nvPr>
        </p:nvSpPr>
        <p:spPr>
          <a:xfrm>
            <a:off x="457200" y="2000250"/>
            <a:ext cx="8229600" cy="412591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Soft power versus hard power</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Humanitarian interventions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Increasingly necessary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Violate sovereignty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Can cost American lives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Economic sanctions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Influence behavior without force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Cut off aid, trade embargoes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Mixed record of success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Nuclear Proliferation</a:t>
            </a:r>
          </a:p>
        </p:txBody>
      </p:sp>
      <p:sp>
        <p:nvSpPr>
          <p:cNvPr id="303" name="Shape 30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9 nuclear powers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United States, Russia, Britain, France, China, India, Pakistan, North Korea, Israel (undeclared)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How to prevent more?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Special concerns about Iran, North Korea, Pakistan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57199" y="226800"/>
            <a:ext cx="8229600" cy="116766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18.4 The Spread of </a:t>
            </a:r>
            <a:r>
              <a:rPr lang="en-US" sz="3200" b="1" i="0" u="none" strike="noStrike" cap="none" dirty="0" smtClean="0">
                <a:solidFill>
                  <a:srgbClr val="007FA3"/>
                </a:solidFill>
                <a:latin typeface="Arial"/>
                <a:ea typeface="Arial"/>
                <a:cs typeface="Arial"/>
                <a:sym typeface="Arial"/>
              </a:rPr>
              <a:t/>
            </a:r>
            <a:br>
              <a:rPr lang="en-US" sz="3200" b="1" i="0" u="none" strike="noStrike" cap="none" dirty="0" smtClean="0">
                <a:solidFill>
                  <a:srgbClr val="007FA3"/>
                </a:solidFill>
                <a:latin typeface="Arial"/>
                <a:ea typeface="Arial"/>
                <a:cs typeface="Arial"/>
                <a:sym typeface="Arial"/>
              </a:rPr>
            </a:br>
            <a:r>
              <a:rPr lang="en-US" sz="3200" b="1" i="0" u="none" strike="noStrike" cap="none" dirty="0" smtClean="0">
                <a:solidFill>
                  <a:srgbClr val="007FA3"/>
                </a:solidFill>
                <a:latin typeface="Arial"/>
                <a:ea typeface="Arial"/>
                <a:cs typeface="Arial"/>
                <a:sym typeface="Arial"/>
              </a:rPr>
              <a:t>Nuclear </a:t>
            </a:r>
            <a:r>
              <a:rPr lang="en-US" sz="3200" b="1" i="0" u="none" strike="noStrike" cap="none" dirty="0">
                <a:solidFill>
                  <a:srgbClr val="007FA3"/>
                </a:solidFill>
                <a:latin typeface="Arial"/>
                <a:ea typeface="Arial"/>
                <a:cs typeface="Arial"/>
                <a:sym typeface="Arial"/>
              </a:rPr>
              <a:t>Weapons</a:t>
            </a:r>
          </a:p>
        </p:txBody>
      </p:sp>
      <p:pic>
        <p:nvPicPr>
          <p:cNvPr id="310" name="Shape 310" descr="A map shows the spread of nuclear weapons. Countries with declared nuclear weapons capacity: U.S.A.; United Kingdom; France; Russia; China; North Korea; India; Pakistan.  Country with undeclared nuclear weapons capacity: Israel Countries seeking nuclear weapons capacity: Iran Countries that gave up nuclear weapons: Kazakhstan; Belarus; Ukraine; South Africa Countries that ended nuclear weapons programs: Brazil; Argentina; Sweden; Algeria; Libya; Iraq; Taiwan; South Korea Countries that have not sought nuclear weapons capacity: everywhere else"/>
          <p:cNvPicPr preferRelativeResize="0"/>
          <p:nvPr/>
        </p:nvPicPr>
        <p:blipFill rotWithShape="1">
          <a:blip r:embed="rId3">
            <a:alphaModFix/>
          </a:blip>
          <a:srcRect/>
          <a:stretch/>
        </p:blipFill>
        <p:spPr>
          <a:xfrm>
            <a:off x="1437132" y="1611353"/>
            <a:ext cx="6269735" cy="459943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International Economy</a:t>
            </a:r>
          </a:p>
        </p:txBody>
      </p:sp>
      <p:sp>
        <p:nvSpPr>
          <p:cNvPr id="317" name="Shape 31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Interdependency</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International trade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Globalization of financial markets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Nontariff barriers to trade</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Balance of trade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What we buy from them versus what they buy from us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$500 billion deficit in 2015</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318240"/>
            <a:ext cx="8229600" cy="175059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700" b="1" i="0" u="none" strike="noStrike" cap="none" dirty="0">
                <a:solidFill>
                  <a:srgbClr val="007FA3"/>
                </a:solidFill>
                <a:latin typeface="Arial"/>
                <a:ea typeface="Arial"/>
                <a:cs typeface="Arial"/>
                <a:sym typeface="Arial"/>
              </a:rPr>
              <a:t>American Foreign </a:t>
            </a:r>
            <a:r>
              <a:rPr lang="en-US" sz="3700" b="1" i="0" u="none" strike="noStrike" cap="none" dirty="0" smtClean="0">
                <a:solidFill>
                  <a:srgbClr val="007FA3"/>
                </a:solidFill>
                <a:latin typeface="Arial"/>
                <a:ea typeface="Arial"/>
                <a:cs typeface="Arial"/>
                <a:sym typeface="Arial"/>
              </a:rPr>
              <a:t>Policy: Instruments</a:t>
            </a:r>
            <a:r>
              <a:rPr lang="en-US" sz="3700" b="1" i="0" u="none" strike="noStrike" cap="none" dirty="0">
                <a:solidFill>
                  <a:srgbClr val="007FA3"/>
                </a:solidFill>
                <a:latin typeface="Arial"/>
                <a:ea typeface="Arial"/>
                <a:cs typeface="Arial"/>
                <a:sym typeface="Arial"/>
              </a:rPr>
              <a:t>, Actors, </a:t>
            </a:r>
            <a:r>
              <a:rPr lang="en-US" sz="3700" dirty="0"/>
              <a:t/>
            </a:r>
            <a:br>
              <a:rPr lang="en-US" sz="3700" dirty="0"/>
            </a:br>
            <a:r>
              <a:rPr lang="en-US" sz="3700" b="1" i="0" u="none" strike="noStrike" cap="none" dirty="0" smtClean="0">
                <a:solidFill>
                  <a:srgbClr val="007FA3"/>
                </a:solidFill>
                <a:latin typeface="Arial"/>
                <a:ea typeface="Arial"/>
                <a:cs typeface="Arial"/>
                <a:sym typeface="Arial"/>
              </a:rPr>
              <a:t>and </a:t>
            </a:r>
            <a:r>
              <a:rPr lang="en-US" sz="3700" b="1" i="0" u="none" strike="noStrike" cap="none" dirty="0">
                <a:solidFill>
                  <a:srgbClr val="007FA3"/>
                </a:solidFill>
                <a:latin typeface="Arial"/>
                <a:ea typeface="Arial"/>
                <a:cs typeface="Arial"/>
                <a:sym typeface="Arial"/>
              </a:rPr>
              <a:t>Policymakers</a:t>
            </a:r>
          </a:p>
        </p:txBody>
      </p:sp>
      <p:sp>
        <p:nvSpPr>
          <p:cNvPr id="75" name="Shape 75"/>
          <p:cNvSpPr txBox="1">
            <a:spLocks noGrp="1"/>
          </p:cNvSpPr>
          <p:nvPr>
            <p:ph type="body" idx="1"/>
          </p:nvPr>
        </p:nvSpPr>
        <p:spPr>
          <a:xfrm>
            <a:off x="457200" y="2263140"/>
            <a:ext cx="8229600" cy="386302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Instruments of Foreign Policy</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Actors on the World Stage</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Policymakers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McDonaldization</a:t>
            </a:r>
          </a:p>
        </p:txBody>
      </p:sp>
      <p:pic>
        <p:nvPicPr>
          <p:cNvPr id="324" name="Shape 324" descr="A photo of a McDonald's located in China."/>
          <p:cNvPicPr preferRelativeResize="0"/>
          <p:nvPr/>
        </p:nvPicPr>
        <p:blipFill rotWithShape="1">
          <a:blip r:embed="rId3">
            <a:alphaModFix/>
          </a:blip>
          <a:srcRect/>
          <a:stretch/>
        </p:blipFill>
        <p:spPr>
          <a:xfrm>
            <a:off x="1143000" y="1524000"/>
            <a:ext cx="6858000" cy="442856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457200" y="378461"/>
            <a:ext cx="8229600" cy="83311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Energy</a:t>
            </a:r>
          </a:p>
        </p:txBody>
      </p:sp>
      <p:sp>
        <p:nvSpPr>
          <p:cNvPr id="331" name="Shape 33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OPEC has us over a barrel (of oil)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Dependence on foreign oil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Trade embargo</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Middle East controls world's oil reserves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Saudi Arabia 25%</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Kuwait 10%</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Foreign Aid</a:t>
            </a:r>
          </a:p>
        </p:txBody>
      </p:sp>
      <p:sp>
        <p:nvSpPr>
          <p:cNvPr id="338" name="Shape 33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Developing world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Humanitarian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Stabilization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Access to raw materials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Forms of foreign aid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Grants, credits, loans, loan forgiveness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Military assistance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Agricultural assistance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Medical care</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Unpopular</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57200" y="228601"/>
            <a:ext cx="8229600" cy="59436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18.5 Ranking Largess</a:t>
            </a:r>
          </a:p>
        </p:txBody>
      </p:sp>
      <p:sp>
        <p:nvSpPr>
          <p:cNvPr id="345" name="Shape 345"/>
          <p:cNvSpPr txBox="1">
            <a:spLocks noGrp="1"/>
          </p:cNvSpPr>
          <p:nvPr>
            <p:ph type="body" idx="1"/>
          </p:nvPr>
        </p:nvSpPr>
        <p:spPr>
          <a:xfrm>
            <a:off x="457200" y="5368160"/>
            <a:ext cx="8229600" cy="914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Organization for Economic Cooperation and Development, OECD </a:t>
            </a:r>
            <a:r>
              <a:rPr lang="en-US" sz="1600" b="0" i="0" u="none" strike="noStrike" cap="none" dirty="0" err="1">
                <a:solidFill>
                  <a:schemeClr val="dk1"/>
                </a:solidFill>
                <a:latin typeface="Arial"/>
                <a:ea typeface="Arial"/>
                <a:cs typeface="Arial"/>
                <a:sym typeface="Arial"/>
              </a:rPr>
              <a:t>Factbook</a:t>
            </a:r>
            <a:r>
              <a:rPr lang="en-US" sz="1600" b="0" i="0" u="none" strike="noStrike" cap="none" dirty="0">
                <a:solidFill>
                  <a:schemeClr val="dk1"/>
                </a:solidFill>
                <a:latin typeface="Arial"/>
                <a:ea typeface="Arial"/>
                <a:cs typeface="Arial"/>
                <a:sym typeface="Arial"/>
              </a:rPr>
              <a:t> 2015–2016: Economic, Environmental and Social Statistics (Paris: OECD Publishing, 2016), 195.</a:t>
            </a:r>
          </a:p>
        </p:txBody>
      </p:sp>
      <p:pic>
        <p:nvPicPr>
          <p:cNvPr id="346" name="Shape 346" descr="Two bar graphs show how various countries rank in total economic aid in billions of U.S. dollars and as a % of Gross National Income (GNU). Total Economic Aid (in billions of U.S. dollars): United States- $33  United Kingdom-$18 Germany-$13 France-$11 Japan-$9.50 Sweden-$7 Netherlands-$6 Norway-$5 Australia-$4.50 Canada-$4.50 Italy-$4 Switzerland-$3.50 Denmark-$3 Belgium-$2.50 Spain-$2 Korea-$2 Finland-$1.75 Austria-$1.50 Ireland-$1.25 New Zealand-$1  Economic Aid as a % of Gross National Income (GNU): Sweden-1.1% Norway-1% Denmark-0.85% United Kingdom-0.7% Netherlands-0.65% Finland-0.6% Switzerland-0.5% Belgium-0.45% Germany-0.42% Ireland-0.39% France-0.38% Australia-0.3% Austria-0.28% New Zealand-0.27% Canada-0.25% Italy-0.19% Japan-0.19% United States-0.19% Korea-0.16% Spain-0.16%"/>
          <p:cNvPicPr preferRelativeResize="0"/>
          <p:nvPr/>
        </p:nvPicPr>
        <p:blipFill rotWithShape="1">
          <a:blip r:embed="rId3">
            <a:alphaModFix/>
          </a:blip>
          <a:srcRect/>
          <a:stretch/>
        </p:blipFill>
        <p:spPr>
          <a:xfrm>
            <a:off x="2788920" y="999330"/>
            <a:ext cx="3566159" cy="419246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457200" y="342900"/>
            <a:ext cx="8229600" cy="140589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Journal Prompt 18.5: </a:t>
            </a:r>
            <a:r>
              <a:rPr lang="en-US" sz="4000" b="1" i="0" u="none" strike="noStrike" cap="none" dirty="0" smtClean="0">
                <a:solidFill>
                  <a:srgbClr val="007FA3"/>
                </a:solidFill>
                <a:latin typeface="Arial"/>
                <a:ea typeface="Arial"/>
                <a:cs typeface="Arial"/>
                <a:sym typeface="Arial"/>
              </a:rPr>
              <a:t/>
            </a:r>
            <a:br>
              <a:rPr lang="en-US" sz="4000" b="1" i="0" u="none" strike="noStrike" cap="none" dirty="0" smtClean="0">
                <a:solidFill>
                  <a:srgbClr val="007FA3"/>
                </a:solidFill>
                <a:latin typeface="Arial"/>
                <a:ea typeface="Arial"/>
                <a:cs typeface="Arial"/>
                <a:sym typeface="Arial"/>
              </a:rPr>
            </a:br>
            <a:r>
              <a:rPr lang="en-US" sz="4000" b="1" i="0" u="none" strike="noStrike" cap="none" dirty="0" smtClean="0">
                <a:solidFill>
                  <a:srgbClr val="007FA3"/>
                </a:solidFill>
                <a:latin typeface="Arial"/>
                <a:ea typeface="Arial"/>
                <a:cs typeface="Arial"/>
                <a:sym typeface="Arial"/>
              </a:rPr>
              <a:t>Foreign </a:t>
            </a:r>
            <a:r>
              <a:rPr lang="en-US" sz="4000" b="1" i="0" u="none" strike="noStrike" cap="none" dirty="0">
                <a:solidFill>
                  <a:srgbClr val="007FA3"/>
                </a:solidFill>
                <a:latin typeface="Arial"/>
                <a:ea typeface="Arial"/>
                <a:cs typeface="Arial"/>
                <a:sym typeface="Arial"/>
              </a:rPr>
              <a:t>Aid</a:t>
            </a:r>
          </a:p>
        </p:txBody>
      </p:sp>
      <p:sp>
        <p:nvSpPr>
          <p:cNvPr id="352" name="Shape 352"/>
          <p:cNvSpPr txBox="1">
            <a:spLocks noGrp="1"/>
          </p:cNvSpPr>
          <p:nvPr>
            <p:ph type="body" idx="1"/>
          </p:nvPr>
        </p:nvSpPr>
        <p:spPr>
          <a:xfrm>
            <a:off x="457200" y="2228850"/>
            <a:ext cx="8229600" cy="396589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Should the U.S. be more generous with its foreign aid?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457200" y="215371"/>
            <a:ext cx="8229600" cy="95049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18.6</a:t>
            </a:r>
          </a:p>
        </p:txBody>
      </p:sp>
      <p:sp>
        <p:nvSpPr>
          <p:cNvPr id="358" name="Shape 358"/>
          <p:cNvSpPr txBox="1">
            <a:spLocks noGrp="1"/>
          </p:cNvSpPr>
          <p:nvPr>
            <p:ph type="body" idx="1"/>
          </p:nvPr>
        </p:nvSpPr>
        <p:spPr>
          <a:xfrm>
            <a:off x="457200" y="1520189"/>
            <a:ext cx="8229600" cy="3840481"/>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Assess the role of democratic politics and making national security policy and the role of national security policy in expanding government.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457200" y="365760"/>
            <a:ext cx="8229600" cy="136017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Understanding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National </a:t>
            </a:r>
            <a:r>
              <a:rPr lang="en-US" b="1" i="0" u="none" strike="noStrike" cap="none" dirty="0">
                <a:solidFill>
                  <a:srgbClr val="007FA3"/>
                </a:solidFill>
                <a:latin typeface="Arial"/>
                <a:ea typeface="Arial"/>
                <a:cs typeface="Arial"/>
                <a:sym typeface="Arial"/>
              </a:rPr>
              <a:t>Security Policy </a:t>
            </a:r>
          </a:p>
        </p:txBody>
      </p:sp>
      <p:sp>
        <p:nvSpPr>
          <p:cNvPr id="365" name="Shape 365"/>
          <p:cNvSpPr txBox="1">
            <a:spLocks noGrp="1"/>
          </p:cNvSpPr>
          <p:nvPr>
            <p:ph type="body" idx="1"/>
          </p:nvPr>
        </p:nvSpPr>
        <p:spPr>
          <a:xfrm>
            <a:off x="457200" y="2366010"/>
            <a:ext cx="8229600" cy="3760153"/>
          </a:xfrm>
          <a:prstGeom prst="rect">
            <a:avLst/>
          </a:prstGeom>
          <a:noFill/>
          <a:ln>
            <a:noFill/>
          </a:ln>
        </p:spPr>
        <p:txBody>
          <a:bodyPr lIns="91425" tIns="91425" rIns="91425" bIns="91425" anchor="t" anchorCtr="0">
            <a:noAutofit/>
          </a:bodyPr>
          <a:lstStyle/>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National Security Policymaking and Democracy</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National Security Policymaking and the Scope of Government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457200" y="215370"/>
            <a:ext cx="8229600" cy="144198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National Security Policy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and </a:t>
            </a:r>
            <a:r>
              <a:rPr lang="en-US" b="1" i="0" u="none" strike="noStrike" cap="none" dirty="0">
                <a:solidFill>
                  <a:srgbClr val="007FA3"/>
                </a:solidFill>
                <a:latin typeface="Arial"/>
                <a:ea typeface="Arial"/>
                <a:cs typeface="Arial"/>
                <a:sym typeface="Arial"/>
              </a:rPr>
              <a:t>Democracy</a:t>
            </a:r>
          </a:p>
        </p:txBody>
      </p:sp>
      <p:sp>
        <p:nvSpPr>
          <p:cNvPr id="372" name="Shape 372"/>
          <p:cNvSpPr txBox="1">
            <a:spLocks noGrp="1"/>
          </p:cNvSpPr>
          <p:nvPr>
            <p:ph type="body" idx="1"/>
          </p:nvPr>
        </p:nvSpPr>
        <p:spPr>
          <a:xfrm>
            <a:off x="457200" y="2045970"/>
            <a:ext cx="8229600" cy="408019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Are international relations undemocratic?</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Citizens not as interested or knowledgeable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Decision makers unelected</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Policymakers responsive in long run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Democracies rarely go to war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Congress holds purse strings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Pluralism is pervasive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457200" y="354330"/>
            <a:ext cx="8229600" cy="140589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National Security Policymaking and the Scope of Government</a:t>
            </a:r>
          </a:p>
        </p:txBody>
      </p:sp>
      <p:sp>
        <p:nvSpPr>
          <p:cNvPr id="379" name="Shape 379"/>
          <p:cNvSpPr txBox="1">
            <a:spLocks noGrp="1"/>
          </p:cNvSpPr>
          <p:nvPr>
            <p:ph type="body" idx="1"/>
          </p:nvPr>
        </p:nvSpPr>
        <p:spPr>
          <a:xfrm>
            <a:off x="457200" y="2103120"/>
            <a:ext cx="8229600" cy="402304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Superpower status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War on terror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World's policeman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Globalization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Global warming</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2 million employed in Department of Defense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Shared Writing 18</a:t>
            </a:r>
          </a:p>
        </p:txBody>
      </p:sp>
      <p:sp>
        <p:nvSpPr>
          <p:cNvPr id="386" name="Shape 38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There are many trouble spots around the world, several of which call on the United States to intervene in situations far from America’s shores. When should we intervene? To fight declared enemies, to aid those who are suffering, or for some other purposes?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Instruments of Foreign Policy</a:t>
            </a:r>
          </a:p>
        </p:txBody>
      </p:sp>
      <p:sp>
        <p:nvSpPr>
          <p:cNvPr id="82" name="Shape 8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Military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War, threat of war</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Economic</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Almost as important as war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Sanctions, tariffs, regulations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Diplomatic</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Treaties, summit talks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First option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Photo Credits</a:t>
            </a:r>
          </a:p>
        </p:txBody>
      </p:sp>
      <p:sp>
        <p:nvSpPr>
          <p:cNvPr id="392" name="Shape 39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Chapter 18</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chemeClr val="dk1"/>
                </a:solidFill>
                <a:latin typeface="Arial"/>
                <a:ea typeface="Arial"/>
                <a:cs typeface="Arial"/>
                <a:sym typeface="Arial"/>
              </a:rPr>
              <a:t>537: Nabil </a:t>
            </a:r>
            <a:r>
              <a:rPr lang="en-US" sz="2400" b="0" i="0" u="none" strike="noStrike" cap="none" dirty="0" err="1">
                <a:solidFill>
                  <a:schemeClr val="dk1"/>
                </a:solidFill>
                <a:latin typeface="Arial"/>
                <a:ea typeface="Arial"/>
                <a:cs typeface="Arial"/>
                <a:sym typeface="Arial"/>
              </a:rPr>
              <a:t>Mounzer</a:t>
            </a:r>
            <a:r>
              <a:rPr lang="en-US" sz="2400" b="0" i="0" u="none" strike="noStrike" cap="none" dirty="0">
                <a:solidFill>
                  <a:schemeClr val="dk1"/>
                </a:solidFill>
                <a:latin typeface="Arial"/>
                <a:ea typeface="Arial"/>
                <a:cs typeface="Arial"/>
                <a:sym typeface="Arial"/>
              </a:rPr>
              <a:t>/</a:t>
            </a:r>
            <a:r>
              <a:rPr lang="en-US" sz="2400" b="0" i="0" u="none" strike="noStrike" cap="none" dirty="0" err="1">
                <a:solidFill>
                  <a:schemeClr val="dk1"/>
                </a:solidFill>
                <a:latin typeface="Arial"/>
                <a:ea typeface="Arial"/>
                <a:cs typeface="Arial"/>
                <a:sym typeface="Arial"/>
              </a:rPr>
              <a:t>epa</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european</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pressphoto</a:t>
            </a:r>
            <a:r>
              <a:rPr lang="en-US" sz="2400" b="0" i="0" u="none" strike="noStrike" cap="none" dirty="0">
                <a:solidFill>
                  <a:schemeClr val="dk1"/>
                </a:solidFill>
                <a:latin typeface="Arial"/>
                <a:ea typeface="Arial"/>
                <a:cs typeface="Arial"/>
                <a:sym typeface="Arial"/>
              </a:rPr>
              <a:t> agency </a:t>
            </a:r>
            <a:r>
              <a:rPr lang="en-US" sz="2400" b="0" i="0" u="none" strike="noStrike" cap="none" dirty="0" err="1">
                <a:solidFill>
                  <a:schemeClr val="dk1"/>
                </a:solidFill>
                <a:latin typeface="Arial"/>
                <a:ea typeface="Arial"/>
                <a:cs typeface="Arial"/>
                <a:sym typeface="Arial"/>
              </a:rPr>
              <a:t>b.v</a:t>
            </a:r>
            <a:r>
              <a:rPr lang="en-US" sz="2400" b="0" i="0" u="none" strike="noStrike" cap="none" dirty="0">
                <a:solidFill>
                  <a:schemeClr val="dk1"/>
                </a:solidFill>
                <a:latin typeface="Arial"/>
                <a:ea typeface="Arial"/>
                <a:cs typeface="Arial"/>
                <a:sym typeface="Arial"/>
              </a:rPr>
              <a:t>./</a:t>
            </a:r>
            <a:r>
              <a:rPr lang="en-US" sz="2400" b="0" i="0" u="none" strike="noStrike" cap="none" dirty="0" err="1">
                <a:solidFill>
                  <a:schemeClr val="dk1"/>
                </a:solidFill>
                <a:latin typeface="Arial"/>
                <a:ea typeface="Arial"/>
                <a:cs typeface="Arial"/>
                <a:sym typeface="Arial"/>
              </a:rPr>
              <a:t>Alamy</a:t>
            </a:r>
            <a:r>
              <a:rPr lang="en-US" sz="2400" b="0" i="0" u="none" strike="noStrike" cap="none" dirty="0">
                <a:solidFill>
                  <a:schemeClr val="dk1"/>
                </a:solidFill>
                <a:latin typeface="Arial"/>
                <a:ea typeface="Arial"/>
                <a:cs typeface="Arial"/>
                <a:sym typeface="Arial"/>
              </a:rPr>
              <a:t> Stock Photo; 540: John Cole/Cagle Cartoon; 541: SIPA USA/SIPA/Newscom; 545: </a:t>
            </a:r>
            <a:r>
              <a:rPr lang="en-US" sz="2400" b="0" i="0" u="none" strike="noStrike" cap="none" dirty="0" err="1">
                <a:solidFill>
                  <a:schemeClr val="dk1"/>
                </a:solidFill>
                <a:latin typeface="Arial"/>
                <a:ea typeface="Arial"/>
                <a:cs typeface="Arial"/>
                <a:sym typeface="Arial"/>
              </a:rPr>
              <a:t>Dpa</a:t>
            </a:r>
            <a:r>
              <a:rPr lang="en-US" sz="2400" b="0" i="0" u="none" strike="noStrike" cap="none" dirty="0">
                <a:solidFill>
                  <a:schemeClr val="dk1"/>
                </a:solidFill>
                <a:latin typeface="Arial"/>
                <a:ea typeface="Arial"/>
                <a:cs typeface="Arial"/>
                <a:sym typeface="Arial"/>
              </a:rPr>
              <a:t> picture alliance/</a:t>
            </a:r>
            <a:r>
              <a:rPr lang="en-US" sz="2400" b="0" i="0" u="none" strike="noStrike" cap="none" dirty="0" err="1">
                <a:solidFill>
                  <a:schemeClr val="dk1"/>
                </a:solidFill>
                <a:latin typeface="Arial"/>
                <a:ea typeface="Arial"/>
                <a:cs typeface="Arial"/>
                <a:sym typeface="Arial"/>
              </a:rPr>
              <a:t>Alamy</a:t>
            </a:r>
            <a:r>
              <a:rPr lang="en-US" sz="2400" b="0" i="0" u="none" strike="noStrike" cap="none" dirty="0">
                <a:solidFill>
                  <a:schemeClr val="dk1"/>
                </a:solidFill>
                <a:latin typeface="Arial"/>
                <a:ea typeface="Arial"/>
                <a:cs typeface="Arial"/>
                <a:sym typeface="Arial"/>
              </a:rPr>
              <a:t> Stock Photo; 548, top: Lionel </a:t>
            </a:r>
            <a:r>
              <a:rPr lang="en-US" sz="2400" b="0" i="0" u="none" strike="noStrike" cap="none" dirty="0" err="1">
                <a:solidFill>
                  <a:schemeClr val="dk1"/>
                </a:solidFill>
                <a:latin typeface="Arial"/>
                <a:ea typeface="Arial"/>
                <a:cs typeface="Arial"/>
                <a:sym typeface="Arial"/>
              </a:rPr>
              <a:t>Cironneau</a:t>
            </a:r>
            <a:r>
              <a:rPr lang="en-US" sz="2400" b="0" i="0" u="none" strike="noStrike" cap="none" dirty="0">
                <a:solidFill>
                  <a:schemeClr val="dk1"/>
                </a:solidFill>
                <a:latin typeface="Arial"/>
                <a:ea typeface="Arial"/>
                <a:cs typeface="Arial"/>
                <a:sym typeface="Arial"/>
              </a:rPr>
              <a:t>/ AP Images; 548, bottom: </a:t>
            </a:r>
            <a:r>
              <a:rPr lang="en-US" sz="2400" b="0" i="0" u="none" strike="noStrike" cap="none" dirty="0" err="1">
                <a:solidFill>
                  <a:schemeClr val="dk1"/>
                </a:solidFill>
                <a:latin typeface="Arial"/>
                <a:ea typeface="Arial"/>
                <a:cs typeface="Arial"/>
                <a:sym typeface="Arial"/>
              </a:rPr>
              <a:t>Laperruque</a:t>
            </a:r>
            <a:r>
              <a:rPr lang="en-US" sz="2400" b="0" i="0" u="none" strike="noStrike" cap="none" dirty="0">
                <a:solidFill>
                  <a:schemeClr val="dk1"/>
                </a:solidFill>
                <a:latin typeface="Arial"/>
                <a:ea typeface="Arial"/>
                <a:cs typeface="Arial"/>
                <a:sym typeface="Arial"/>
              </a:rPr>
              <a:t>/</a:t>
            </a:r>
            <a:r>
              <a:rPr lang="en-US" sz="2400" b="0" i="0" u="none" strike="noStrike" cap="none" dirty="0" err="1">
                <a:solidFill>
                  <a:schemeClr val="dk1"/>
                </a:solidFill>
                <a:latin typeface="Arial"/>
                <a:ea typeface="Arial"/>
                <a:cs typeface="Arial"/>
                <a:sym typeface="Arial"/>
              </a:rPr>
              <a:t>Alamy</a:t>
            </a:r>
            <a:r>
              <a:rPr lang="en-US" sz="2400" b="0" i="0" u="none" strike="noStrike" cap="none" dirty="0">
                <a:solidFill>
                  <a:schemeClr val="dk1"/>
                </a:solidFill>
                <a:latin typeface="Arial"/>
                <a:ea typeface="Arial"/>
                <a:cs typeface="Arial"/>
                <a:sym typeface="Arial"/>
              </a:rPr>
              <a:t> Stock Photo; 549, right: </a:t>
            </a:r>
            <a:r>
              <a:rPr lang="en-US" sz="2400" b="0" i="0" u="none" strike="noStrike" cap="none" dirty="0" err="1">
                <a:solidFill>
                  <a:schemeClr val="dk1"/>
                </a:solidFill>
                <a:latin typeface="Arial"/>
                <a:ea typeface="Arial"/>
                <a:cs typeface="Arial"/>
                <a:sym typeface="Arial"/>
              </a:rPr>
              <a:t>Esam</a:t>
            </a:r>
            <a:r>
              <a:rPr lang="en-US" sz="2400" b="0" i="0" u="none" strike="noStrike" cap="none" dirty="0">
                <a:solidFill>
                  <a:schemeClr val="dk1"/>
                </a:solidFill>
                <a:latin typeface="Arial"/>
                <a:ea typeface="Arial"/>
                <a:cs typeface="Arial"/>
                <a:sym typeface="Arial"/>
              </a:rPr>
              <a:t> Al-</a:t>
            </a:r>
            <a:r>
              <a:rPr lang="en-US" sz="2400" b="0" i="0" u="none" strike="noStrike" cap="none" dirty="0" err="1">
                <a:solidFill>
                  <a:schemeClr val="dk1"/>
                </a:solidFill>
                <a:latin typeface="Arial"/>
                <a:ea typeface="Arial"/>
                <a:cs typeface="Arial"/>
                <a:sym typeface="Arial"/>
              </a:rPr>
              <a:t>Fetori</a:t>
            </a:r>
            <a:r>
              <a:rPr lang="en-US" sz="2400" b="0" i="0" u="none" strike="noStrike" cap="none" dirty="0">
                <a:solidFill>
                  <a:schemeClr val="dk1"/>
                </a:solidFill>
                <a:latin typeface="Arial"/>
                <a:ea typeface="Arial"/>
                <a:cs typeface="Arial"/>
                <a:sym typeface="Arial"/>
              </a:rPr>
              <a:t>/Reuters; 549, center: STR New/ Reuters; 549, left: U.S. Navy/Getty Images News/Getty Images; 554: </a:t>
            </a:r>
            <a:r>
              <a:rPr lang="en-US" sz="2400" b="0" i="0" u="none" strike="noStrike" cap="none" dirty="0" err="1">
                <a:solidFill>
                  <a:schemeClr val="dk1"/>
                </a:solidFill>
                <a:latin typeface="Arial"/>
                <a:ea typeface="Arial"/>
                <a:cs typeface="Arial"/>
                <a:sym typeface="Arial"/>
              </a:rPr>
              <a:t>Bettmann</a:t>
            </a:r>
            <a:r>
              <a:rPr lang="en-US" sz="2400" b="0" i="0" u="none" strike="noStrike" cap="none" dirty="0">
                <a:solidFill>
                  <a:schemeClr val="dk1"/>
                </a:solidFill>
                <a:latin typeface="Arial"/>
                <a:ea typeface="Arial"/>
                <a:cs typeface="Arial"/>
                <a:sym typeface="Arial"/>
              </a:rPr>
              <a:t>/Getty Images; 561: Zhang </a:t>
            </a:r>
            <a:r>
              <a:rPr lang="en-US" sz="2400" b="0" i="0" u="none" strike="noStrike" cap="none" dirty="0" err="1">
                <a:solidFill>
                  <a:schemeClr val="dk1"/>
                </a:solidFill>
                <a:latin typeface="Arial"/>
                <a:ea typeface="Arial"/>
                <a:cs typeface="Arial"/>
                <a:sym typeface="Arial"/>
              </a:rPr>
              <a:t>peng</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Imaginechina</a:t>
            </a:r>
            <a:r>
              <a:rPr lang="en-US" sz="2400" b="0" i="0" u="none" strike="noStrike" cap="none" dirty="0">
                <a:solidFill>
                  <a:schemeClr val="dk1"/>
                </a:solidFill>
                <a:latin typeface="Arial"/>
                <a:ea typeface="Arial"/>
                <a:cs typeface="Arial"/>
                <a:sym typeface="Arial"/>
              </a:rPr>
              <a:t>/AP Images</a:t>
            </a:r>
          </a:p>
          <a:p>
            <a:pPr marL="101600" marR="0" lvl="0" indent="0" algn="l"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Actors on the World Stage</a:t>
            </a:r>
          </a:p>
        </p:txBody>
      </p:sp>
      <p:sp>
        <p:nvSpPr>
          <p:cNvPr id="89" name="Shape 8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International organizations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a:solidFill>
                  <a:srgbClr val="000000"/>
                </a:solidFill>
                <a:latin typeface="Verdana"/>
                <a:ea typeface="Verdana"/>
                <a:cs typeface="Verdana"/>
                <a:sym typeface="Verdana"/>
              </a:rPr>
              <a:t>United Nations</a:t>
            </a:r>
          </a:p>
          <a:p>
            <a:pPr marL="457200" marR="0" lvl="0" indent="-457200" algn="l" rtl="0">
              <a:lnSpc>
                <a:spcPct val="120000"/>
              </a:lnSpc>
              <a:spcBef>
                <a:spcPts val="672"/>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Regional organizations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a:solidFill>
                  <a:srgbClr val="000000"/>
                </a:solidFill>
                <a:latin typeface="Verdana"/>
                <a:ea typeface="Verdana"/>
                <a:cs typeface="Verdana"/>
                <a:sym typeface="Verdana"/>
              </a:rPr>
              <a:t>NATO</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Multinational corporations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Nongovernmental organizations</a:t>
            </a:r>
          </a:p>
          <a:p>
            <a:pPr marL="457200" marR="0" lvl="0" indent="-457200" algn="l" rtl="0">
              <a:lnSpc>
                <a:spcPct val="120000"/>
              </a:lnSpc>
              <a:spcBef>
                <a:spcPts val="672"/>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Terrorists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Individuals </a:t>
            </a:r>
          </a:p>
          <a:p>
            <a:pPr marL="742950" marR="0" lvl="2" indent="-285750" algn="l" rtl="0">
              <a:lnSpc>
                <a:spcPct val="120000"/>
              </a:lnSpc>
              <a:spcBef>
                <a:spcPts val="0"/>
              </a:spcBef>
              <a:spcAft>
                <a:spcPts val="0"/>
              </a:spcAft>
              <a:buClr>
                <a:srgbClr val="000000"/>
              </a:buClr>
              <a:buSzPct val="100000"/>
              <a:buFont typeface="Noto Sans Symbols"/>
              <a:buNone/>
            </a:pPr>
            <a:endParaRPr sz="2000" b="0" i="0" u="none" strike="noStrike" cap="none">
              <a:solidFill>
                <a:srgbClr val="000000"/>
              </a:solidFill>
              <a:latin typeface="Verdana"/>
              <a:ea typeface="Verdana"/>
              <a:cs typeface="Verdana"/>
              <a:sym typeface="Verdana"/>
            </a:endParaRPr>
          </a:p>
          <a:p>
            <a:pPr marL="742950" marR="0" lvl="2" indent="-285750" algn="l" rtl="0">
              <a:lnSpc>
                <a:spcPct val="120000"/>
              </a:lnSpc>
              <a:spcBef>
                <a:spcPts val="0"/>
              </a:spcBef>
              <a:spcAft>
                <a:spcPts val="0"/>
              </a:spcAft>
              <a:buClr>
                <a:srgbClr val="000000"/>
              </a:buClr>
              <a:buSzPct val="100000"/>
              <a:buFont typeface="Noto Sans Symbols"/>
              <a:buNone/>
            </a:pP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ct val="25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15371"/>
            <a:ext cx="8229600" cy="93906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U.N. Health Programs</a:t>
            </a:r>
          </a:p>
        </p:txBody>
      </p:sp>
      <p:pic>
        <p:nvPicPr>
          <p:cNvPr id="96" name="Shape 96" descr="A photo of a group of UN soldiers and civilian workers in Lebanon pushing a large UN delivery from a cargo ship."/>
          <p:cNvPicPr preferRelativeResize="0"/>
          <p:nvPr/>
        </p:nvPicPr>
        <p:blipFill rotWithShape="1">
          <a:blip r:embed="rId3">
            <a:alphaModFix/>
          </a:blip>
          <a:srcRect/>
          <a:stretch/>
        </p:blipFill>
        <p:spPr>
          <a:xfrm>
            <a:off x="1234440" y="1312650"/>
            <a:ext cx="6675119" cy="48238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Policymakers</a:t>
            </a:r>
          </a:p>
        </p:txBody>
      </p:sp>
      <p:sp>
        <p:nvSpPr>
          <p:cNvPr id="103" name="Shape 10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10000"/>
              </a:lnSpc>
              <a:spcBef>
                <a:spcPts val="0"/>
              </a:spcBef>
              <a:spcAft>
                <a:spcPts val="0"/>
              </a:spcAft>
              <a:buClr>
                <a:srgbClr val="004185"/>
              </a:buClr>
              <a:buSzPct val="99615"/>
              <a:buFont typeface="Noto Sans Symbols"/>
              <a:buChar char="⬜"/>
            </a:pPr>
            <a:r>
              <a:rPr lang="en-US" sz="2590" b="0" i="0" u="none" strike="noStrike" cap="none">
                <a:solidFill>
                  <a:srgbClr val="000000"/>
                </a:solidFill>
                <a:latin typeface="Verdana"/>
                <a:ea typeface="Verdana"/>
                <a:cs typeface="Verdana"/>
                <a:sym typeface="Verdana"/>
              </a:rPr>
              <a:t>The president</a:t>
            </a:r>
          </a:p>
          <a:p>
            <a:pPr marL="742950" marR="0" lvl="2" indent="-285750" algn="l" rtl="0">
              <a:lnSpc>
                <a:spcPct val="110000"/>
              </a:lnSpc>
              <a:spcBef>
                <a:spcPts val="0"/>
              </a:spcBef>
              <a:spcAft>
                <a:spcPts val="0"/>
              </a:spcAft>
              <a:buClr>
                <a:srgbClr val="000000"/>
              </a:buClr>
              <a:buSzPct val="97368"/>
              <a:buFont typeface="Noto Sans Symbols"/>
              <a:buChar char="■"/>
            </a:pPr>
            <a:r>
              <a:rPr lang="en-US" sz="1850" b="0" i="0" u="none" strike="noStrike" cap="none">
                <a:solidFill>
                  <a:srgbClr val="000000"/>
                </a:solidFill>
                <a:latin typeface="Verdana"/>
                <a:ea typeface="Verdana"/>
                <a:cs typeface="Verdana"/>
                <a:sym typeface="Verdana"/>
              </a:rPr>
              <a:t>Chief diplomat/Commander in chief</a:t>
            </a:r>
          </a:p>
          <a:p>
            <a:pPr marL="742950" marR="0" lvl="2" indent="-285750" algn="l" rtl="0">
              <a:lnSpc>
                <a:spcPct val="110000"/>
              </a:lnSpc>
              <a:spcBef>
                <a:spcPts val="0"/>
              </a:spcBef>
              <a:spcAft>
                <a:spcPts val="0"/>
              </a:spcAft>
              <a:buClr>
                <a:srgbClr val="000000"/>
              </a:buClr>
              <a:buSzPct val="97368"/>
              <a:buFont typeface="Noto Sans Symbols"/>
              <a:buChar char="■"/>
            </a:pPr>
            <a:r>
              <a:rPr lang="en-US" sz="1850" b="0" i="0" u="none" strike="noStrike" cap="none">
                <a:solidFill>
                  <a:srgbClr val="000000"/>
                </a:solidFill>
                <a:latin typeface="Verdana"/>
                <a:ea typeface="Verdana"/>
                <a:cs typeface="Verdana"/>
                <a:sym typeface="Verdana"/>
              </a:rPr>
              <a:t>Treaties, executive agreements</a:t>
            </a:r>
          </a:p>
          <a:p>
            <a:pPr marL="457200" marR="0" lvl="0" indent="-457200" algn="l" rtl="0">
              <a:lnSpc>
                <a:spcPct val="110000"/>
              </a:lnSpc>
              <a:spcBef>
                <a:spcPts val="518"/>
              </a:spcBef>
              <a:spcAft>
                <a:spcPts val="0"/>
              </a:spcAft>
              <a:buClr>
                <a:srgbClr val="004185"/>
              </a:buClr>
              <a:buSzPct val="99615"/>
              <a:buFont typeface="Noto Sans Symbols"/>
              <a:buChar char="⬜"/>
            </a:pPr>
            <a:r>
              <a:rPr lang="en-US" sz="2590" b="0" i="0" u="none" strike="noStrike" cap="none">
                <a:solidFill>
                  <a:srgbClr val="000000"/>
                </a:solidFill>
                <a:latin typeface="Verdana"/>
                <a:ea typeface="Verdana"/>
                <a:cs typeface="Verdana"/>
                <a:sym typeface="Verdana"/>
              </a:rPr>
              <a:t>The diplomats</a:t>
            </a:r>
          </a:p>
          <a:p>
            <a:pPr marL="742950" marR="0" lvl="2" indent="-285750" algn="l" rtl="0">
              <a:lnSpc>
                <a:spcPct val="110000"/>
              </a:lnSpc>
              <a:spcBef>
                <a:spcPts val="0"/>
              </a:spcBef>
              <a:spcAft>
                <a:spcPts val="0"/>
              </a:spcAft>
              <a:buClr>
                <a:srgbClr val="000000"/>
              </a:buClr>
              <a:buSzPct val="97368"/>
              <a:buFont typeface="Noto Sans Symbols"/>
              <a:buChar char="■"/>
            </a:pPr>
            <a:r>
              <a:rPr lang="en-US" sz="1850" b="0" i="0" u="none" strike="noStrike" cap="none">
                <a:solidFill>
                  <a:srgbClr val="000000"/>
                </a:solidFill>
                <a:latin typeface="Verdana"/>
                <a:ea typeface="Verdana"/>
                <a:cs typeface="Verdana"/>
                <a:sym typeface="Verdana"/>
              </a:rPr>
              <a:t>State Dept./Secretary of State</a:t>
            </a:r>
          </a:p>
          <a:p>
            <a:pPr marL="742950" marR="0" lvl="2" indent="-285750" algn="l" rtl="0">
              <a:lnSpc>
                <a:spcPct val="110000"/>
              </a:lnSpc>
              <a:spcBef>
                <a:spcPts val="0"/>
              </a:spcBef>
              <a:spcAft>
                <a:spcPts val="0"/>
              </a:spcAft>
              <a:buClr>
                <a:srgbClr val="000000"/>
              </a:buClr>
              <a:buSzPct val="97368"/>
              <a:buFont typeface="Noto Sans Symbols"/>
              <a:buChar char="■"/>
            </a:pPr>
            <a:r>
              <a:rPr lang="en-US" sz="1850" b="0" i="0" u="none" strike="noStrike" cap="none">
                <a:solidFill>
                  <a:srgbClr val="000000"/>
                </a:solidFill>
                <a:latin typeface="Verdana"/>
                <a:ea typeface="Verdana"/>
                <a:cs typeface="Verdana"/>
                <a:sym typeface="Verdana"/>
              </a:rPr>
              <a:t>Bureaucratic and intransigent</a:t>
            </a:r>
          </a:p>
          <a:p>
            <a:pPr marL="457200" marR="0" lvl="0" indent="-457200" algn="l" rtl="0">
              <a:lnSpc>
                <a:spcPct val="110000"/>
              </a:lnSpc>
              <a:spcBef>
                <a:spcPts val="518"/>
              </a:spcBef>
              <a:spcAft>
                <a:spcPts val="0"/>
              </a:spcAft>
              <a:buClr>
                <a:srgbClr val="004185"/>
              </a:buClr>
              <a:buSzPct val="99615"/>
              <a:buFont typeface="Noto Sans Symbols"/>
              <a:buChar char="⬜"/>
            </a:pPr>
            <a:r>
              <a:rPr lang="en-US" sz="2590" b="0" i="0" u="none" strike="noStrike" cap="none">
                <a:solidFill>
                  <a:srgbClr val="000000"/>
                </a:solidFill>
                <a:latin typeface="Verdana"/>
                <a:ea typeface="Verdana"/>
                <a:cs typeface="Verdana"/>
                <a:sym typeface="Verdana"/>
              </a:rPr>
              <a:t>The national security establishment</a:t>
            </a:r>
          </a:p>
          <a:p>
            <a:pPr marL="742950" marR="0" lvl="2" indent="-285750" algn="l" rtl="0">
              <a:lnSpc>
                <a:spcPct val="110000"/>
              </a:lnSpc>
              <a:spcBef>
                <a:spcPts val="0"/>
              </a:spcBef>
              <a:spcAft>
                <a:spcPts val="0"/>
              </a:spcAft>
              <a:buClr>
                <a:srgbClr val="000000"/>
              </a:buClr>
              <a:buSzPct val="97368"/>
              <a:buFont typeface="Noto Sans Symbols"/>
              <a:buChar char="■"/>
            </a:pPr>
            <a:r>
              <a:rPr lang="en-US" sz="1850" b="0" i="0" u="none" strike="noStrike" cap="none">
                <a:solidFill>
                  <a:srgbClr val="000000"/>
                </a:solidFill>
                <a:latin typeface="Verdana"/>
                <a:ea typeface="Verdana"/>
                <a:cs typeface="Verdana"/>
                <a:sym typeface="Verdana"/>
              </a:rPr>
              <a:t>Secretary of Defense</a:t>
            </a:r>
          </a:p>
          <a:p>
            <a:pPr marL="742950" marR="0" lvl="2" indent="-285750" algn="l" rtl="0">
              <a:lnSpc>
                <a:spcPct val="110000"/>
              </a:lnSpc>
              <a:spcBef>
                <a:spcPts val="0"/>
              </a:spcBef>
              <a:spcAft>
                <a:spcPts val="0"/>
              </a:spcAft>
              <a:buClr>
                <a:srgbClr val="000000"/>
              </a:buClr>
              <a:buSzPct val="97368"/>
              <a:buFont typeface="Noto Sans Symbols"/>
              <a:buChar char="■"/>
            </a:pPr>
            <a:r>
              <a:rPr lang="en-US" sz="1850" b="0" i="0" u="none" strike="noStrike" cap="none">
                <a:solidFill>
                  <a:srgbClr val="000000"/>
                </a:solidFill>
                <a:latin typeface="Verdana"/>
                <a:ea typeface="Verdana"/>
                <a:cs typeface="Verdana"/>
                <a:sym typeface="Verdana"/>
              </a:rPr>
              <a:t>Joint Chiefs of Staff</a:t>
            </a:r>
          </a:p>
          <a:p>
            <a:pPr marL="742950" marR="0" lvl="2" indent="-285750" algn="l" rtl="0">
              <a:lnSpc>
                <a:spcPct val="110000"/>
              </a:lnSpc>
              <a:spcBef>
                <a:spcPts val="0"/>
              </a:spcBef>
              <a:spcAft>
                <a:spcPts val="0"/>
              </a:spcAft>
              <a:buClr>
                <a:srgbClr val="000000"/>
              </a:buClr>
              <a:buSzPct val="97368"/>
              <a:buFont typeface="Noto Sans Symbols"/>
              <a:buChar char="■"/>
            </a:pPr>
            <a:r>
              <a:rPr lang="en-US" sz="1850" b="0" i="0" u="none" strike="noStrike" cap="none">
                <a:solidFill>
                  <a:srgbClr val="000000"/>
                </a:solidFill>
                <a:latin typeface="Verdana"/>
                <a:ea typeface="Verdana"/>
                <a:cs typeface="Verdana"/>
                <a:sym typeface="Verdana"/>
              </a:rPr>
              <a:t>CIA</a:t>
            </a:r>
          </a:p>
          <a:p>
            <a:pPr marL="457200" marR="0" lvl="0" indent="-457200" algn="l" rtl="0">
              <a:lnSpc>
                <a:spcPct val="110000"/>
              </a:lnSpc>
              <a:spcBef>
                <a:spcPts val="518"/>
              </a:spcBef>
              <a:spcAft>
                <a:spcPts val="0"/>
              </a:spcAft>
              <a:buClr>
                <a:srgbClr val="004185"/>
              </a:buClr>
              <a:buSzPct val="99615"/>
              <a:buFont typeface="Noto Sans Symbols"/>
              <a:buChar char="⬜"/>
            </a:pPr>
            <a:r>
              <a:rPr lang="en-US" sz="2590" b="0" i="0" u="none" strike="noStrike" cap="none">
                <a:solidFill>
                  <a:srgbClr val="000000"/>
                </a:solidFill>
                <a:latin typeface="Verdana"/>
                <a:ea typeface="Verdana"/>
                <a:cs typeface="Verdana"/>
                <a:sym typeface="Verdana"/>
              </a:rPr>
              <a:t>Congress</a:t>
            </a:r>
          </a:p>
          <a:p>
            <a:pPr marL="742950" marR="0" lvl="1" indent="-285750" algn="l" rtl="0">
              <a:lnSpc>
                <a:spcPct val="90000"/>
              </a:lnSpc>
              <a:spcBef>
                <a:spcPts val="370"/>
              </a:spcBef>
              <a:spcAft>
                <a:spcPts val="0"/>
              </a:spcAft>
              <a:buClr>
                <a:srgbClr val="92D050"/>
              </a:buClr>
              <a:buSzPct val="97368"/>
              <a:buFont typeface="Noto Sans Symbols"/>
              <a:buNone/>
            </a:pPr>
            <a:endParaRPr sz="1850" b="0" i="0" u="none" strike="noStrike" cap="none">
              <a:solidFill>
                <a:srgbClr val="000000"/>
              </a:solidFill>
              <a:latin typeface="Arial"/>
              <a:ea typeface="Arial"/>
              <a:cs typeface="Arial"/>
              <a:sym typeface="Arial"/>
            </a:endParaRPr>
          </a:p>
          <a:p>
            <a:pPr marL="256032" marR="0" lvl="0" indent="-154432" algn="l" rtl="0">
              <a:lnSpc>
                <a:spcPct val="90000"/>
              </a:lnSpc>
              <a:spcBef>
                <a:spcPts val="1500"/>
              </a:spcBef>
              <a:spcAft>
                <a:spcPts val="0"/>
              </a:spcAft>
              <a:buClr>
                <a:srgbClr val="007FA3"/>
              </a:buClr>
              <a:buSzPct val="100909"/>
              <a:buFont typeface="Arial"/>
              <a:buNone/>
            </a:pPr>
            <a:endParaRPr sz="222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198" y="3296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Foreign Policymakers </a:t>
            </a:r>
          </a:p>
        </p:txBody>
      </p:sp>
      <p:pic>
        <p:nvPicPr>
          <p:cNvPr id="110" name="Shape 110" descr="A photo of Barack Obama speaking to diplomatic, defense, and intelligence officials in the White House."/>
          <p:cNvPicPr preferRelativeResize="0"/>
          <p:nvPr/>
        </p:nvPicPr>
        <p:blipFill rotWithShape="1">
          <a:blip r:embed="rId3">
            <a:alphaModFix/>
          </a:blip>
          <a:srcRect/>
          <a:stretch/>
        </p:blipFill>
        <p:spPr>
          <a:xfrm>
            <a:off x="640078" y="1767840"/>
            <a:ext cx="7863839" cy="3498319"/>
          </a:xfrm>
          <a:prstGeom prst="rect">
            <a:avLst/>
          </a:prstGeom>
          <a:noFill/>
          <a:ln>
            <a:noFill/>
          </a:ln>
        </p:spPr>
      </p:pic>
    </p:spTree>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5442</Words>
  <Application>Microsoft Office PowerPoint</Application>
  <PresentationFormat>On-screen Show (4:3)</PresentationFormat>
  <Paragraphs>387</Paragraphs>
  <Slides>50</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Noto Sans Symbols</vt:lpstr>
      <vt:lpstr>Times New Roman</vt:lpstr>
      <vt:lpstr>Verdana</vt:lpstr>
      <vt:lpstr>508 Lecture</vt:lpstr>
      <vt:lpstr>Government in America: People, Politics and Policy</vt:lpstr>
      <vt:lpstr>Learning Objectives</vt:lpstr>
      <vt:lpstr>Learning Objective 18.1</vt:lpstr>
      <vt:lpstr>American Foreign Policy: Instruments, Actors,  and Policymakers</vt:lpstr>
      <vt:lpstr>Instruments of Foreign Policy</vt:lpstr>
      <vt:lpstr>Actors on the World Stage</vt:lpstr>
      <vt:lpstr>U.N. Health Programs</vt:lpstr>
      <vt:lpstr>The Policymakers</vt:lpstr>
      <vt:lpstr>Foreign Policymakers </vt:lpstr>
      <vt:lpstr>Learning Objective 18.2</vt:lpstr>
      <vt:lpstr>American Foreign Policy Through the Cold War</vt:lpstr>
      <vt:lpstr>Isolationism</vt:lpstr>
      <vt:lpstr>Figure 18.1</vt:lpstr>
      <vt:lpstr>The Cold War (1 of 2)</vt:lpstr>
      <vt:lpstr>The Berlin Wall</vt:lpstr>
      <vt:lpstr>The Cold War (2 of 2)</vt:lpstr>
      <vt:lpstr>Berlin Wall Falls</vt:lpstr>
      <vt:lpstr>Learning Objective 18.3</vt:lpstr>
      <vt:lpstr>American Foreign Policy and the War on Terrorism</vt:lpstr>
      <vt:lpstr>The Spread of Terrorism</vt:lpstr>
      <vt:lpstr>9/11 Terror Attack in New York</vt:lpstr>
      <vt:lpstr>Terrorism Takes Many Forms</vt:lpstr>
      <vt:lpstr>Afghanistan and Iraq</vt:lpstr>
      <vt:lpstr>Learning Objective 18.4</vt:lpstr>
      <vt:lpstr>Defense Policy</vt:lpstr>
      <vt:lpstr>Defense Spending</vt:lpstr>
      <vt:lpstr>Figure 18.2 Trends in Defense Spending</vt:lpstr>
      <vt:lpstr>Journal Prompt 18.4:  Defense Spending</vt:lpstr>
      <vt:lpstr>Personnel</vt:lpstr>
      <vt:lpstr>Figure 18.3 Size of the U.S. Armed Forces</vt:lpstr>
      <vt:lpstr>Weapons</vt:lpstr>
      <vt:lpstr>INF Treaty</vt:lpstr>
      <vt:lpstr>Reforming Defense Policy</vt:lpstr>
      <vt:lpstr>Learning Objective 18.5</vt:lpstr>
      <vt:lpstr>The New National Security Agenda</vt:lpstr>
      <vt:lpstr>The Changing Role of  Military Power</vt:lpstr>
      <vt:lpstr>Nuclear Proliferation</vt:lpstr>
      <vt:lpstr>Figure 18.4 The Spread of  Nuclear Weapons</vt:lpstr>
      <vt:lpstr>The International Economy</vt:lpstr>
      <vt:lpstr>McDonaldization</vt:lpstr>
      <vt:lpstr>Energy</vt:lpstr>
      <vt:lpstr>Foreign Aid</vt:lpstr>
      <vt:lpstr>Figure 18.5 Ranking Largess</vt:lpstr>
      <vt:lpstr>Journal Prompt 18.5:  Foreign Aid</vt:lpstr>
      <vt:lpstr>Learning Objective 18.6</vt:lpstr>
      <vt:lpstr>Understanding  National Security Policy </vt:lpstr>
      <vt:lpstr>National Security Policy  and Democracy</vt:lpstr>
      <vt:lpstr>National Security Policymaking and the Scope of Government</vt:lpstr>
      <vt:lpstr>Shared Writing 18</vt:lpstr>
      <vt:lpstr>Photo 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in America: People, Politics and Policy</dc:title>
  <cp:lastModifiedBy>Ragay, Katherine Tiffany</cp:lastModifiedBy>
  <cp:revision>41</cp:revision>
  <dcterms:modified xsi:type="dcterms:W3CDTF">2017-02-16T06:11:44Z</dcterms:modified>
</cp:coreProperties>
</file>