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13821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42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There are substantial disparities in access to health care in America. Those with less access are likely to live shorter and less healthy lives than those with more access. </a:t>
            </a: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981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Despite our lack of single-payer universal health care, the government pays 40% of all U.S. health care costs. It pays in the form of tax breaks to employers who provide health insurance.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It also pays by the funding of public hospitals, via research grants given by the National Institute of Health, and by providing care to the armed forces.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It also pays for the Medicare and Medicaid programs.</a:t>
            </a: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32405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Medicare program was created in 1965 to provide health insurance for the elderly. Just like with Social Security, a specific payroll deduction funds this program, not general tax revenues.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And just like with Social Security, expenses are in danger of exceeding revenues. Medicare costs were $605 billion in 2017, or about 15 % of the federal budget.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when the government caps Medicare reimbursement, doctors simply refuse to accept Medicare patients. What is the solution?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Medicaid was created at the same time as Medicare to provide health coverage to the poor, regardless of age. It serves about the same number of Americans as Medicare.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current cost of the program is $386 billion at the federal level and $220 billion for the states, and climbing.</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0" name="Shape 1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996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Affordable Care Act of 2010 (ACA) increased health insurance coverage to American citizens. Despite opposition from some states, some 18 million previously uninsured citizens now have insurance.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ACA also included a host of reforms to help people maintain and fully benefit from insurance coverage.</a:t>
            </a: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2563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 Obama made reforming health care a top priority, but he faced widespread resistance. Here he speaks for reform shortly before the final congressional vote on his plan.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4" name="Shape 1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43524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59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945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this section we will talk about the issues that complicate environmental policymaking, specifically the conflict between a desire to protect human health and the environment but a reluctance to impose any costs on businesses.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Americans are in favor of environmental policy in the abstract—who could be against clean air or clean water? But Americans tend to oppose specific policies, such as taxes on gasoline or limits on sprawl.</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207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the industrial revolution, urbanization, and population growth destroyed some wilderness and fouled the rest, Americans at first accepted pollution as an inevitable byproduct of economic growth. As forests were felled, Americans thought that the country was so large that there would always be more trees or more fish or more of whatever resource was being depleted.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slowly a movement to halt pollution and environmental destruction developed. It gained momentum in the 1960s, a decade which saw the growth of environmental groups. As their memberships increased, these groups played a role in lobbying lawmakers and educating citizens about environmental problems. As science shed more light on the effects of pollution and unmitigated environmental destruction, public support for environmental policy grew.</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environmental policies led to a backlash by businesses, property owners, and employees of companies engaged in environmental destruction. These groups opposing stronger environmental regulations are politically powerful and they have successfully prevented more stringent regulations from being passed, as well as weakened the enforcement of existing laws.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51186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Coastal states often desire the jobs provided by offshore drilling. Yet they may also find their coast lines covered with oily sludge, and their tourism and fishing industries adversely affected when catastrophe strikes. In 2010, an explosion on the Deepwater Horizon oil rig released millions of gallons of oil into the Gulf of Mexico, forcing U.S. Army National Guard troops to build a barrier of giant sandbags around delicate marshland near Port Fourchon, Louisiana. For years afterward popular beaches and fishing spots were still undergoing restoration.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244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2103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Environmental Protection Agency was created by President Nixon in 1970. The National Environmental Policy Act of 1969 requires federal agencies to file environmental impact statements with the EPA when they propose to undertake projects, such as construction of dams, roads, ports, or airports, that are potentially disruptive to the natural environmental. Environmental groups are then able to object to the project if they find it will harm the environment unacceptably. This does not mean the project will not go forward, but it may be modified to lessen its environmental impact.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Clean Air Act of 1970 is a landmark piece of environmental legislation that has made a significant difference in the quality of the nation's air. The chief opponent of the Act is the auto industry, which has fought to weaken fuel emission standards.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1891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Water Pollution Control Act of 1972 has been instrumental in cleaning up the nation's waterways. But it only regulates point source pollution, not runoff.</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National Park System, created in 1916, helps to preserve wilderness but tourism strains these parks, and the government faces pressure from logging and mining interests to open more and more public lands up to extraction rather than preservation. Preservation is one area of environmental policy that has failed completely.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Loss of wilderness means loss of species. The Endangered Species Act of 1973 was supposed to require the government to actively preserve endangered species regardless of economic consequence. But the Act was gutted under the Reagan administration and has never really regained public or governmental support.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What do we do about toxic waste that was dumped before environmental legislation was enacted? What do we do if the companies that polluted are no longer in business? In 1980, Congress established a Superfund to clean up old toxic waste sites that were causing new health problems.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law was unique in how it established liability. A polluting company was liable for clean-up costs even if the dumping had been legal when it was done, and even if many other companies had dumped on the same site. So far, over 1,100 sites have been cleaned up, mostly at taxpayer expense as it has been impossible to force companies to pay in most cases.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disposal of nuclear waste is another political problem. No states or localities want the waste, which must be monitored for millennia, in their backyard. Yet, if we are to use nuclear power, the waste must go somewhere. Currently, U.S. nuclear waste is stored in temporary locations because no agreement has been reached on a permanent storage facility.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1595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burning of fossil fuels causes increased carbon dioxide to be stored in the earth's atmosphere. This atmospheric carbon dioxide warms the earth, in an effect similar to a greenhouse.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increase in global temperature is slight but it is enough to melt polar ice. This causes sea levels to rise, displacing coastal residents. It also affects weather patterns and agricultural zones.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2015 Paris Conference reached an agreement for both the developed and developing countries to limit their carbon emissions.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3447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Global warming has many consequences, including the melting of polar ice. As a result, polar bears are losing their access to seals, a primary source of food.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5654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205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941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It is appropriate that we turn in this next section to energy policy since it is closely linked to environmental policy. Americans need abundant energy to fuel our modern lifestyle, but the consumption of fossil fuels pollutes the environment. Renewable energy is being developed slowly but 81% of U.S. energy comes from fossil fuels. One thing Americans have made clear to politicians is that we are not willing to make any sacrifices to achieve greater energy efficiency.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4" name="Shape 2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016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Despite the technological advances of society, America still relies on traditional sources for its energy: coal, oil, and natural gas. Coal generates nearly 20 percent of our electricity; oil fuels our cars, trucks, and planes. Only 10 percent of our energy comes from renewable sources, mainly hydroelectric, wind, and biomass (wood, agricultural crops and wastes, and municipal wastes) power.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1" name="Shape 2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1637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Coal is America's most abundant fuel. It comprises 90% of our fuel reserves; we have enough coal to last for hundreds of years. Currently coal provides 18% of the nation's energy, including 39% of electricity generation. But coal is also our dirtiest fuel, responsible for blackening buildings and lungs, and producing greenhouse gases and acid rain.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4259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Oil provides 35% of U.S. energy, including virtually all automobile fuel. About one-fourth of the oil we use is imported, which is a problem because most of the world's oil reserves are located in hostile countries. Our dependence on foreign oil puts us at the mercy of some brutal regimes that are serious violators of human rights.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Natural gas provides about 28% of our energy. Both oil and gas are slightly cleaner than coal but they still contribute greenhouse gases and obtaining them causes severe environmental damage. Drilling for oil and gas is the subject of intense political debate because of the environmental destruction it causes.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150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323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a single generation, the United States moved from supplying most of its petroleum needs to importing 60 percent and then back to importing less than a third of its petroleum and petroleum products.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14975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About 19% of U.S. energy needs are met by nuclear power but this energy source is even more controversial than fossil fuels. Its usage does not produce pollution or greenhouse gases but spent fuel remains radioactive for thousands of years, and accidents at power plants, though rare, have the potential to be catastrophic.</a:t>
            </a: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endParaRPr lang="en-US" sz="1200" b="0" i="0" u="none" strike="noStrike" cap="none">
              <a:solidFill>
                <a:schemeClr val="dk1"/>
              </a:solidFill>
              <a:latin typeface="Arial"/>
              <a:ea typeface="Arial"/>
              <a:cs typeface="Arial"/>
              <a:sym typeface="Arial"/>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48204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Renewable energy sources combined only produce about 10% of U.S energy. A variety of sources of renewable energy are in use on a very small scale, including hydroelectric power, solar power, wind power, and geothermal and biomass power. Wind is one of the fastest growing sources of power.</a:t>
            </a: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28103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657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have seen that health care, environmental, and energy policy have all increased the scope of government. These policy areas are extremely important to all citizens yet they are highly technical, which makes ordinary citizens as well as elected officials ill-equipped to make good policy.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this final section, we will consider how sound policy making in these policy areas meshes with democratic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6226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Given the technical nature of decision making in health care and environmental policy, can citizens participate effectively?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Whether their opinions are ill-informed or not, Americans do not hesitate to express them to elected officials. Interest groups can help by providing critical information about the impact of policies to both citizens and elected officials.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11455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Health care policies such as Medicare and Medicaid, as well as tax breaks for employers who provide health insurance to their employees, have greatly expanded the scope of government. Yet the U.S. is unique in having mainly a private health care system when most other countries have a public one.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public complains about the size and scope of government yet we expect the government to protect us from the health effects of pollution, to protect our fuel sources, even to the point of going to war with other countries, and to subsidize the energy industry to reduce fuel costs.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45646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 one likes regulations—until they need them. In 2016, the public learned what residents of Flint, Michigan, already knew: their drinking water was dangerously polluted. Protestors took their grievances to the state capital in Lansing and demanded government action to clean up their water supply.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8477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944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862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ranks top in the world in health care spending but lags behind other developed countries in measures of human health, such as life expectancy and infant mortality. If we spend the most, why aren't we getting the best results?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we will see in this section, the answer lies in how the U.S. health care system is structured and funded.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2" name="Shape 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3494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U.S. health care costs amount to a staggering $3 trillion per year, or about 18% of GDP. Americans spend far more on health care than any other country, and health care spending accounts for one-fourth of the federal budget, yet the United States is the only developed country that does not have universal health care. Why is spending so high?</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answer lies in inefficiencies in our health care system, specifically the incentives each participant faces. There is no single payer of health care expenses; instead, costs are divided between the government, private insurance companies, and the individual. So there is no single point of accountability to press for lower costs.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 is also a lot of competition between health care providers in the private market. Wait a minute, you are thinking, doesn't competition keep costs down? Wouldn't a health care monopoly get to charge whatever it wanted for services?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thing is, health care does not work like other markets. For one thing, the cost of setting up redundant infrastructures must be recouped with higher fees. There is also the issue of access to health care services, which we will also discuss.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9" name="Shape 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725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figures compare the costs and benefits of health care spending across countries.</a:t>
            </a:r>
          </a:p>
        </p:txBody>
      </p:sp>
      <p:sp>
        <p:nvSpPr>
          <p:cNvPr id="86" name="Shape 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23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United States spends an enormous amount on health care, and these expenditures have risen rapidly over the past 50 years. Getting health care expenditures under control is one of the greatest challenges of both government and the health care industry.</a:t>
            </a: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5143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Employers started providing health insurance as a benefit after World War II but many can no longer afford to provide it, especially small businesses. Part-time workers are usually not eligible for company-provided insurance but most of the uninsured are employed full-time.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government provides health insurance to the elderly and the poor via Medicare, Medicaid, and the Children's Health Insurance Program, all of which will be discussed later in the chapter.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2955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 are over 33 million uninsured Americans as of 2014, or 11% of the population. This figure does NOT include those who are </a:t>
            </a:r>
            <a:r>
              <a:rPr lang="en-US" sz="1200" b="0" i="1" u="sng" strike="noStrike" cap="none">
                <a:solidFill>
                  <a:schemeClr val="dk1"/>
                </a:solidFill>
                <a:latin typeface="Arial"/>
                <a:ea typeface="Arial"/>
                <a:cs typeface="Arial"/>
                <a:sym typeface="Arial"/>
              </a:rPr>
              <a:t>under</a:t>
            </a:r>
            <a:r>
              <a:rPr lang="en-US" sz="1200" b="0" i="0" u="none" strike="noStrike" cap="none">
                <a:solidFill>
                  <a:schemeClr val="dk1"/>
                </a:solidFill>
                <a:latin typeface="Arial"/>
                <a:ea typeface="Arial"/>
                <a:cs typeface="Arial"/>
                <a:sym typeface="Arial"/>
              </a:rPr>
              <a:t>insured – that is, those whose insurance provides grossly inadequate coverage for health care expenses.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uninsured are disproportionately young. They include 4.8 million children and 5.2 million young adults.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Uninsured people must pay the full cost of any medical treatment they receive out-of-pocket at the time of service. Most of the uninsured lack coverage because their employer does not provide it and they cannot afford to purchase it individually.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high cost of medical care means that people with no insurance, or with inadequate coverage, are likely to postpone seeing a doctor until a medical condition becomes an emergency. The lack of care at an earlier stage of illness drives up the cost and reduces productivity. Uninsured Americans are more likely to die from treatable illnesses than those with insurance.</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Wealthy people in the U.S. have access to the best health care in the world but the poor do not have access to the same level of care because the U.S. lacks universal health care.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How do Americans gain access to health care? About two-thirds of Americans have private insurance through their employer or that they have purchased individually. Individual policies are much more expensive so people who do not have insurance via their employer sometimes can't purchase it on their own.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Most private insurance works on a fee-for-service basis. The more tests and treatments doctors provide, the more money they make. As a way to contain costs, network health programs called health maintenance organizations, or HMOs for short, were developed. Members of an HMO must see doctors within the network, and must designate a primary care provider (PCP), who must pre-approve all specialist consultations. Over half of all Americans are now enrolled in HMO-type plans.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8108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17</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Policymaking for Health Care, the Environment, and Energy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502920"/>
            <a:ext cx="8229600" cy="80972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Disparities in Health Care access</a:t>
            </a:r>
          </a:p>
        </p:txBody>
      </p:sp>
      <p:pic>
        <p:nvPicPr>
          <p:cNvPr id="119" name="Shape 119" descr="A photo of a group of minorities sitting in a doctor's waiting room."/>
          <p:cNvPicPr preferRelativeResize="0"/>
          <p:nvPr/>
        </p:nvPicPr>
        <p:blipFill rotWithShape="1">
          <a:blip r:embed="rId3">
            <a:alphaModFix/>
          </a:blip>
          <a:srcRect/>
          <a:stretch/>
        </p:blipFill>
        <p:spPr>
          <a:xfrm>
            <a:off x="594360" y="1863090"/>
            <a:ext cx="7955280" cy="3050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342900"/>
            <a:ext cx="8229600" cy="13258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Role of Government in Health Care (1 of 3)</a:t>
            </a:r>
          </a:p>
        </p:txBody>
      </p:sp>
      <p:sp>
        <p:nvSpPr>
          <p:cNvPr id="126" name="Shape 126"/>
          <p:cNvSpPr txBox="1">
            <a:spLocks noGrp="1"/>
          </p:cNvSpPr>
          <p:nvPr>
            <p:ph type="body" idx="1"/>
          </p:nvPr>
        </p:nvSpPr>
        <p:spPr>
          <a:xfrm>
            <a:off x="457200" y="1943100"/>
            <a:ext cx="8229600" cy="4183063"/>
          </a:xfrm>
          <a:prstGeom prst="rect">
            <a:avLst/>
          </a:prstGeom>
          <a:noFill/>
          <a:ln>
            <a:noFill/>
          </a:ln>
        </p:spPr>
        <p:txBody>
          <a:bodyPr lIns="91425" tIns="91425" rIns="91425" bIns="91425" anchor="t" anchorCtr="0">
            <a:noAutofit/>
          </a:bodyPr>
          <a:lstStyle/>
          <a:p>
            <a:pPr marL="457200" marR="0" lvl="0" indent="-457200" algn="l" rtl="0">
              <a:lnSpc>
                <a:spcPct val="140000"/>
              </a:lnSpc>
              <a:spcBef>
                <a:spcPts val="0"/>
              </a:spcBef>
              <a:spcAft>
                <a:spcPts val="0"/>
              </a:spcAft>
              <a:buClr>
                <a:srgbClr val="004185"/>
              </a:buClr>
              <a:buSzPct val="100000"/>
              <a:buFont typeface="Noto Sans Symbols"/>
              <a:buChar char="⬜"/>
            </a:pPr>
            <a:r>
              <a:rPr lang="en-US" sz="3000" b="0" i="0" u="none" strike="noStrike" cap="none" dirty="0">
                <a:solidFill>
                  <a:srgbClr val="000000"/>
                </a:solidFill>
                <a:latin typeface="Verdana"/>
                <a:ea typeface="Verdana"/>
                <a:cs typeface="Verdana"/>
                <a:sym typeface="Verdana"/>
              </a:rPr>
              <a:t>Government pays for 40% of health care</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Tax breaks to employers</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Public hospitals</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NIH-funded research</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Armed forces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15370"/>
            <a:ext cx="8229600" cy="14305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Role of Government in Health Care (2 of 3)</a:t>
            </a:r>
          </a:p>
        </p:txBody>
      </p:sp>
      <p:sp>
        <p:nvSpPr>
          <p:cNvPr id="133" name="Shape 133"/>
          <p:cNvSpPr txBox="1">
            <a:spLocks noGrp="1"/>
          </p:cNvSpPr>
          <p:nvPr>
            <p:ph type="body" idx="1"/>
          </p:nvPr>
        </p:nvSpPr>
        <p:spPr>
          <a:xfrm>
            <a:off x="457200" y="1920240"/>
            <a:ext cx="8229600" cy="4205923"/>
          </a:xfrm>
          <a:prstGeom prst="rect">
            <a:avLst/>
          </a:prstGeom>
          <a:noFill/>
          <a:ln>
            <a:noFill/>
          </a:ln>
        </p:spPr>
        <p:txBody>
          <a:bodyPr lIns="91425" tIns="91425" rIns="91425" bIns="91425" anchor="t" anchorCtr="0">
            <a:noAutofit/>
          </a:bodyPr>
          <a:lstStyle/>
          <a:p>
            <a:pPr marL="457200" marR="0" lvl="0" indent="-457200" algn="l" rtl="0">
              <a:lnSpc>
                <a:spcPct val="140000"/>
              </a:lnSpc>
              <a:spcBef>
                <a:spcPts val="0"/>
              </a:spcBef>
              <a:spcAft>
                <a:spcPts val="0"/>
              </a:spcAft>
              <a:buClr>
                <a:srgbClr val="004185"/>
              </a:buClr>
              <a:buSzPct val="100000"/>
              <a:buFont typeface="Noto Sans Symbols"/>
              <a:buChar char="⬜"/>
            </a:pPr>
            <a:r>
              <a:rPr lang="en-US" sz="3000" b="0" i="0" u="none" strike="noStrike" cap="none" dirty="0">
                <a:solidFill>
                  <a:srgbClr val="000000"/>
                </a:solidFill>
                <a:latin typeface="Verdana"/>
                <a:ea typeface="Verdana"/>
                <a:cs typeface="Verdana"/>
                <a:sym typeface="Verdana"/>
              </a:rPr>
              <a:t>Medicare (1965)</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64 million (20%)</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$605 billion (15% of federal budget)</a:t>
            </a:r>
          </a:p>
          <a:p>
            <a:pPr marL="457200" marR="0" lvl="0" indent="-457200" algn="l" rtl="0">
              <a:lnSpc>
                <a:spcPct val="140000"/>
              </a:lnSpc>
              <a:spcBef>
                <a:spcPts val="1500"/>
              </a:spcBef>
              <a:spcAft>
                <a:spcPts val="0"/>
              </a:spcAft>
              <a:buClr>
                <a:srgbClr val="004185"/>
              </a:buClr>
              <a:buSzPct val="100000"/>
              <a:buFont typeface="Noto Sans Symbols"/>
              <a:buChar char="⬜"/>
            </a:pPr>
            <a:r>
              <a:rPr lang="en-US" sz="3000" b="0" i="0" u="none" strike="noStrike" cap="none" dirty="0">
                <a:solidFill>
                  <a:schemeClr val="dk1"/>
                </a:solidFill>
                <a:latin typeface="Verdana"/>
                <a:ea typeface="Verdana"/>
                <a:cs typeface="Verdana"/>
                <a:sym typeface="Verdana"/>
              </a:rPr>
              <a:t>Medicaid (1965)</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66 million </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$386 billion fed/$220 billion states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97180"/>
            <a:ext cx="8229600" cy="141732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Role of Government in Health Care (3 of 3)</a:t>
            </a:r>
          </a:p>
        </p:txBody>
      </p:sp>
      <p:sp>
        <p:nvSpPr>
          <p:cNvPr id="140" name="Shape 140"/>
          <p:cNvSpPr txBox="1">
            <a:spLocks noGrp="1"/>
          </p:cNvSpPr>
          <p:nvPr>
            <p:ph type="body" idx="1"/>
          </p:nvPr>
        </p:nvSpPr>
        <p:spPr>
          <a:xfrm>
            <a:off x="457200" y="1805940"/>
            <a:ext cx="8229600" cy="4320223"/>
          </a:xfrm>
          <a:prstGeom prst="rect">
            <a:avLst/>
          </a:prstGeom>
          <a:noFill/>
          <a:ln>
            <a:noFill/>
          </a:ln>
        </p:spPr>
        <p:txBody>
          <a:bodyPr lIns="91425" tIns="91425" rIns="91425" bIns="91425" anchor="t" anchorCtr="0">
            <a:noAutofit/>
          </a:bodyPr>
          <a:lstStyle/>
          <a:p>
            <a:pPr marL="457200" marR="0" lvl="0" indent="-457200" algn="l" rtl="0">
              <a:lnSpc>
                <a:spcPct val="140000"/>
              </a:lnSpc>
              <a:spcBef>
                <a:spcPts val="0"/>
              </a:spcBef>
              <a:spcAft>
                <a:spcPts val="0"/>
              </a:spcAft>
              <a:buClr>
                <a:srgbClr val="004185"/>
              </a:buClr>
              <a:buSzPct val="100000"/>
              <a:buFont typeface="Noto Sans Symbols"/>
              <a:buChar char="⬜"/>
            </a:pPr>
            <a:r>
              <a:rPr lang="en-US" sz="3000" b="0" i="0" u="none" strike="noStrike" cap="none" dirty="0">
                <a:solidFill>
                  <a:srgbClr val="000000"/>
                </a:solidFill>
                <a:latin typeface="Verdana"/>
                <a:ea typeface="Verdana"/>
                <a:cs typeface="Verdana"/>
                <a:sym typeface="Verdana"/>
              </a:rPr>
              <a:t>The Affordable Care Act (2010)</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Increased coverage</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Allows young citizens to stay on parents’ insurance</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Mandates everyone have health insurance</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18 million previously uninsured are now insured</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Ended discrimination for preexisting conditions</a:t>
            </a:r>
          </a:p>
          <a:p>
            <a:pPr marL="742950" marR="0" lvl="2" indent="-285750" algn="l" rtl="0">
              <a:lnSpc>
                <a:spcPct val="140000"/>
              </a:lnSpc>
              <a:spcBef>
                <a:spcPts val="0"/>
              </a:spcBef>
              <a:spcAft>
                <a:spcPts val="0"/>
              </a:spcAft>
              <a:buClr>
                <a:srgbClr val="000000"/>
              </a:buClr>
              <a:buSzPct val="100000"/>
              <a:buFont typeface="Noto Sans Symbols"/>
              <a:buChar char="■"/>
            </a:pPr>
            <a:r>
              <a:rPr lang="en-US" sz="2200" b="0" i="0" u="none" strike="noStrike" cap="none" dirty="0">
                <a:solidFill>
                  <a:srgbClr val="000000"/>
                </a:solidFill>
                <a:latin typeface="Verdana"/>
                <a:ea typeface="Verdana"/>
                <a:cs typeface="Verdana"/>
                <a:sym typeface="Verdana"/>
              </a:rPr>
              <a:t>Other ACA reforms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308610"/>
            <a:ext cx="8229600" cy="13144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Barack Obama’s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Health </a:t>
            </a:r>
            <a:r>
              <a:rPr lang="en-US" b="1" i="0" u="none" strike="noStrike" cap="none" dirty="0">
                <a:solidFill>
                  <a:srgbClr val="007FA3"/>
                </a:solidFill>
                <a:latin typeface="Arial"/>
                <a:ea typeface="Arial"/>
                <a:cs typeface="Arial"/>
                <a:sym typeface="Arial"/>
              </a:rPr>
              <a:t>Care Reform</a:t>
            </a:r>
          </a:p>
        </p:txBody>
      </p:sp>
      <p:pic>
        <p:nvPicPr>
          <p:cNvPr id="147" name="Shape 147" descr="A photo of Barack Obama shaking people's hands during a speaking engagement where he addressed health care reform."/>
          <p:cNvPicPr preferRelativeResize="0"/>
          <p:nvPr/>
        </p:nvPicPr>
        <p:blipFill rotWithShape="1">
          <a:blip r:embed="rId3">
            <a:alphaModFix/>
          </a:blip>
          <a:srcRect/>
          <a:stretch/>
        </p:blipFill>
        <p:spPr>
          <a:xfrm>
            <a:off x="1325880" y="1809750"/>
            <a:ext cx="6492239" cy="43833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341100"/>
            <a:ext cx="8229600" cy="14762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17.1: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Health </a:t>
            </a:r>
            <a:r>
              <a:rPr lang="en-US" b="1" i="0" u="none" strike="noStrike" cap="none" dirty="0">
                <a:solidFill>
                  <a:srgbClr val="007FA3"/>
                </a:solidFill>
                <a:latin typeface="Arial"/>
                <a:ea typeface="Arial"/>
                <a:cs typeface="Arial"/>
                <a:sym typeface="Arial"/>
              </a:rPr>
              <a:t>Care Policy</a:t>
            </a:r>
          </a:p>
        </p:txBody>
      </p:sp>
      <p:sp>
        <p:nvSpPr>
          <p:cNvPr id="153" name="Shape 153"/>
          <p:cNvSpPr txBox="1">
            <a:spLocks noGrp="1"/>
          </p:cNvSpPr>
          <p:nvPr>
            <p:ph type="body" idx="1"/>
          </p:nvPr>
        </p:nvSpPr>
        <p:spPr>
          <a:xfrm>
            <a:off x="457200" y="2057400"/>
            <a:ext cx="8229600" cy="40687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The United States spends more on health care than any other nation. Why do you think Americans are not healthier than the citizens of other economically developed countries?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17.2</a:t>
            </a:r>
          </a:p>
        </p:txBody>
      </p:sp>
      <p:sp>
        <p:nvSpPr>
          <p:cNvPr id="159" name="Shape 15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Analyze the conflicts between economic growth and environmental protection, and identify the major national environmental protection policies.</a:t>
            </a:r>
          </a:p>
          <a:p>
            <a:pPr marL="101600" marR="0" lvl="0" indent="0" algn="ctr" rtl="0">
              <a:lnSpc>
                <a:spcPct val="100000"/>
              </a:lnSpc>
              <a:spcBef>
                <a:spcPts val="1500"/>
              </a:spcBef>
              <a:spcAft>
                <a:spcPts val="0"/>
              </a:spcAft>
              <a:buClr>
                <a:srgbClr val="007FA3"/>
              </a:buClr>
              <a:buSzPct val="25000"/>
              <a:buFont typeface="Arial"/>
              <a:buNone/>
            </a:pPr>
            <a:endParaRPr sz="2800" b="1"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Environmental Policy</a:t>
            </a:r>
          </a:p>
        </p:txBody>
      </p:sp>
      <p:sp>
        <p:nvSpPr>
          <p:cNvPr id="166" name="Shape 166"/>
          <p:cNvSpPr txBox="1">
            <a:spLocks noGrp="1"/>
          </p:cNvSpPr>
          <p:nvPr>
            <p:ph type="body" idx="1"/>
          </p:nvPr>
        </p:nvSpPr>
        <p:spPr>
          <a:xfrm>
            <a:off x="457200" y="1668780"/>
            <a:ext cx="8229600" cy="445738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Economic Growth and the Environment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Environmental Policies in America</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Global Warming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0"/>
            <a:ext cx="8229600" cy="13619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Economic Growth and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Environment</a:t>
            </a:r>
          </a:p>
        </p:txBody>
      </p:sp>
      <p:sp>
        <p:nvSpPr>
          <p:cNvPr id="173" name="Shape 173"/>
          <p:cNvSpPr txBox="1">
            <a:spLocks noGrp="1"/>
          </p:cNvSpPr>
          <p:nvPr>
            <p:ph type="body" idx="1"/>
          </p:nvPr>
        </p:nvSpPr>
        <p:spPr>
          <a:xfrm>
            <a:off x="457200" y="1840230"/>
            <a:ext cx="8229600" cy="428593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Environment vs. jobs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Pollution inevitable byproduct of growth?</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Environmental movement of 1960s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Explosion of environmental groups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Science/growth of support</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Backlash</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BP Oil Spill</a:t>
            </a:r>
          </a:p>
        </p:txBody>
      </p:sp>
      <p:pic>
        <p:nvPicPr>
          <p:cNvPr id="180" name="Shape 180" descr="A photo of a couple people from the National Guard putting together giant sandbags in the water in an attempt to build a barrier to keep oil from getting to marshlands."/>
          <p:cNvPicPr preferRelativeResize="0"/>
          <p:nvPr/>
        </p:nvPicPr>
        <p:blipFill rotWithShape="1">
          <a:blip r:embed="rId3">
            <a:alphaModFix/>
          </a:blip>
          <a:srcRect/>
          <a:stretch/>
        </p:blipFill>
        <p:spPr>
          <a:xfrm>
            <a:off x="685800" y="1600200"/>
            <a:ext cx="7406639" cy="38894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17.1</a:t>
            </a:r>
            <a:r>
              <a:rPr lang="en-US" sz="2400" b="0" i="0" u="none" strike="noStrike" cap="none">
                <a:solidFill>
                  <a:schemeClr val="dk1"/>
                </a:solidFill>
                <a:latin typeface="Arial"/>
                <a:ea typeface="Arial"/>
                <a:cs typeface="Arial"/>
                <a:sym typeface="Arial"/>
              </a:rPr>
              <a:t> Outline the problems of health care in America and the role of the government in health care.</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17.2</a:t>
            </a:r>
            <a:r>
              <a:rPr lang="en-US" sz="2400" b="0" i="0" u="none" strike="noStrike" cap="none">
                <a:solidFill>
                  <a:schemeClr val="dk1"/>
                </a:solidFill>
                <a:latin typeface="Arial"/>
                <a:ea typeface="Arial"/>
                <a:cs typeface="Arial"/>
                <a:sym typeface="Arial"/>
              </a:rPr>
              <a:t> Analyze the conflicts between economic growth and environmental protection, and identify the major national environmental protection policies.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17.3</a:t>
            </a:r>
            <a:r>
              <a:rPr lang="en-US" sz="2400" b="0" i="0" u="none" strike="noStrike" cap="none">
                <a:solidFill>
                  <a:schemeClr val="dk1"/>
                </a:solidFill>
                <a:latin typeface="Arial"/>
                <a:ea typeface="Arial"/>
                <a:cs typeface="Arial"/>
                <a:sym typeface="Arial"/>
              </a:rPr>
              <a:t> Evaluate the advantages and disadvantages of each of the principal sources of energy in the United States.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a:solidFill>
                  <a:srgbClr val="7030A0"/>
                </a:solidFill>
                <a:latin typeface="Arial"/>
                <a:ea typeface="Arial"/>
                <a:cs typeface="Arial"/>
                <a:sym typeface="Arial"/>
              </a:rPr>
              <a:t>17.4</a:t>
            </a:r>
            <a:r>
              <a:rPr lang="en-US" sz="2400" b="0" i="0" u="none" strike="noStrike" cap="none">
                <a:solidFill>
                  <a:schemeClr val="dk1"/>
                </a:solidFill>
                <a:latin typeface="Arial"/>
                <a:ea typeface="Arial"/>
                <a:cs typeface="Arial"/>
                <a:sym typeface="Arial"/>
              </a:rPr>
              <a:t> Assess the role of democratic politics in making health care, environmental, and energy policy and the effect of these policies on the scope of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331470"/>
            <a:ext cx="8229600" cy="13944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Environmental Policies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in </a:t>
            </a:r>
            <a:r>
              <a:rPr lang="en-US" b="1" i="0" u="none" strike="noStrike" cap="none" dirty="0">
                <a:solidFill>
                  <a:srgbClr val="007FA3"/>
                </a:solidFill>
                <a:latin typeface="Arial"/>
                <a:ea typeface="Arial"/>
                <a:cs typeface="Arial"/>
                <a:sym typeface="Arial"/>
              </a:rPr>
              <a:t>America </a:t>
            </a: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1 of 2)</a:t>
            </a:r>
          </a:p>
        </p:txBody>
      </p:sp>
      <p:sp>
        <p:nvSpPr>
          <p:cNvPr id="187" name="Shape 187"/>
          <p:cNvSpPr txBox="1">
            <a:spLocks noGrp="1"/>
          </p:cNvSpPr>
          <p:nvPr>
            <p:ph type="body" idx="1"/>
          </p:nvPr>
        </p:nvSpPr>
        <p:spPr>
          <a:xfrm>
            <a:off x="457200" y="2023110"/>
            <a:ext cx="8229600" cy="4103053"/>
          </a:xfrm>
          <a:prstGeom prst="rect">
            <a:avLst/>
          </a:prstGeom>
          <a:noFill/>
          <a:ln>
            <a:noFill/>
          </a:ln>
        </p:spPr>
        <p:txBody>
          <a:bodyPr lIns="91425" tIns="91425" rIns="91425" bIns="91425" anchor="t" anchorCtr="0">
            <a:noAutofit/>
          </a:bodyPr>
          <a:lstStyle/>
          <a:p>
            <a:pPr marL="457200" marR="0" lvl="0" indent="-457200" algn="l" rtl="0">
              <a:lnSpc>
                <a:spcPct val="14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EPA (1970)</a:t>
            </a:r>
          </a:p>
          <a:p>
            <a:pPr marL="457200" marR="0" lvl="0" indent="-457200" algn="l" rtl="0">
              <a:lnSpc>
                <a:spcPct val="14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Environmental impacts</a:t>
            </a:r>
          </a:p>
          <a:p>
            <a:pPr marL="742950" marR="0" lvl="2" indent="-285750" algn="l" rtl="0">
              <a:lnSpc>
                <a:spcPct val="14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NEPA (1969)</a:t>
            </a:r>
          </a:p>
          <a:p>
            <a:pPr marL="742950" marR="0" lvl="2" indent="-285750" algn="l" rtl="0">
              <a:lnSpc>
                <a:spcPct val="14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Government agencies must file statements</a:t>
            </a:r>
          </a:p>
          <a:p>
            <a:pPr marL="457200" marR="0" lvl="0" indent="-457200" algn="l" rtl="0">
              <a:lnSpc>
                <a:spcPct val="14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Clean air </a:t>
            </a:r>
          </a:p>
          <a:p>
            <a:pPr marL="749300" marR="0" lvl="1" indent="-292100" algn="l" rtl="0">
              <a:lnSpc>
                <a:spcPct val="140000"/>
              </a:lnSpc>
              <a:spcBef>
                <a:spcPts val="0"/>
              </a:spcBef>
              <a:spcAft>
                <a:spcPts val="0"/>
              </a:spcAft>
              <a:buClr>
                <a:srgbClr val="000000"/>
              </a:buClr>
              <a:buSzPct val="200000"/>
              <a:buFont typeface="Noto Sans Symbols"/>
              <a:buChar char="▪"/>
            </a:pPr>
            <a:r>
              <a:rPr lang="en-US" sz="2000" b="0" i="0" u="none" strike="noStrike" cap="none" dirty="0">
                <a:solidFill>
                  <a:srgbClr val="000000"/>
                </a:solidFill>
                <a:latin typeface="Verdana"/>
                <a:ea typeface="Verdana"/>
                <a:cs typeface="Verdana"/>
                <a:sym typeface="Verdana"/>
              </a:rPr>
              <a:t>Clean Air Act of 1970</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320040"/>
            <a:ext cx="8229600" cy="13373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Environmental Policies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in </a:t>
            </a:r>
            <a:r>
              <a:rPr lang="en-US" b="1" i="0" u="none" strike="noStrike" cap="none" dirty="0">
                <a:solidFill>
                  <a:srgbClr val="007FA3"/>
                </a:solidFill>
                <a:latin typeface="Arial"/>
                <a:ea typeface="Arial"/>
                <a:cs typeface="Arial"/>
                <a:sym typeface="Arial"/>
              </a:rPr>
              <a:t>America </a:t>
            </a: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2 of 2)</a:t>
            </a:r>
          </a:p>
        </p:txBody>
      </p:sp>
      <p:sp>
        <p:nvSpPr>
          <p:cNvPr id="194" name="Shape 194"/>
          <p:cNvSpPr txBox="1">
            <a:spLocks noGrp="1"/>
          </p:cNvSpPr>
          <p:nvPr>
            <p:ph type="body" idx="1"/>
          </p:nvPr>
        </p:nvSpPr>
        <p:spPr>
          <a:xfrm>
            <a:off x="457200" y="1920240"/>
            <a:ext cx="8229600" cy="4205923"/>
          </a:xfrm>
          <a:prstGeom prst="rect">
            <a:avLst/>
          </a:prstGeom>
          <a:noFill/>
          <a:ln>
            <a:noFill/>
          </a:ln>
        </p:spPr>
        <p:txBody>
          <a:bodyPr lIns="91425" tIns="91425" rIns="91425" bIns="91425" anchor="t" anchorCtr="0">
            <a:noAutofit/>
          </a:bodyPr>
          <a:lstStyle/>
          <a:p>
            <a:pPr marL="457200" marR="0" lvl="0" indent="-457200" algn="l" rtl="0">
              <a:lnSpc>
                <a:spcPct val="14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Clean water</a:t>
            </a:r>
          </a:p>
          <a:p>
            <a:pPr marL="457200" marR="0" lvl="0" indent="-457200" algn="l" rtl="0">
              <a:lnSpc>
                <a:spcPct val="14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Wilderness preservation</a:t>
            </a:r>
          </a:p>
          <a:p>
            <a:pPr marL="457200" marR="0" lvl="0" indent="-457200" algn="l" rtl="0">
              <a:lnSpc>
                <a:spcPct val="14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Endangered species</a:t>
            </a:r>
          </a:p>
          <a:p>
            <a:pPr marL="457200" marR="0" lvl="0" indent="-457200" algn="l" rtl="0">
              <a:lnSpc>
                <a:spcPct val="14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Toxic wastes</a:t>
            </a:r>
          </a:p>
          <a:p>
            <a:pPr marL="742950" marR="0" lvl="2" indent="-285750" algn="l" rtl="0">
              <a:lnSpc>
                <a:spcPct val="140000"/>
              </a:lnSpc>
              <a:spcBef>
                <a:spcPts val="0"/>
              </a:spcBef>
              <a:spcAft>
                <a:spcPts val="0"/>
              </a:spcAft>
              <a:buClr>
                <a:srgbClr val="000000"/>
              </a:buClr>
              <a:buSzPct val="100000"/>
              <a:buFont typeface="Noto Sans Symbols"/>
              <a:buChar char="■"/>
            </a:pPr>
            <a:r>
              <a:rPr lang="en-US" sz="2400" b="0" i="0" u="none" strike="noStrike" cap="none" dirty="0">
                <a:solidFill>
                  <a:srgbClr val="000000"/>
                </a:solidFill>
                <a:latin typeface="Verdana"/>
                <a:ea typeface="Verdana"/>
                <a:cs typeface="Verdana"/>
                <a:sym typeface="Verdana"/>
              </a:rPr>
              <a:t>Superfund</a:t>
            </a:r>
          </a:p>
          <a:p>
            <a:pPr marL="457200" marR="0" lvl="0" indent="-457200" algn="l" rtl="0">
              <a:lnSpc>
                <a:spcPct val="14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Nuclear waste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Global Warming</a:t>
            </a:r>
          </a:p>
        </p:txBody>
      </p:sp>
      <p:sp>
        <p:nvSpPr>
          <p:cNvPr id="201" name="Shape 201"/>
          <p:cNvSpPr txBox="1">
            <a:spLocks noGrp="1"/>
          </p:cNvSpPr>
          <p:nvPr>
            <p:ph type="body" idx="1"/>
          </p:nvPr>
        </p:nvSpPr>
        <p:spPr>
          <a:xfrm>
            <a:off x="457200" y="1634490"/>
            <a:ext cx="8229600" cy="449167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Potential effects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Sea levels rise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Severe weather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Shift in agricultural zones</a:t>
            </a:r>
          </a:p>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Reduce effects by reducing greenhouse gas emission</a:t>
            </a:r>
          </a:p>
          <a:p>
            <a:pPr marL="857250" marR="0" lvl="1" indent="-463550" algn="l" rtl="0">
              <a:lnSpc>
                <a:spcPct val="120000"/>
              </a:lnSpc>
              <a:spcBef>
                <a:spcPts val="0"/>
              </a:spcBef>
              <a:spcAft>
                <a:spcPts val="0"/>
              </a:spcAft>
              <a:buClr>
                <a:srgbClr val="000000"/>
              </a:buClr>
              <a:buSzPct val="175000"/>
              <a:buFont typeface="Noto Sans Symbols"/>
              <a:buChar char="▪"/>
            </a:pPr>
            <a:r>
              <a:rPr lang="en-US" sz="2400" b="0" i="0" u="none" strike="noStrike" cap="none" dirty="0">
                <a:solidFill>
                  <a:srgbClr val="000000"/>
                </a:solidFill>
                <a:latin typeface="Verdana"/>
                <a:ea typeface="Verdana"/>
                <a:cs typeface="Verdana"/>
                <a:sym typeface="Verdana"/>
              </a:rPr>
              <a:t>Potential economic loss</a:t>
            </a:r>
          </a:p>
          <a:p>
            <a:pPr marL="857250" marR="0" lvl="1" indent="-463550" algn="l" rtl="0">
              <a:lnSpc>
                <a:spcPct val="120000"/>
              </a:lnSpc>
              <a:spcBef>
                <a:spcPts val="0"/>
              </a:spcBef>
              <a:spcAft>
                <a:spcPts val="0"/>
              </a:spcAft>
              <a:buClr>
                <a:srgbClr val="000000"/>
              </a:buClr>
              <a:buSzPct val="175000"/>
              <a:buFont typeface="Noto Sans Symbols"/>
              <a:buChar char="▪"/>
            </a:pPr>
            <a:r>
              <a:rPr lang="en-US" sz="2400" b="0" i="0" u="none" strike="noStrike" cap="none" dirty="0">
                <a:solidFill>
                  <a:srgbClr val="000000"/>
                </a:solidFill>
                <a:latin typeface="Verdana"/>
                <a:ea typeface="Verdana"/>
                <a:cs typeface="Verdana"/>
                <a:sym typeface="Verdana"/>
              </a:rPr>
              <a:t>Not everyone agrees that Earth is warming</a:t>
            </a:r>
          </a:p>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Paris conference sets new goals</a:t>
            </a:r>
          </a:p>
          <a:p>
            <a:pPr marL="457200" marR="0" lvl="0" indent="-457200" algn="l" rtl="0">
              <a:lnSpc>
                <a:spcPct val="120000"/>
              </a:lnSpc>
              <a:spcBef>
                <a:spcPts val="0"/>
              </a:spcBef>
              <a:spcAft>
                <a:spcPts val="0"/>
              </a:spcAft>
              <a:buClr>
                <a:srgbClr val="004185"/>
              </a:buClr>
              <a:buSzPct val="100000"/>
              <a:buFont typeface="Noto Sans Symbols"/>
              <a:buNone/>
            </a:pPr>
            <a:endParaRPr sz="2800" b="0" i="0" u="none" strike="noStrike" cap="none" dirty="0">
              <a:solidFill>
                <a:schemeClr val="dk1"/>
              </a:solidFill>
              <a:latin typeface="Verdana"/>
              <a:ea typeface="Verdana"/>
              <a:cs typeface="Verdana"/>
              <a:sym typeface="Verdana"/>
            </a:endParaRPr>
          </a:p>
          <a:p>
            <a:pPr marL="457200" marR="0" lvl="0" indent="-457200" algn="l" rtl="0">
              <a:lnSpc>
                <a:spcPct val="120000"/>
              </a:lnSpc>
              <a:spcBef>
                <a:spcPts val="0"/>
              </a:spcBef>
              <a:spcAft>
                <a:spcPts val="0"/>
              </a:spcAft>
              <a:buClr>
                <a:srgbClr val="004185"/>
              </a:buClr>
              <a:buSzPct val="25000"/>
              <a:buFont typeface="Arial"/>
              <a:buNone/>
            </a:pPr>
            <a:endParaRPr sz="2800" b="0" i="0" u="none" strike="noStrike" cap="none" dirty="0">
              <a:solidFill>
                <a:schemeClr val="dk1"/>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377190"/>
            <a:ext cx="8229600" cy="93545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Polar Bear and Global Warming</a:t>
            </a:r>
          </a:p>
        </p:txBody>
      </p:sp>
      <p:pic>
        <p:nvPicPr>
          <p:cNvPr id="208" name="Shape 208" descr="A photo of a polar bear standing on a small piece of polar ice."/>
          <p:cNvPicPr preferRelativeResize="0"/>
          <p:nvPr/>
        </p:nvPicPr>
        <p:blipFill rotWithShape="1">
          <a:blip r:embed="rId3">
            <a:alphaModFix/>
          </a:blip>
          <a:srcRect/>
          <a:stretch/>
        </p:blipFill>
        <p:spPr>
          <a:xfrm>
            <a:off x="1280160" y="1630680"/>
            <a:ext cx="6583680" cy="43824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97180"/>
            <a:ext cx="8229600" cy="14287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17.2: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Global </a:t>
            </a:r>
            <a:r>
              <a:rPr lang="en-US" b="1" i="0" u="none" strike="noStrike" cap="none" dirty="0">
                <a:solidFill>
                  <a:srgbClr val="007FA3"/>
                </a:solidFill>
                <a:latin typeface="Arial"/>
                <a:ea typeface="Arial"/>
                <a:cs typeface="Arial"/>
                <a:sym typeface="Arial"/>
              </a:rPr>
              <a:t>Warming</a:t>
            </a:r>
          </a:p>
        </p:txBody>
      </p:sp>
      <p:sp>
        <p:nvSpPr>
          <p:cNvPr id="214" name="Shape 214"/>
          <p:cNvSpPr txBox="1">
            <a:spLocks noGrp="1"/>
          </p:cNvSpPr>
          <p:nvPr>
            <p:ph type="body" idx="1"/>
          </p:nvPr>
        </p:nvSpPr>
        <p:spPr>
          <a:xfrm>
            <a:off x="457200" y="1725930"/>
            <a:ext cx="8229600" cy="42973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lang="en-US" b="1" dirty="0"/>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What should the United States do about global warming?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17.3</a:t>
            </a:r>
          </a:p>
        </p:txBody>
      </p:sp>
      <p:sp>
        <p:nvSpPr>
          <p:cNvPr id="220" name="Shape 2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Evaluate the advantages and disadvantages of each of the principal sources of energy in the United States.</a:t>
            </a: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Energy Policy</a:t>
            </a:r>
          </a:p>
        </p:txBody>
      </p:sp>
      <p:sp>
        <p:nvSpPr>
          <p:cNvPr id="227" name="Shape 2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Coal</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Petroleum and Natural Gas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Nuclear Energy</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Renewable Sources of Energy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28601"/>
            <a:ext cx="8229600" cy="72008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17.3 Sources of America’s Energy</a:t>
            </a:r>
          </a:p>
        </p:txBody>
      </p:sp>
      <p:sp>
        <p:nvSpPr>
          <p:cNvPr id="234" name="Shape 234"/>
          <p:cNvSpPr txBox="1">
            <a:spLocks noGrp="1"/>
          </p:cNvSpPr>
          <p:nvPr>
            <p:ph type="body" idx="1"/>
          </p:nvPr>
        </p:nvSpPr>
        <p:spPr>
          <a:xfrm>
            <a:off x="457200" y="5757540"/>
            <a:ext cx="8229600" cy="52747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U.S. Energy Information Agency, 2016.</a:t>
            </a:r>
          </a:p>
        </p:txBody>
      </p:sp>
      <p:pic>
        <p:nvPicPr>
          <p:cNvPr id="235" name="Shape 235" descr="A pie chart is broken up into sources of America's energy. Natural gas 28%; Coal 18%; Petroleum 35%; Renewable energy 10%; Nuclear electric power 8%."/>
          <p:cNvPicPr preferRelativeResize="0"/>
          <p:nvPr/>
        </p:nvPicPr>
        <p:blipFill rotWithShape="1">
          <a:blip r:embed="rId3">
            <a:alphaModFix/>
          </a:blip>
          <a:srcRect/>
          <a:stretch/>
        </p:blipFill>
        <p:spPr>
          <a:xfrm>
            <a:off x="2023110" y="1253481"/>
            <a:ext cx="5029199" cy="43364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Coal</a:t>
            </a:r>
          </a:p>
        </p:txBody>
      </p:sp>
      <p:sp>
        <p:nvSpPr>
          <p:cNvPr id="242" name="Shape 2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90% of fuel reserves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18% of energy/39% of electricity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Dirtiest fuel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Petroleum and Natural Gas</a:t>
            </a:r>
          </a:p>
        </p:txBody>
      </p:sp>
      <p:sp>
        <p:nvSpPr>
          <p:cNvPr id="249" name="Shape 2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Petroleum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35% of energy/automobiles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One-fourth imported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Maintain domestic supply</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Natural gas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28% of energy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17.1</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Outline the problems of health care in America and the role of the government in health care.</a:t>
            </a:r>
          </a:p>
          <a:p>
            <a:pPr marL="101600" marR="0" lvl="0" indent="0" algn="ctr" rtl="0">
              <a:lnSpc>
                <a:spcPct val="100000"/>
              </a:lnSpc>
              <a:spcBef>
                <a:spcPts val="1500"/>
              </a:spcBef>
              <a:spcAft>
                <a:spcPts val="0"/>
              </a:spcAft>
              <a:buClr>
                <a:srgbClr val="007FA3"/>
              </a:buClr>
              <a:buSzPct val="25000"/>
              <a:buFont typeface="Arial"/>
              <a:buNone/>
            </a:pPr>
            <a:endParaRPr sz="2800" b="1"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502920"/>
            <a:ext cx="8229600" cy="75438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17.4 Importing Petroleum</a:t>
            </a:r>
          </a:p>
        </p:txBody>
      </p:sp>
      <p:sp>
        <p:nvSpPr>
          <p:cNvPr id="256" name="Shape 256"/>
          <p:cNvSpPr txBox="1">
            <a:spLocks noGrp="1"/>
          </p:cNvSpPr>
          <p:nvPr>
            <p:ph type="body" idx="1"/>
          </p:nvPr>
        </p:nvSpPr>
        <p:spPr>
          <a:xfrm>
            <a:off x="457200" y="5688825"/>
            <a:ext cx="8229600" cy="40999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U.S. Energy Information Administration, 2016.</a:t>
            </a:r>
          </a:p>
        </p:txBody>
      </p:sp>
      <p:pic>
        <p:nvPicPr>
          <p:cNvPr id="257" name="Shape 257" descr="A line graph shows how much petroleum is imported as a percentage of petroleum consumed. Begins around 42% and gradually increases, peaking at 60% in 2006, and then rapidly decreasing to 25% in 2016."/>
          <p:cNvPicPr preferRelativeResize="0"/>
          <p:nvPr/>
        </p:nvPicPr>
        <p:blipFill rotWithShape="1">
          <a:blip r:embed="rId3">
            <a:alphaModFix/>
          </a:blip>
          <a:srcRect/>
          <a:stretch/>
        </p:blipFill>
        <p:spPr>
          <a:xfrm>
            <a:off x="1554480" y="1577965"/>
            <a:ext cx="6035039" cy="37901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Nuclear Energy</a:t>
            </a:r>
          </a:p>
        </p:txBody>
      </p:sp>
      <p:sp>
        <p:nvSpPr>
          <p:cNvPr id="264" name="Shape 26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Nuclear energy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19% of energy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Controversial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Safety concerns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Fukushima</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Renewable Sources of Energy</a:t>
            </a:r>
          </a:p>
        </p:txBody>
      </p:sp>
      <p:sp>
        <p:nvSpPr>
          <p:cNvPr id="271" name="Shape 27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Renewable sources of energy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10 percent of energy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Water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Wind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Sun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Biomass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17.4</a:t>
            </a:r>
          </a:p>
        </p:txBody>
      </p:sp>
      <p:sp>
        <p:nvSpPr>
          <p:cNvPr id="277" name="Shape 27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role of democratic politics in making health care, environmental, and energy policy and the effect of these policies on the scope of government.</a:t>
            </a:r>
          </a:p>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85750"/>
            <a:ext cx="8229600" cy="13944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700" b="1" i="0" u="none" strike="noStrike" cap="none" dirty="0">
                <a:solidFill>
                  <a:srgbClr val="007FA3"/>
                </a:solidFill>
                <a:latin typeface="Arial"/>
                <a:ea typeface="Arial"/>
                <a:cs typeface="Arial"/>
                <a:sym typeface="Arial"/>
              </a:rPr>
              <a:t>Understanding Health Care, Environmental, and </a:t>
            </a:r>
            <a:r>
              <a:rPr lang="en-US" sz="3700" b="1" i="0" u="none" strike="noStrike" cap="none" dirty="0" smtClean="0">
                <a:solidFill>
                  <a:srgbClr val="007FA3"/>
                </a:solidFill>
                <a:latin typeface="Arial"/>
                <a:ea typeface="Arial"/>
                <a:cs typeface="Arial"/>
                <a:sym typeface="Arial"/>
              </a:rPr>
              <a:t>Energy </a:t>
            </a:r>
            <a:r>
              <a:rPr lang="en-US" sz="3700" b="1" i="0" u="none" strike="noStrike" cap="none" dirty="0">
                <a:solidFill>
                  <a:srgbClr val="007FA3"/>
                </a:solidFill>
                <a:latin typeface="Arial"/>
                <a:ea typeface="Arial"/>
                <a:cs typeface="Arial"/>
                <a:sym typeface="Arial"/>
              </a:rPr>
              <a:t>Policy</a:t>
            </a:r>
          </a:p>
        </p:txBody>
      </p:sp>
      <p:sp>
        <p:nvSpPr>
          <p:cNvPr id="284" name="Shape 284"/>
          <p:cNvSpPr txBox="1">
            <a:spLocks noGrp="1"/>
          </p:cNvSpPr>
          <p:nvPr>
            <p:ph type="body" idx="1"/>
          </p:nvPr>
        </p:nvSpPr>
        <p:spPr>
          <a:xfrm>
            <a:off x="457200" y="1954530"/>
            <a:ext cx="8229600" cy="417163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Democracy, Health Care, and Environmental Policy</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Scope of Government and Health Care, Environmental, and Energy Policy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15370"/>
            <a:ext cx="8229600" cy="15105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Democracy, Health Care, and Environmental Policy </a:t>
            </a:r>
          </a:p>
        </p:txBody>
      </p:sp>
      <p:sp>
        <p:nvSpPr>
          <p:cNvPr id="291" name="Shape 291"/>
          <p:cNvSpPr txBox="1">
            <a:spLocks noGrp="1"/>
          </p:cNvSpPr>
          <p:nvPr>
            <p:ph type="body" idx="1"/>
          </p:nvPr>
        </p:nvSpPr>
        <p:spPr>
          <a:xfrm>
            <a:off x="457200" y="2011680"/>
            <a:ext cx="8229600" cy="411448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Technologically complex decisions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Can citizens participate effectively?</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Democracy is a messy business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Ill-informed opinions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Interest groups help</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40030"/>
            <a:ext cx="8229600" cy="19202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700" b="1" i="0" u="none" strike="noStrike" cap="none" dirty="0">
                <a:solidFill>
                  <a:srgbClr val="007FA3"/>
                </a:solidFill>
                <a:latin typeface="Arial"/>
                <a:ea typeface="Arial"/>
                <a:cs typeface="Arial"/>
                <a:sym typeface="Arial"/>
              </a:rPr>
              <a:t>The Scope of Government and Health Care, Environmental, </a:t>
            </a:r>
            <a:r>
              <a:rPr lang="en-US" sz="3700" b="1" i="0" u="none" strike="noStrike" cap="none" dirty="0" smtClean="0">
                <a:solidFill>
                  <a:srgbClr val="007FA3"/>
                </a:solidFill>
                <a:latin typeface="Arial"/>
                <a:ea typeface="Arial"/>
                <a:cs typeface="Arial"/>
                <a:sym typeface="Arial"/>
              </a:rPr>
              <a:t/>
            </a:r>
            <a:br>
              <a:rPr lang="en-US" sz="3700" b="1" i="0" u="none" strike="noStrike" cap="none" dirty="0" smtClean="0">
                <a:solidFill>
                  <a:srgbClr val="007FA3"/>
                </a:solidFill>
                <a:latin typeface="Arial"/>
                <a:ea typeface="Arial"/>
                <a:cs typeface="Arial"/>
                <a:sym typeface="Arial"/>
              </a:rPr>
            </a:br>
            <a:r>
              <a:rPr lang="en-US" sz="3700" b="1" i="0" u="none" strike="noStrike" cap="none" dirty="0" smtClean="0">
                <a:solidFill>
                  <a:srgbClr val="007FA3"/>
                </a:solidFill>
                <a:latin typeface="Arial"/>
                <a:ea typeface="Arial"/>
                <a:cs typeface="Arial"/>
                <a:sym typeface="Arial"/>
              </a:rPr>
              <a:t>and </a:t>
            </a:r>
            <a:r>
              <a:rPr lang="en-US" sz="3700" b="1" i="0" u="none" strike="noStrike" cap="none" dirty="0" smtClean="0">
                <a:solidFill>
                  <a:srgbClr val="007FA3"/>
                </a:solidFill>
                <a:latin typeface="Arial"/>
                <a:ea typeface="Arial"/>
                <a:cs typeface="Arial"/>
                <a:sym typeface="Arial"/>
              </a:rPr>
              <a:t>Energy </a:t>
            </a:r>
            <a:r>
              <a:rPr lang="en-US" sz="3700" b="1" i="0" u="none" strike="noStrike" cap="none" dirty="0">
                <a:solidFill>
                  <a:srgbClr val="007FA3"/>
                </a:solidFill>
                <a:latin typeface="Arial"/>
                <a:ea typeface="Arial"/>
                <a:cs typeface="Arial"/>
                <a:sym typeface="Arial"/>
              </a:rPr>
              <a:t>Policy</a:t>
            </a:r>
          </a:p>
        </p:txBody>
      </p:sp>
      <p:sp>
        <p:nvSpPr>
          <p:cNvPr id="298" name="Shape 298"/>
          <p:cNvSpPr txBox="1">
            <a:spLocks noGrp="1"/>
          </p:cNvSpPr>
          <p:nvPr>
            <p:ph type="body" idx="1"/>
          </p:nvPr>
        </p:nvSpPr>
        <p:spPr>
          <a:xfrm>
            <a:off x="457200" y="2354580"/>
            <a:ext cx="8229600" cy="377158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Scope of government expanded in health care policy</a:t>
            </a:r>
          </a:p>
          <a:p>
            <a:pPr marL="742950" marR="0" lvl="2" indent="-285750" algn="l" rtl="0">
              <a:lnSpc>
                <a:spcPct val="13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Medicare and Medicaid</a:t>
            </a:r>
          </a:p>
          <a:p>
            <a:pPr marL="742950" marR="0" lvl="2" indent="-285750" algn="l" rtl="0">
              <a:lnSpc>
                <a:spcPct val="13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Tax breaks to employers</a:t>
            </a:r>
          </a:p>
          <a:p>
            <a:pPr marL="742950" marR="0" lvl="2" indent="-285750" algn="l" rtl="0">
              <a:lnSpc>
                <a:spcPct val="13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Yet system is mostly private</a:t>
            </a:r>
          </a:p>
          <a:p>
            <a:pPr marL="457200" marR="0" lvl="0" indent="-457200" algn="l" rtl="0">
              <a:lnSpc>
                <a:spcPct val="13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Environmental protection has expanded federal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Flint Water Supply</a:t>
            </a:r>
          </a:p>
        </p:txBody>
      </p:sp>
      <p:pic>
        <p:nvPicPr>
          <p:cNvPr id="305" name="Shape 305" descr="A photo of a person in Flint, Michigan, holding up a bottle of brown tap water."/>
          <p:cNvPicPr preferRelativeResize="0"/>
          <p:nvPr/>
        </p:nvPicPr>
        <p:blipFill rotWithShape="1">
          <a:blip r:embed="rId3">
            <a:alphaModFix/>
          </a:blip>
          <a:srcRect/>
          <a:stretch/>
        </p:blipFill>
        <p:spPr>
          <a:xfrm>
            <a:off x="685800" y="1600200"/>
            <a:ext cx="7772400" cy="399723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375391"/>
            <a:ext cx="8229600" cy="916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17</a:t>
            </a:r>
          </a:p>
        </p:txBody>
      </p:sp>
      <p:sp>
        <p:nvSpPr>
          <p:cNvPr id="311" name="Shape 311"/>
          <p:cNvSpPr txBox="1">
            <a:spLocks noGrp="1"/>
          </p:cNvSpPr>
          <p:nvPr>
            <p:ph type="body" idx="1"/>
          </p:nvPr>
        </p:nvSpPr>
        <p:spPr>
          <a:xfrm>
            <a:off x="457200" y="146304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Every other economically developed nation has some form of national health insurance covering all its citizens. The United States does not have such a system. Even with reforms, some people lack effective access to health care. What, if anything, should we do about this lack of access?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342900"/>
            <a:ext cx="8229600" cy="96974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317" name="Shape 31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Chapter 17</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514: Enid Alvarez/New York Daily News/Getty Images; 516: Jason Reed/Reuters; 518: Rick </a:t>
            </a:r>
            <a:r>
              <a:rPr lang="en-US" sz="2400" b="0" i="0" u="none" strike="noStrike" cap="none" dirty="0" err="1">
                <a:solidFill>
                  <a:schemeClr val="dk1"/>
                </a:solidFill>
                <a:latin typeface="Arial"/>
                <a:ea typeface="Arial"/>
                <a:cs typeface="Arial"/>
                <a:sym typeface="Arial"/>
              </a:rPr>
              <a:t>Wilking</a:t>
            </a:r>
            <a:r>
              <a:rPr lang="en-US" sz="2400" b="0" i="0" u="none" strike="noStrike" cap="none" dirty="0">
                <a:solidFill>
                  <a:schemeClr val="dk1"/>
                </a:solidFill>
                <a:latin typeface="Arial"/>
                <a:ea typeface="Arial"/>
                <a:cs typeface="Arial"/>
                <a:sym typeface="Arial"/>
              </a:rPr>
              <a:t>/Reuters; 524: </a:t>
            </a:r>
            <a:r>
              <a:rPr lang="en-US" sz="2400" b="0" i="0" u="none" strike="noStrike" cap="none" dirty="0" err="1">
                <a:solidFill>
                  <a:schemeClr val="dk1"/>
                </a:solidFill>
                <a:latin typeface="Arial"/>
                <a:ea typeface="Arial"/>
                <a:cs typeface="Arial"/>
                <a:sym typeface="Arial"/>
              </a:rPr>
              <a:t>FloridaStock</a:t>
            </a:r>
            <a:r>
              <a:rPr lang="en-US" sz="2400" b="0" i="0" u="none" strike="noStrike" cap="none" dirty="0">
                <a:solidFill>
                  <a:schemeClr val="dk1"/>
                </a:solidFill>
                <a:latin typeface="Arial"/>
                <a:ea typeface="Arial"/>
                <a:cs typeface="Arial"/>
                <a:sym typeface="Arial"/>
              </a:rPr>
              <a:t>/Shutterstock; 528: Chris Britt/Creators Syndicate; 529: Jake May/AP Images</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Health Care Policy</a:t>
            </a:r>
          </a:p>
        </p:txBody>
      </p:sp>
      <p:sp>
        <p:nvSpPr>
          <p:cNvPr id="75" name="Shape 7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Cost of Health Care</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Access to Health Care</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Role of Government in Health Care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Cost of Health Care</a:t>
            </a:r>
          </a:p>
        </p:txBody>
      </p:sp>
      <p:sp>
        <p:nvSpPr>
          <p:cNvPr id="82" name="Shape 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$3 trillion per year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18% of GDP</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Spends most, covers least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All other developed countries have universal health care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One-quarter of federal budget</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Why is spending so high?</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Incentives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single payer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Competition</a:t>
            </a:r>
          </a:p>
          <a:p>
            <a:pPr marL="457200" marR="0" lvl="0" indent="-457200" algn="l" rtl="0">
              <a:lnSpc>
                <a:spcPct val="120000"/>
              </a:lnSpc>
              <a:spcBef>
                <a:spcPts val="560"/>
              </a:spcBef>
              <a:spcAft>
                <a:spcPts val="0"/>
              </a:spcAft>
              <a:buClr>
                <a:srgbClr val="92D050"/>
              </a:buClr>
              <a:buSzPct val="100000"/>
              <a:buFont typeface="Noto Sans Symbols"/>
              <a:buNone/>
            </a:pPr>
            <a:endParaRPr sz="2800" b="0" i="0" u="none" strike="noStrike" cap="none" dirty="0">
              <a:solidFill>
                <a:srgbClr val="000000"/>
              </a:solidFill>
              <a:latin typeface="Calibri"/>
              <a:ea typeface="Calibri"/>
              <a:cs typeface="Calibri"/>
              <a:sym typeface="Calibri"/>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17.1 The Costs and Benefits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of </a:t>
            </a:r>
            <a:r>
              <a:rPr lang="en-US" sz="3200" b="1" i="0" u="none" strike="noStrike" cap="none" dirty="0">
                <a:solidFill>
                  <a:srgbClr val="007FA3"/>
                </a:solidFill>
                <a:latin typeface="Arial"/>
                <a:ea typeface="Arial"/>
                <a:cs typeface="Arial"/>
                <a:sym typeface="Arial"/>
              </a:rPr>
              <a:t>Health Care</a:t>
            </a:r>
          </a:p>
        </p:txBody>
      </p:sp>
      <p:sp>
        <p:nvSpPr>
          <p:cNvPr id="89" name="Shape 89"/>
          <p:cNvSpPr txBox="1">
            <a:spLocks noGrp="1"/>
          </p:cNvSpPr>
          <p:nvPr>
            <p:ph type="body" idx="1"/>
          </p:nvPr>
        </p:nvSpPr>
        <p:spPr>
          <a:xfrm>
            <a:off x="457200" y="5368158"/>
            <a:ext cx="8229600" cy="91685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World Health Statistics 2015 (Geneva, Switzerland: World Health Organization, 2015), 43–53, 142–149.</a:t>
            </a:r>
          </a:p>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Note: </a:t>
            </a:r>
            <a:r>
              <a:rPr lang="en-US" sz="1600" b="0" i="0" u="none" strike="noStrike" cap="none" dirty="0">
                <a:solidFill>
                  <a:schemeClr val="dk1"/>
                </a:solidFill>
                <a:latin typeface="Arial"/>
                <a:ea typeface="Arial"/>
                <a:cs typeface="Arial"/>
                <a:sym typeface="Arial"/>
              </a:rPr>
              <a:t>Data are for 2012 and 2013</a:t>
            </a:r>
          </a:p>
        </p:txBody>
      </p:sp>
      <p:pic>
        <p:nvPicPr>
          <p:cNvPr id="90" name="Shape 90" descr="A bar graph shows the life expectancy for a variety of countries as well as their infant mortality rate. A second bar graph shows the spending on health care for the same countries.  Benefits of Health Care-- Japan: life expectancy, 84; infant mortality rate, 3%. France: life expectancy, 82; infant mortality rate, 4%. Canada: life expectancy, 82; infant mortality rate, 5%. Germany: life expectancy, 81; infant mortality rate, 4%. United Kingdom: life expectancy, 81; infant mortality rate, 4.5%. United States: life expectancy, 79; infant mortality rate, 7%. Spending on health care-- United States: $8,845 per capita spending on health care; 17% spending on health care as % of GDP. Canada: $5,763 per capita spending on health care; 11% spending on health care as % of GDP. Japan: $4,787 per capita spending on health care; ~10.2% spending on health care as % of GDP. Germany: $4,717 per capita spending on health care; ~11.8% spending on health care as % of GDP. France: $4,644 per capita spending on health care; ~11.9% spending on health care as % of GDP. United Kingdom: $3,595 per capita spending on health care; ~9.5% spending on health care as % of GDP."/>
          <p:cNvPicPr preferRelativeResize="0"/>
          <p:nvPr/>
        </p:nvPicPr>
        <p:blipFill rotWithShape="1">
          <a:blip r:embed="rId3">
            <a:alphaModFix/>
          </a:blip>
          <a:srcRect/>
          <a:stretch/>
        </p:blipFill>
        <p:spPr>
          <a:xfrm>
            <a:off x="2971800" y="1477253"/>
            <a:ext cx="2834640" cy="37090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17.2 The Rising Costs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of Health </a:t>
            </a:r>
            <a:r>
              <a:rPr lang="en-US" sz="3200" b="1" i="0" u="none" strike="noStrike" cap="none" dirty="0">
                <a:solidFill>
                  <a:srgbClr val="007FA3"/>
                </a:solidFill>
                <a:latin typeface="Arial"/>
                <a:ea typeface="Arial"/>
                <a:cs typeface="Arial"/>
                <a:sym typeface="Arial"/>
              </a:rPr>
              <a:t>Care</a:t>
            </a:r>
          </a:p>
        </p:txBody>
      </p:sp>
      <p:sp>
        <p:nvSpPr>
          <p:cNvPr id="97" name="Shape 97"/>
          <p:cNvSpPr txBox="1">
            <a:spLocks noGrp="1"/>
          </p:cNvSpPr>
          <p:nvPr>
            <p:ph type="body" idx="1"/>
          </p:nvPr>
        </p:nvSpPr>
        <p:spPr>
          <a:xfrm>
            <a:off x="457200" y="5829300"/>
            <a:ext cx="8229600" cy="45571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Centers for Medicare and Medicaid Services, 2016.</a:t>
            </a:r>
          </a:p>
        </p:txBody>
      </p:sp>
      <p:pic>
        <p:nvPicPr>
          <p:cNvPr id="98" name="Shape 98" descr="A line graph shows the rising cost of health care from 1960-2015. The line begins around $0 and rapidly increases, reaching around $3,200 billion. "/>
          <p:cNvPicPr preferRelativeResize="0"/>
          <p:nvPr/>
        </p:nvPicPr>
        <p:blipFill rotWithShape="1">
          <a:blip r:embed="rId3">
            <a:alphaModFix/>
          </a:blip>
          <a:srcRect/>
          <a:stretch/>
        </p:blipFill>
        <p:spPr>
          <a:xfrm>
            <a:off x="1051560" y="1614381"/>
            <a:ext cx="7040880" cy="38452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445770"/>
            <a:ext cx="8229600" cy="8668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Access to Health Care (1 of 2)</a:t>
            </a: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Quality of care varies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How do Americans access health care?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55 percent get insurance from the workplace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Medicare (65 and older)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Medicaid (poor people)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CHIP (poor children)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Individual health insurance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Access to Health Care (2 of 2)</a:t>
            </a:r>
          </a:p>
        </p:txBody>
      </p:sp>
      <p:sp>
        <p:nvSpPr>
          <p:cNvPr id="112" name="Shape 1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The uninsured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33 million uninsured (2014)</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Disproportionately young citizens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Racial and ethnic disparities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Life expectancy for whites is longer than African Americans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African American infant mortality is twice that of whites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3871</Words>
  <Application>Microsoft Office PowerPoint</Application>
  <PresentationFormat>On-screen Show (4:3)</PresentationFormat>
  <Paragraphs>303</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Noto Sans Symbols</vt:lpstr>
      <vt:lpstr>Times New Roman</vt:lpstr>
      <vt:lpstr>Verdana</vt:lpstr>
      <vt:lpstr>508 Lecture</vt:lpstr>
      <vt:lpstr>Government in America: People, Politics and Policy</vt:lpstr>
      <vt:lpstr>Learning Objectives</vt:lpstr>
      <vt:lpstr>Learning Objective 17.1</vt:lpstr>
      <vt:lpstr>Health Care Policy</vt:lpstr>
      <vt:lpstr>The Cost of Health Care</vt:lpstr>
      <vt:lpstr>Figure 17.1 The Costs and Benefits  of Health Care</vt:lpstr>
      <vt:lpstr>Figure 17.2 The Rising Costs  of Health Care</vt:lpstr>
      <vt:lpstr>Access to Health Care (1 of 2)</vt:lpstr>
      <vt:lpstr>Access to Health Care (2 of 2)</vt:lpstr>
      <vt:lpstr>Disparities in Health Care access</vt:lpstr>
      <vt:lpstr>The Role of Government in Health Care (1 of 3)</vt:lpstr>
      <vt:lpstr>The Role of Government in Health Care (2 of 3)</vt:lpstr>
      <vt:lpstr>The Role of Government in Health Care (3 of 3)</vt:lpstr>
      <vt:lpstr>Barack Obama’s  Health Care Reform</vt:lpstr>
      <vt:lpstr>Journal Prompt 17.1:  Health Care Policy</vt:lpstr>
      <vt:lpstr>Learning Objective 17.2</vt:lpstr>
      <vt:lpstr>Environmental Policy</vt:lpstr>
      <vt:lpstr>Economic Growth and  the Environment</vt:lpstr>
      <vt:lpstr>BP Oil Spill</vt:lpstr>
      <vt:lpstr>Environmental Policies  in America (1 of 2)</vt:lpstr>
      <vt:lpstr>Environmental Policies  in America (2 of 2)</vt:lpstr>
      <vt:lpstr>Global Warming</vt:lpstr>
      <vt:lpstr>Polar Bear and Global Warming</vt:lpstr>
      <vt:lpstr>Journal Prompt 17.2:  Global Warming</vt:lpstr>
      <vt:lpstr>Learning Objective 17.3</vt:lpstr>
      <vt:lpstr>Energy Policy</vt:lpstr>
      <vt:lpstr>Figure 17.3 Sources of America’s Energy</vt:lpstr>
      <vt:lpstr>Coal</vt:lpstr>
      <vt:lpstr>Petroleum and Natural Gas</vt:lpstr>
      <vt:lpstr>Figure 17.4 Importing Petroleum</vt:lpstr>
      <vt:lpstr>Nuclear Energy</vt:lpstr>
      <vt:lpstr>Renewable Sources of Energy</vt:lpstr>
      <vt:lpstr>Learning Objective 17.4</vt:lpstr>
      <vt:lpstr>Understanding Health Care, Environmental, and Energy Policy</vt:lpstr>
      <vt:lpstr>Democracy, Health Care, and Environmental Policy </vt:lpstr>
      <vt:lpstr>The Scope of Government and Health Care, Environmental,  and Energy Policy</vt:lpstr>
      <vt:lpstr>Flint Water Supply</vt:lpstr>
      <vt:lpstr>Shared Writing 17</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28</cp:revision>
  <dcterms:modified xsi:type="dcterms:W3CDTF">2017-02-16T06:06:04Z</dcterms:modified>
</cp:coreProperties>
</file>