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96B51D5-B806-4D77-BD53-6E47847585FE}">
  <a:tblStyle styleId="{A96B51D5-B806-4D77-BD53-6E47847585FE}"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11" autoAdjust="0"/>
  </p:normalViewPr>
  <p:slideViewPr>
    <p:cSldViewPr snapToGrid="0">
      <p:cViewPr varScale="1">
        <p:scale>
          <a:sx n="80" d="100"/>
          <a:sy n="80" d="100"/>
        </p:scale>
        <p:origin x="12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9893125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52" name="Shape 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58952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economic theories elaborated by John Maynard Keynes, shown in this photo, have influenced the Democratic Party's policymakers for nearly 100 years. When President Obama signed the $787 billion economic stimulus bill soon after coming into office it was a direct application of Keynes’ theory of how government should increase spending in order to create more economic demand during economic hard times.</a:t>
            </a:r>
          </a:p>
        </p:txBody>
      </p:sp>
      <p:sp>
        <p:nvSpPr>
          <p:cNvPr id="116" name="Shape 1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09243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Some people believe that presidents can manipulate the economy to win elections, offering a tax cut or stimulus to win favor with voters just before they go to the polls. If it were that easy for presidents to manipulate the economy, we would never have high at election time. As economist Robert Samuelson points out, “If presidents could create jobs, the unemployment rate would rarely exceed 3.5 percent.”</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decisions of the private sector are much more critical to the economy than government efforts because the private sector accounts for three-fourths of GDP. Also, the impact of government policies is not felt immediately. It takes time to design, pass, and implement new policies, and the effects can take years to be felt.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23" name="Shape 1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43827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2035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Entitlement programs, such as Social Security and Medicare, are not funded out of general tax revenue. Working people and their employers contribute to them, and everyone over a certain age is eligible to receive benefits. Entitlement programs are the largest and most expensive public policies administered by the federal government.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Means-tested programs, such as food stamps and Medicaid, are available to people whose income is below a certain level. They are much more controversial than entitlement programs because they are supported by general tax revenue.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Liberals tend to view the poor as victims of circumstances beyond their control, and they see these policies as providing assistance to people in difficult situations.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Conservatives view the poor as lazy and see their poverty as a consequence of their own irresponsibility. They see these policies as fostering dependency. Your view on these programs will largely depend upon your perception of poverty – it is the fault of the poor or not?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21159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9572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United States has one of the world's highest per capita incomes. In 2015, the median household income was $56,516. Yet the United States also has the widest gap between rich and poor of any developed country, and income inequality is increasing.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myth of the American dream, the idea that someone can start from anywhere on the socioeconomic ladder and work their way up, is less true today than ever. Social mobility is more limited than in other developed countries, and the main conflict between liberals and conservatives is over distribution of income.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49" name="Shape 1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59900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One of the goals of the original Occupy movement was to draw attention to inequality in the distribution of income. In the photo below, Occupy supporters gathered and formed a large “99%” in the middle of Freedom Plaza, in Washington DC. Checking slogans like “We are the 99%,” the Occupy movement tried to point out the growing income gap between the top 1 percent and the rest of Americans.</a:t>
            </a:r>
          </a:p>
        </p:txBody>
      </p:sp>
      <p:sp>
        <p:nvSpPr>
          <p:cNvPr id="156" name="Shape 1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87044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income distribution in a democratic country goes to the heart of its sense of justice and equality. In recent decades, the rich have gotten richer but the poor have not seen their incomes increase. This income stagnation for the poor and middle class has led to a situation of relative deprivation.</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When we speak of income distribution, we are usually referring to the amount of money collected in a given time period. But there is even more inequality in America when wealth is considered instead of income. Wealth is the value of assets, such as stocks, bonds, bank accounts, property, etc. One-third of America's wealth is held by the wealthiest 1% of the population. The next third is held by 9% and the remaining third is held by 90%.</a:t>
            </a:r>
          </a:p>
        </p:txBody>
      </p:sp>
      <p:sp>
        <p:nvSpPr>
          <p:cNvPr id="163" name="Shape 1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84663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following graph demonstrates how much income from various groups rose cumulatively from 1979 to 2011, adjusting for inflation. People below the 80th percentile saw their real income rise just 30–40 percent during this period. Those in the 81st through 99th percentile's did somewhat better, with their income rising about 60 percent. The major games for reserved for just the top 1 percent during this period, which saw its real income go up a whopping 275 percent by 2007. The great recession hit this group hard, but by 2011 their average income was clearly bouncing back strongly. Economist expect that the gains in the stock market since 2011 should result in this figure’s continuing to increase once data from the post-2011 period become available.</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70" name="Shape 1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40377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Poverty is a relative concept. The percentage of Americans considered impoverished is determined by the income threshold set by the Census Bureau. The poverty line was established in the 1960s by taking the cost of a bare subsistence diet and multiplying it by three, under the assumption that the poor spend 1/3 of their income on food. The poverty threshold for a single adult in 2015 was $12,331. It is widely agreed that the existing measurement tool is outdated as other costs, such as housing, are more significant in a person's budget than food today.</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78" name="Shape 1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23716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2392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This graphic was designed and distributed by the Occupy movement as part of their campaign against the concentration of wealth in America. Others view inequality as inevitable in a system of capitalism and believe that it results in large part from individual variations in effort and talent.</a:t>
            </a:r>
          </a:p>
        </p:txBody>
      </p:sp>
      <p:sp>
        <p:nvSpPr>
          <p:cNvPr id="185" name="Shape 1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12205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the following chart, you can see the poverty rates for various groups as determined by surveys conducted by the Census bureau in 2015, based on both the traditional, official measure of poverty and the new, supplemental measure which the Obama Administration added. The differences between the two measures are due to two extra considerations that the new measure takes into account. first, the new measure takes into account the benefits from government programs such as food stamps and the national School Lunch Program; this explains why it finds a significantly lower level of poverty among children. Second, it takes into account differences between groups in various cost of living factors, such as medical care; this explains why the new measure finds a much higher percentage of poverty among the elderly.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92" name="Shape 1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48230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Some people believe that the government should ensure a minimum level of income for all. But income is linked to how hard people work, what jobs are available where they live, and what kind of education they can afford. Government affects income mainly via taxing and spending.</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There are three types of taxes: progressive, proportional, and regressive. A progressive tax charges the rich a higher percentage of their income than the poor. A proportional tax takes the same proportion from everyone, and a regressive tax takes a higher proportion of the poor's income than the wealthy's income. Sales tax is an example of a regressive tax. Do you see why sales taxes hit those with lower income harder? The federal income tax is progressive.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government makes payments to individuals according to various calculations of need. The unemployed may receive unemployment compensation, and the poor may receive various benefits such as Medicaid and food stamps.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Poverty among the elderly has been significantly reduced since Social Security was introduced. Food stamps have curbed malnutrition among the poor. Over 90% of black children receive food stamps before age 20.</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00" name="Shape 2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96166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6" name="Shape 20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 sign at a farmers market in Northern California announces the acceptance of Electronic Benefit Transfer (EBT) cards, which food stamp recipients can use to buy groceries. In 2012, fewer than a quarter of the nation's farmers markets were set up to use the EBT system. The federal government has allocated $4 million to provide wireless "point of sale" equipment, which enabled more of these markets to use EBT cards.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07" name="Shape 2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09423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This table shows the biggest entitlement and means-tested programs and describes their beneficiaries and funding.</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14" name="Shape 2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06603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This table shows the biggest entitlement and means-tested programs and describes their beneficiaries and funding.</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21" name="Shape 2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22169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This table shows the biggest entitlement and means-tested programs and describes their beneficiaries and funding.</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28" name="Shape 2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31324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2259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369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Until the Great Depression in the 1930s, government played a very small role in social welfare. Families were expected to care for each member, and the poor and destitute had to rely on the largesse of private charities. The life of the poor prior to government social welfare programs was grim beyond our imagining.</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47" name="Shape 2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3153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851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FDR's New Deal social welfare programs, such as Social Security and Aid to Families with Dependent Children, were initiated not only to alleviate crushing poverty during the Great Depression but to assure that poor Americans, such as the elderly and women with children, would have a permanent safety net.</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the 1960s, President Johnson's "War on Poverty" expanded this safety net for the poor with new programs, such as food stamps.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These social welfare programs did what they were designed to do in alleviating the worst deprivations of poverty but they did nothing to address the causes of poverty.</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54" name="Shape 2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25875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Welfare reform was achieved under a Democratic president, albeit a relatively conservative Southern Democrat, working with Republicans in Congress. The 1996 welfare reform bill, officially called the Personal Responsibility and Work Opportunity Reconciliation Act, had three main provisions.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First, states would receive a fixed amount of federal money to run their own welfare programs, resulting in benefit levels that varied substantially by state. Second, there was a two-year limit for receiving benefits, during which time the recipient was supposed to undertake job training and find work. Finally, there was a lifetime maximum of five years for benefits. The AFDC program was re-named Temporary Assistance to Needy Families.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Welfare reform was extremely effective. With states administering their own unique programs, benefit levels dropped to an average of $363 per month, and the number of recipients declined dramatically, as Figure 16.4 will show you.</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61" name="Shape 2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11405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7" name="Shape 26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Since 1996, welfare reform policies have tried to reduce the welfare rolls and get recipients to work. The young single pictured here said that she had gained new hope from the Climb Wyoming job training program that she was enrolled in while temporarily receiving welfare payments. You can find out about this program for single mothers at </a:t>
            </a:r>
            <a:r>
              <a:rPr lang="en-US" sz="1200" b="0" i="1" u="none" strike="noStrike" cap="none" dirty="0">
                <a:solidFill>
                  <a:schemeClr val="dk1"/>
                </a:solidFill>
                <a:latin typeface="Arial"/>
                <a:ea typeface="Arial"/>
                <a:cs typeface="Arial"/>
                <a:sym typeface="Arial"/>
              </a:rPr>
              <a:t>www.climbwyoming.org</a:t>
            </a:r>
            <a:r>
              <a:rPr lang="en-US" sz="1200" b="0" i="0" u="none" strike="noStrike" cap="none" dirty="0">
                <a:solidFill>
                  <a:schemeClr val="dk1"/>
                </a:solidFill>
                <a:latin typeface="Arial"/>
                <a:ea typeface="Arial"/>
                <a:cs typeface="Arial"/>
                <a:sym typeface="Arial"/>
              </a:rPr>
              <a:t>.</a:t>
            </a:r>
          </a:p>
          <a:p>
            <a:pPr marL="0" marR="0" lvl="0" indent="0" algn="l" rtl="0">
              <a:spcBef>
                <a:spcPts val="0"/>
              </a:spcBef>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8" name="Shape 2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699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4" name="Shape 27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Prior to the adoption of the welfare reform bill of 1996, the percentage of the population receiving welfare and food stamps fluctuated in sync with the poverty level. Whenever more people were in poverty, more people qualified for them and hence received benefits; the reverse was of course true whenever times were good and the poverty rate declined. however, once welfare reform was enacted the fact that states now had only a fixed amount of money to dole out under Temporary Aid to Needy Families (TANF) restricted their ability to expand the distribution of welfare benefits during economic hard times. Thus, even during the severe recession that began in 2008 the percentage of the population receiving welfare increased only slightly. In contrast, the percentage receiving food stamps went up markedly, as there were no such restrictions on this program.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75" name="Shape 2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39379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65514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25596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4" name="Shape 29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Americans have money withheld from their paychecks to contribute to Social Security. When they retire, they will receive benefits based on their lifetime earnings. But the number of people retiring is rising in relation to the number who are working and paying into the program, and retiree are living many more years than they used to. The program is going to have to be reformed to avoid running out of funds after the Baby Boom generation retires.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95" name="Shape 2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218920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1" name="Shape 3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Social Security is one of the most popular government programs, despite the fact that its benefits are modest. The average recipient receives only $1,341 per month. Yet the program has been crucial to reducing poverty amongst the elderly and disabled.</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Social Security is the most expensive federal government policy but, until recently, it was fiscally sound. Contributions from workers exceeded benefits being paid out to retirees, giving the program a surplus. But since 2010, payouts have exceeded income. The surplus will be depleted unless benefits are cut or the withholding rate increased. Neither of these solutions is popular with voters, but something must be done. What do you think is the best solution?</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02" name="Shape 3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752853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8" name="Shape 30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Social Security system is going to face challenges in the foreseeable future as the average lifespan lengthens and the typical retiree draws Social Security benefits for longer than ever before. This photo shows the oldest person ever in the history of the United States—Sarah Knauss— celebrating her 117th birthday with her great-great-great grandson. By the time Sarah Knauss passed away at the age of 119 she had been collecting Social Security benefits for an amazing 54 years.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09" name="Shape 3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753931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5" name="Shape 31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Social Security is difficult for the president and Congress to reform because older Americans vote at higher rates than any other group. But presidents have proposed some ideas for reform. Bush suggested diverting a third of Social Security funds into private investments. But the possibility that people could lose money in the stock market did not appeal to the electorate, especially during a period when stocks were slumping. Also, removing money from Social Security would hasten its bankruptcy rather than save it. In fact, many Democrats believed that was the ultimate goal of the plan to privatize Social Security.</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Obama has proposed a combination of reforms to keep the program fiscally solvent, including increasing the age to receive benefits, lowering the cost of living increase, reducing benefits for people who have other sources of income, and raising contribution amounts.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16" name="Shape 3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95110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Bill Clinton's 1992 campaign slogan, "It's the economy, stupid," summed up how voters make choices at the ballot box. Economic conditions are the best single predictor of voters' evaluation of how the president is doing his job. When the economy is good, the incumbent party is rewarded with reelection. When the economy is bad, voters tend to throw out the incumbents and give the opposition party a chance.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73" name="Shape 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64424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82545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8" name="Shape 32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Other developed countries are more generous with social welfare programs than the United States. Americans are often shocked when they find out the types of policies that are the norm in other countries, such as free day care, paid parental leave, free college tuition, and universal health care. But they are even more shocked by the taxes that support these welfare states. Europeans pay for their benefits with tax rates that can exceed 50% of income.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Americans and Europeans have a fundamentally different perspective on poverty and social welfare. Americans see them as an individual responsibility, and tend to distrust government. 71% of Americans believe that poverty is the fault of the poor person and within their control. Europeans, on the other hand, believe that government has the primary responsibility for the welfare of its citizens. They trust their governments more than Americans do. Only 40% of Europeans believe that a poor person could lift him or herself out of poverty if they worked hard enough.</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29" name="Shape 3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301992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5" name="Shape 3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All established democracies, except for the United States, provide for at least 10 weeks of </a:t>
            </a:r>
            <a:r>
              <a:rPr lang="en-US" sz="1200" b="0" i="1" u="none" strike="noStrike" cap="none">
                <a:solidFill>
                  <a:schemeClr val="dk1"/>
                </a:solidFill>
                <a:latin typeface="Arial"/>
                <a:ea typeface="Arial"/>
                <a:cs typeface="Arial"/>
                <a:sym typeface="Arial"/>
              </a:rPr>
              <a:t>paid </a:t>
            </a:r>
            <a:r>
              <a:rPr lang="en-US" sz="1200" b="0" i="0" u="none" strike="noStrike" cap="none">
                <a:solidFill>
                  <a:schemeClr val="dk1"/>
                </a:solidFill>
                <a:latin typeface="Arial"/>
                <a:ea typeface="Arial"/>
                <a:cs typeface="Arial"/>
                <a:sym typeface="Arial"/>
              </a:rPr>
              <a:t>leave for a two-parent family to care for a new child and most allow </a:t>
            </a:r>
            <a:r>
              <a:rPr lang="en-US" sz="1200" b="0" i="1" u="none" strike="noStrike" cap="none">
                <a:solidFill>
                  <a:schemeClr val="dk1"/>
                </a:solidFill>
                <a:latin typeface="Arial"/>
                <a:ea typeface="Arial"/>
                <a:cs typeface="Arial"/>
                <a:sym typeface="Arial"/>
              </a:rPr>
              <a:t>unpaid </a:t>
            </a:r>
            <a:r>
              <a:rPr lang="en-US" sz="1200" b="0" i="0" u="none" strike="noStrike" cap="none">
                <a:solidFill>
                  <a:schemeClr val="dk1"/>
                </a:solidFill>
                <a:latin typeface="Arial"/>
                <a:ea typeface="Arial"/>
                <a:cs typeface="Arial"/>
                <a:sym typeface="Arial"/>
              </a:rPr>
              <a:t>leave that greatly exceeds what American law provides for.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36" name="Shape 3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887693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18160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9" name="Shape 34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No issue divides liberals and conservatives more sharply than social welfare policy. The view that the playing field is level and that anyone can succeed with individual initiative and hard work and that social welfare policies encourage and reward laziness is diametrically opposed to the view that systematic inequalities prevent some people from having an equal chance at success and necessitate a helping hand in a civilized society.</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Even if liberals and conservatives both believed that the playing field was level for the able-bodied, there would remain disagreement over how much, if any, assistance to provide to people unable to compete due to age or disability.</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50" name="Shape 3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597146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6" name="Shape 35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No issue divides liberals and conservatives more sharply than social welfare policy. The view that the playing field is level and that anyone can succeed with individual initiative and hard work and that social welfare policies encourage and reward laziness is diametrically opposed to the view that systematic inequalities prevent some people from having an equal chance at success and necessitate a helping hand in a civilized society.</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Even if liberals and conservatives both believed that the playing field was level for the able-bodied, there would remain disagreement over how much, if any, assistance to provide to people unable to compete due to age or disability.</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57" name="Shape 3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585813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3" name="Shape 36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As American workers have gained more political power, they have demanded government action to improve working conditions and regulate business practices. No longer can children be found working in factories, as did these boys in Macon, Georgia in 1909.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64" name="Shape 3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779473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scope of government involvement in the economy is hotly debated by liberals and conservatives. Liberals see government intervention as a way to fix imperfections in the market whereas conservatives see imperfections in government as standing in the way of markets.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the realm of social welfare policy, conservatives see the poor as underserving of government assistance and liberals see them as deserving. Whether you think the welfare system is too big or too small depends upon your perspective on the causes of poverty.</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71" name="Shape 3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48468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7" name="Shape 3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49799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4325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unemployment rate tells us the percentage of Americans who are looking for work but are unable to find it. The unemployment rate varies by demographic characteristics such as age, race, and education level. Of course, the unemployment rate does not capture unemployed people who have become so discouraged that they have given up looking for work, nor those who are employed part-time but are looking for full-time work. So, the Bureau of Labor Statistics is now releasing an underemployment rate as well.</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Inflation is a rise in the price of goods and services. The BLS also tracks how much the cost of buying the same set of basic goods and services rises over time. Inflation currently averages about 4%.</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80" name="Shape 8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63149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unemployment rate is one of the nation’s most important economic indicators and a political issue as well. Although Americans sometimes think of unemployment as mainly a problem for middle-aged people, in actuality unemployment rates are much higher for young Americans aged 16 to 24. Young blacks and Hispanics face a double whammy in their search for a job, as you can see by their very high unemployment rates shown in the graph.</a:t>
            </a:r>
          </a:p>
        </p:txBody>
      </p:sp>
      <p:sp>
        <p:nvSpPr>
          <p:cNvPr id="87" name="Shape 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8904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principle that the government should not meddle at all in the economy is known as laissez-faire. Conservatives still espouse this principle, but it has never really existed in any nation-state, certainly not in modern times. Since the stock market crash of 1929, the federal government's intervention in the U.S. economy has grown. The government has two main tools with which to steer the economy: monetary and fiscal policy.</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Monetary policy is determined by the Federal Reserve Board, known as the "Fed." The chairman is one of the most important U.S. officials. Like the bureaucracy, the Fed has no direct democratic accountability. It meets in secret and can act without first getting permission from elected officials. The Fed manipulates the amount of money in circulation, which affects inflation and economic growth. Too much money leads to inflation, too little leads to economic stagnation. It is a difficult balance to strike.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95" name="Shape 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7764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When the head of the Federal Reserve Board speaks, the financial industry listens intently for every clue as to how the Fed may act regarding interest rates. Here, traders on the floor of the Chicago Board of Trade monitor Fed Chairman Janet Yellen's news conference following a Fed meeting.</a:t>
            </a:r>
          </a:p>
        </p:txBody>
      </p:sp>
      <p:sp>
        <p:nvSpPr>
          <p:cNvPr id="102" name="Shape 1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96201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other tool for influencing the economy is fiscal policy—that is, how much the government taxes, spends, and borrows. There are two positions on fiscal policy. One was proposed by English economist John Maynard Keynes during the Great Depression. Keynes thought that the government should spend money to stimulate the economy, and provide jobs if the private sector was unable or unwilling to do so, the idea being that when consumers have money, they buy goods and services, which is essential to getting the economy rolling again. This was the strategy followed by FDR and most Democrats.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 competing theory espoused by Republicans is known as supply-side economics. Government should cut taxes to provide an incentive for people to work harder. If they get to keep more of what they earn, they will try to earn more, and have more to spend. Supply-siders believe that the government will actually collect more revenue by cutting taxes because the amount of taxable income will increase when people start working harder and longer. They also believe that cutting regulations will stimulate the supply of goods.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Which side is correct?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09" name="Shape 1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09268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8" name="Shape 1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9" name="Shape 1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pic>
        <p:nvPicPr>
          <p:cNvPr id="21" name="Shape 21" descr="C:\Users\Angie\Dropbox\Edwards_GovInAm_17e_Supplements\Edwards 17e PowerPoint (PPT)\9780134627533_hires_cover.jpg"/>
          <p:cNvPicPr preferRelativeResize="0"/>
          <p:nvPr/>
        </p:nvPicPr>
        <p:blipFill rotWithShape="1">
          <a:blip r:embed="rId2">
            <a:alphaModFix/>
          </a:blip>
          <a:srcRect/>
          <a:stretch/>
        </p:blipFill>
        <p:spPr>
          <a:xfrm>
            <a:off x="762000" y="1524000"/>
            <a:ext cx="3632494" cy="46481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8" name="Shape 48"/>
          <p:cNvSpPr txBox="1">
            <a:spLocks noGrp="1"/>
          </p:cNvSpPr>
          <p:nvPr>
            <p:ph type="body"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lnSpc>
                <a:spcPct val="100000"/>
              </a:lnSpc>
              <a:spcBef>
                <a:spcPts val="600"/>
              </a:spcBef>
              <a:spcAft>
                <a:spcPts val="0"/>
              </a:spcAft>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lnSpc>
                <a:spcPct val="100000"/>
              </a:lnSpc>
              <a:spcBef>
                <a:spcPts val="600"/>
              </a:spcBef>
              <a:spcAft>
                <a:spcPts val="0"/>
              </a:spcAft>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lnSpc>
                <a:spcPct val="100000"/>
              </a:lnSpc>
              <a:spcBef>
                <a:spcPts val="6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lnSpc>
                <a:spcPct val="100000"/>
              </a:lnSpc>
              <a:spcBef>
                <a:spcPts val="6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4" name="Shape 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7" name="Shape 27"/>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Arial"/>
              <a:buNone/>
              <a:defRPr sz="16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2" name="Shape 3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3368" algn="l" rtl="0">
              <a:lnSpc>
                <a:spcPct val="100000"/>
              </a:lnSpc>
              <a:spcBef>
                <a:spcPts val="1500"/>
              </a:spcBef>
              <a:spcAft>
                <a:spcPts val="0"/>
              </a:spcAft>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569913" marR="0" lvl="1" indent="-87312"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3"/>
        <p:cNvGrpSpPr/>
        <p:nvPr/>
      </p:nvGrpSpPr>
      <p:grpSpPr>
        <a:xfrm>
          <a:off x="0" y="0"/>
          <a:ext cx="0" cy="0"/>
          <a:chOff x="0" y="0"/>
          <a:chExt cx="0" cy="0"/>
        </a:xfrm>
      </p:grpSpPr>
      <p:sp>
        <p:nvSpPr>
          <p:cNvPr id="34" name="Shape 34"/>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35" name="Shape 35"/>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imes New Roman"/>
              <a:buNone/>
              <a:defRPr sz="3600" b="1" i="0" u="none" strike="noStrike" cap="none">
                <a:solidFill>
                  <a:schemeClr val="lt1"/>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6" name="Shape 36"/>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600"/>
              </a:spcBef>
              <a:spcAft>
                <a:spcPts val="0"/>
              </a:spcAft>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Shape 3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0" name="Shape 40"/>
          <p:cNvSpPr txBox="1">
            <a:spLocks noGrp="1"/>
          </p:cNvSpPr>
          <p:nvPr>
            <p:ph type="body" idx="1"/>
          </p:nvPr>
        </p:nvSpPr>
        <p:spPr>
          <a:xfrm>
            <a:off x="457200" y="816429"/>
            <a:ext cx="8229600" cy="40276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4" name="Shape 44"/>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528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6335712" y="113070"/>
            <a:ext cx="2133598" cy="18287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Arial"/>
              <a:buNone/>
              <a:defRPr sz="9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8469310" y="113070"/>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4" name="Shape 14" descr="Pearson Logo"/>
          <p:cNvPicPr preferRelativeResize="0"/>
          <p:nvPr/>
        </p:nvPicPr>
        <p:blipFill rotWithShape="1">
          <a:blip r:embed="rId12">
            <a:alphaModFix/>
          </a:blip>
          <a:srcRect/>
          <a:stretch/>
        </p:blipFill>
        <p:spPr>
          <a:xfrm>
            <a:off x="225001" y="6434394"/>
            <a:ext cx="917998" cy="279913"/>
          </a:xfrm>
          <a:prstGeom prst="rect">
            <a:avLst/>
          </a:prstGeom>
          <a:noFill/>
          <a:ln>
            <a:noFill/>
          </a:ln>
        </p:spPr>
      </p:pic>
      <p:sp>
        <p:nvSpPr>
          <p:cNvPr id="15" name="Shape 15"/>
          <p:cNvSpPr txBox="1"/>
          <p:nvPr/>
        </p:nvSpPr>
        <p:spPr>
          <a:xfrm>
            <a:off x="1828800" y="6477000"/>
            <a:ext cx="7162799"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r>
              <a:rPr lang="en-US" sz="1200" b="0" i="0" u="none" strike="noStrike" cap="none" dirty="0">
                <a:solidFill>
                  <a:schemeClr val="dk1"/>
                </a:solidFill>
                <a:latin typeface="Verdana"/>
                <a:ea typeface="Verdana"/>
                <a:cs typeface="Verdana"/>
                <a:sym typeface="Verdana"/>
              </a:rPr>
              <a:t>Copyright © 2018, 2016, </a:t>
            </a:r>
            <a:r>
              <a:rPr lang="en-US" sz="1200" b="0" i="0" u="none" strike="noStrike" cap="none" dirty="0" smtClean="0">
                <a:solidFill>
                  <a:schemeClr val="dk1"/>
                </a:solidFill>
                <a:latin typeface="Verdana"/>
                <a:ea typeface="Verdana"/>
                <a:cs typeface="Verdana"/>
                <a:sym typeface="Verdana"/>
              </a:rPr>
              <a:t>2013 </a:t>
            </a:r>
            <a:r>
              <a:rPr lang="en-US" sz="1200" b="0" i="0" u="none" strike="noStrike" cap="none" dirty="0">
                <a:solidFill>
                  <a:schemeClr val="dk1"/>
                </a:solidFill>
                <a:latin typeface="Verdana"/>
                <a:ea typeface="Verdana"/>
                <a:cs typeface="Verdana"/>
                <a:sym typeface="Verdana"/>
              </a:rPr>
              <a:t>Pearson Education, Inc. All Rights Reserved</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Times New Roman"/>
              <a:buNone/>
            </a:pPr>
            <a:r>
              <a:rPr lang="en-US" sz="2520" b="1" i="0" u="none" strike="noStrike" cap="none" dirty="0">
                <a:solidFill>
                  <a:srgbClr val="007FA3"/>
                </a:solidFill>
                <a:latin typeface="Arial"/>
                <a:ea typeface="Arial"/>
                <a:cs typeface="Arial"/>
                <a:sym typeface="Arial"/>
              </a:rPr>
              <a:t>Government in America: People, Politics and Policy</a:t>
            </a:r>
          </a:p>
        </p:txBody>
      </p:sp>
      <p:sp>
        <p:nvSpPr>
          <p:cNvPr id="55" name="Shape 55"/>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2000" b="0" i="0" u="none" strike="noStrike" cap="none" dirty="0">
                <a:solidFill>
                  <a:srgbClr val="007FA3"/>
                </a:solidFill>
                <a:latin typeface="Arial"/>
                <a:ea typeface="Arial"/>
                <a:cs typeface="Arial"/>
                <a:sym typeface="Arial"/>
              </a:rPr>
              <a:t>Seventeenth Edition</a:t>
            </a:r>
          </a:p>
        </p:txBody>
      </p:sp>
      <p:sp>
        <p:nvSpPr>
          <p:cNvPr id="56" name="Shape 56"/>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3000" b="0" i="0" u="none" strike="noStrike" cap="none" dirty="0">
                <a:solidFill>
                  <a:schemeClr val="dk1"/>
                </a:solidFill>
                <a:latin typeface="Arial"/>
                <a:ea typeface="Arial"/>
                <a:cs typeface="Arial"/>
                <a:sym typeface="Arial"/>
              </a:rPr>
              <a:t>Chapter 16</a:t>
            </a:r>
          </a:p>
        </p:txBody>
      </p:sp>
      <p:sp>
        <p:nvSpPr>
          <p:cNvPr id="57" name="Shape 57"/>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2200" b="0" i="0" u="none" strike="noStrike" cap="none" dirty="0">
                <a:solidFill>
                  <a:schemeClr val="dk1"/>
                </a:solidFill>
                <a:latin typeface="Arial"/>
                <a:ea typeface="Arial"/>
                <a:cs typeface="Arial"/>
                <a:sym typeface="Arial"/>
              </a:rPr>
              <a:t>Economic and Social Welfare Policymaking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15371"/>
            <a:ext cx="8229600" cy="10305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John Maynard Keynes</a:t>
            </a:r>
          </a:p>
        </p:txBody>
      </p:sp>
      <p:pic>
        <p:nvPicPr>
          <p:cNvPr id="119" name="Shape 119" descr="A portrait of John Maynard Keynes."/>
          <p:cNvPicPr preferRelativeResize="0"/>
          <p:nvPr/>
        </p:nvPicPr>
        <p:blipFill rotWithShape="1">
          <a:blip r:embed="rId3">
            <a:alphaModFix/>
          </a:blip>
          <a:srcRect/>
          <a:stretch/>
        </p:blipFill>
        <p:spPr>
          <a:xfrm>
            <a:off x="2880360" y="1426950"/>
            <a:ext cx="3383280" cy="482121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51460"/>
            <a:ext cx="8229600" cy="142875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Why It Is Hard to Control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the </a:t>
            </a:r>
            <a:r>
              <a:rPr lang="en-US" b="1" i="0" u="none" strike="noStrike" cap="none" dirty="0">
                <a:solidFill>
                  <a:srgbClr val="007FA3"/>
                </a:solidFill>
                <a:latin typeface="Arial"/>
                <a:ea typeface="Arial"/>
                <a:cs typeface="Arial"/>
                <a:sym typeface="Arial"/>
              </a:rPr>
              <a:t>Economy</a:t>
            </a:r>
          </a:p>
        </p:txBody>
      </p:sp>
      <p:sp>
        <p:nvSpPr>
          <p:cNvPr id="126" name="Shape 126"/>
          <p:cNvSpPr txBox="1">
            <a:spLocks noGrp="1"/>
          </p:cNvSpPr>
          <p:nvPr>
            <p:ph type="body" idx="1"/>
          </p:nvPr>
        </p:nvSpPr>
        <p:spPr>
          <a:xfrm>
            <a:off x="457200" y="1965960"/>
            <a:ext cx="8229600" cy="416020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"Political business cycle"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Presidents control economy to win elections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Not easy to do</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Private sector dominates economy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Federal government is one-quarter of GDP</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Impact of government policies gradual</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16.2</a:t>
            </a:r>
          </a:p>
        </p:txBody>
      </p:sp>
      <p:sp>
        <p:nvSpPr>
          <p:cNvPr id="132" name="Shape 13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Compare and contrast entitlement and means-tested social welfare programs.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Types of Social Welfare Policies</a:t>
            </a:r>
          </a:p>
        </p:txBody>
      </p:sp>
      <p:sp>
        <p:nvSpPr>
          <p:cNvPr id="139" name="Shape 139"/>
          <p:cNvSpPr txBox="1">
            <a:spLocks noGrp="1"/>
          </p:cNvSpPr>
          <p:nvPr>
            <p:ph type="body" idx="1"/>
          </p:nvPr>
        </p:nvSpPr>
        <p:spPr>
          <a:xfrm>
            <a:off x="457200" y="1680210"/>
            <a:ext cx="8229600" cy="4445953"/>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Entitlement programs</a:t>
            </a:r>
          </a:p>
          <a:p>
            <a:pPr marL="914400" marR="0" lvl="2" indent="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Social Security, Medicare</a:t>
            </a:r>
          </a:p>
          <a:p>
            <a:pPr marL="914400" marR="0" lvl="2" indent="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Largest and most expensive</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Means-tested programs</a:t>
            </a:r>
          </a:p>
          <a:p>
            <a:pPr marL="914400" marR="0" lvl="2" indent="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Food stamps, Medicaid</a:t>
            </a:r>
          </a:p>
          <a:p>
            <a:pPr marL="914400" marR="0" lvl="2" indent="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Fear of dependency</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16.3</a:t>
            </a:r>
          </a:p>
        </p:txBody>
      </p:sp>
      <p:sp>
        <p:nvSpPr>
          <p:cNvPr id="145" name="Shape 14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Assess the extent of economic inequality in America and the role of the government in lessening it.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215370"/>
            <a:ext cx="8229600" cy="140769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Income, Poverty, and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Public </a:t>
            </a:r>
            <a:r>
              <a:rPr lang="en-US" b="1" i="0" u="none" strike="noStrike" cap="none" dirty="0">
                <a:solidFill>
                  <a:srgbClr val="007FA3"/>
                </a:solidFill>
                <a:latin typeface="Arial"/>
                <a:ea typeface="Arial"/>
                <a:cs typeface="Arial"/>
                <a:sym typeface="Arial"/>
              </a:rPr>
              <a:t>Policy</a:t>
            </a:r>
          </a:p>
        </p:txBody>
      </p:sp>
      <p:sp>
        <p:nvSpPr>
          <p:cNvPr id="152" name="Shape 152"/>
          <p:cNvSpPr txBox="1">
            <a:spLocks noGrp="1"/>
          </p:cNvSpPr>
          <p:nvPr>
            <p:ph type="body" idx="1"/>
          </p:nvPr>
        </p:nvSpPr>
        <p:spPr>
          <a:xfrm>
            <a:off x="457200" y="2011680"/>
            <a:ext cx="8229600" cy="4114483"/>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Who's Getting What?</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Who's Poor in America?</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How Public Policy Affects Income</a:t>
            </a:r>
          </a:p>
          <a:p>
            <a:pPr marL="0" marR="0" lvl="0" indent="0" algn="l" rtl="0">
              <a:lnSpc>
                <a:spcPct val="120000"/>
              </a:lnSpc>
              <a:spcBef>
                <a:spcPts val="560"/>
              </a:spcBef>
              <a:spcAft>
                <a:spcPts val="0"/>
              </a:spcAft>
              <a:buClr>
                <a:srgbClr val="660099"/>
              </a:buClr>
              <a:buSzPct val="25000"/>
              <a:buFont typeface="Arial"/>
              <a:buNone/>
            </a:pPr>
            <a:endParaRPr sz="2800" b="1" i="0" u="none" strike="noStrike" cap="none" dirty="0">
              <a:solidFill>
                <a:srgbClr val="660099"/>
              </a:solidFill>
              <a:latin typeface="Arial"/>
              <a:ea typeface="Arial"/>
              <a:cs typeface="Arial"/>
              <a:sym typeface="Arial"/>
            </a:endParaRP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“99%”</a:t>
            </a:r>
          </a:p>
        </p:txBody>
      </p:sp>
      <p:pic>
        <p:nvPicPr>
          <p:cNvPr id="159" name="Shape 159" descr="A photo of a group of people from the Occupy movement forming a large 99% in the middle of Freedom Plaza."/>
          <p:cNvPicPr preferRelativeResize="0"/>
          <p:nvPr/>
        </p:nvPicPr>
        <p:blipFill rotWithShape="1">
          <a:blip r:embed="rId3">
            <a:alphaModFix/>
          </a:blip>
          <a:srcRect/>
          <a:stretch/>
        </p:blipFill>
        <p:spPr>
          <a:xfrm>
            <a:off x="685800" y="1524000"/>
            <a:ext cx="7772400" cy="391548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Who’s Getting What?</a:t>
            </a:r>
          </a:p>
        </p:txBody>
      </p:sp>
      <p:sp>
        <p:nvSpPr>
          <p:cNvPr id="166" name="Shape 16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Income distribution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Sense of justice and equality in a democracy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Relative deprivation increasing</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Wealth versus income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Income is amount collected in given time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Wealth is value of assets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1/3 of wealth held by 1%</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1/3 held by 90%</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480060"/>
            <a:ext cx="8229600" cy="1181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000" b="1" i="0" u="none" strike="noStrike" cap="none" dirty="0">
                <a:solidFill>
                  <a:srgbClr val="007FA3"/>
                </a:solidFill>
                <a:latin typeface="Arial"/>
                <a:ea typeface="Arial"/>
                <a:cs typeface="Arial"/>
                <a:sym typeface="Arial"/>
              </a:rPr>
              <a:t>Figure 16.2 The Increase in Economic Inequality and the Rise of the Top 1 Percent</a:t>
            </a:r>
          </a:p>
        </p:txBody>
      </p:sp>
      <p:sp>
        <p:nvSpPr>
          <p:cNvPr id="173" name="Shape 173"/>
          <p:cNvSpPr txBox="1">
            <a:spLocks noGrp="1"/>
          </p:cNvSpPr>
          <p:nvPr>
            <p:ph type="body" idx="1"/>
          </p:nvPr>
        </p:nvSpPr>
        <p:spPr>
          <a:xfrm>
            <a:off x="457200" y="5436736"/>
            <a:ext cx="8229600" cy="71111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a:t>
            </a:r>
            <a:r>
              <a:rPr lang="en-US" sz="1600" b="0" i="0" u="none" strike="noStrike" cap="none" dirty="0">
                <a:solidFill>
                  <a:schemeClr val="dk1"/>
                </a:solidFill>
                <a:latin typeface="Arial"/>
                <a:ea typeface="Arial"/>
                <a:cs typeface="Arial"/>
                <a:sym typeface="Arial"/>
              </a:rPr>
              <a:t> From data underlying figures in Congressional Budget Office, </a:t>
            </a:r>
            <a:r>
              <a:rPr lang="en-US" sz="1600" b="0" i="1" u="none" strike="noStrike" cap="none" dirty="0">
                <a:solidFill>
                  <a:schemeClr val="dk1"/>
                </a:solidFill>
                <a:latin typeface="Arial"/>
                <a:ea typeface="Arial"/>
                <a:cs typeface="Arial"/>
                <a:sym typeface="Arial"/>
              </a:rPr>
              <a:t>The Distribution of Household Income and Federal Taxes, 2011, </a:t>
            </a:r>
            <a:r>
              <a:rPr lang="en-US" sz="1600" b="0" i="0" u="none" strike="noStrike" cap="none" dirty="0">
                <a:solidFill>
                  <a:schemeClr val="dk1"/>
                </a:solidFill>
                <a:latin typeface="Arial"/>
                <a:ea typeface="Arial"/>
                <a:cs typeface="Arial"/>
                <a:sym typeface="Arial"/>
              </a:rPr>
              <a:t>November 2014, 21, fig. 11.</a:t>
            </a:r>
          </a:p>
        </p:txBody>
      </p:sp>
      <p:pic>
        <p:nvPicPr>
          <p:cNvPr id="174" name="Shape 174" descr="A line graph shows the increase in income inequality from 1980-2011. Lowest Quintile: Begins at 0 and grows slowly, ending at around 45%. Middle Three Quintiles: Begins at 0 and grows slowly, ending around 30%. Highest Quintile: Begins at 0 and grows slowly, ending around 60%.  Top 1 Percent: Begins at 0 and jumps up to 75% by 1986, has a series of ups and downs before jumping to 200% in 2000, falling, and peaking at 275% in 2006, and ending around 175%."/>
          <p:cNvPicPr preferRelativeResize="0"/>
          <p:nvPr/>
        </p:nvPicPr>
        <p:blipFill rotWithShape="1">
          <a:blip r:embed="rId3">
            <a:alphaModFix/>
          </a:blip>
          <a:srcRect/>
          <a:stretch/>
        </p:blipFill>
        <p:spPr>
          <a:xfrm>
            <a:off x="982980" y="1989810"/>
            <a:ext cx="7040880" cy="291253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57200" y="331470"/>
            <a:ext cx="8229600" cy="9811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Who’s Poor in America?</a:t>
            </a:r>
          </a:p>
        </p:txBody>
      </p:sp>
      <p:sp>
        <p:nvSpPr>
          <p:cNvPr id="181" name="Shape 181"/>
          <p:cNvSpPr txBox="1">
            <a:spLocks noGrp="1"/>
          </p:cNvSpPr>
          <p:nvPr>
            <p:ph type="body" idx="1"/>
          </p:nvPr>
        </p:nvSpPr>
        <p:spPr>
          <a:xfrm>
            <a:off x="457200" y="1668780"/>
            <a:ext cx="8229600" cy="445738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Poverty line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$12,331 in 2015</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43.1 million Americans poor in 2015</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13.5% of population</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Demographics of poverty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Feminization of poverty</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Objectives</a:t>
            </a:r>
          </a:p>
        </p:txBody>
      </p:sp>
      <p:sp>
        <p:nvSpPr>
          <p:cNvPr id="63" name="Shape 6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1700" b="0" i="0" u="none" strike="noStrike" cap="none" dirty="0">
                <a:solidFill>
                  <a:srgbClr val="7030A0"/>
                </a:solidFill>
                <a:latin typeface="Arial"/>
                <a:ea typeface="Arial"/>
                <a:cs typeface="Arial"/>
                <a:sym typeface="Arial"/>
              </a:rPr>
              <a:t>16.1</a:t>
            </a:r>
            <a:r>
              <a:rPr lang="en-US" sz="1700" b="0" i="0" u="none" strike="noStrike" cap="none" dirty="0">
                <a:solidFill>
                  <a:schemeClr val="dk1"/>
                </a:solidFill>
                <a:latin typeface="Arial"/>
                <a:ea typeface="Arial"/>
                <a:cs typeface="Arial"/>
                <a:sym typeface="Arial"/>
              </a:rPr>
              <a:t> Identify the main policy tools that American government can employ to address economic problems, and contrast Keynesian and supply-side economics.</a:t>
            </a:r>
          </a:p>
          <a:p>
            <a:pPr marL="101600" marR="0" lvl="0" indent="0" algn="l" rtl="0">
              <a:lnSpc>
                <a:spcPct val="100000"/>
              </a:lnSpc>
              <a:spcBef>
                <a:spcPts val="1500"/>
              </a:spcBef>
              <a:spcAft>
                <a:spcPts val="0"/>
              </a:spcAft>
              <a:buClr>
                <a:srgbClr val="007FA3"/>
              </a:buClr>
              <a:buSzPct val="25000"/>
              <a:buFont typeface="Arial"/>
              <a:buNone/>
            </a:pPr>
            <a:r>
              <a:rPr lang="en-US" sz="1700" b="0" i="0" u="none" strike="noStrike" cap="none" dirty="0">
                <a:solidFill>
                  <a:srgbClr val="7030A0"/>
                </a:solidFill>
                <a:latin typeface="Arial"/>
                <a:ea typeface="Arial"/>
                <a:cs typeface="Arial"/>
                <a:sym typeface="Arial"/>
              </a:rPr>
              <a:t>16.2</a:t>
            </a:r>
            <a:r>
              <a:rPr lang="en-US" sz="1700" b="0" i="0" u="none" strike="noStrike" cap="none" dirty="0">
                <a:solidFill>
                  <a:schemeClr val="dk1"/>
                </a:solidFill>
                <a:latin typeface="Arial"/>
                <a:ea typeface="Arial"/>
                <a:cs typeface="Arial"/>
                <a:sym typeface="Arial"/>
              </a:rPr>
              <a:t> Compare and contrast entitlement and means-tested social welfare programs.</a:t>
            </a:r>
          </a:p>
          <a:p>
            <a:pPr marL="101600" marR="0" lvl="0" indent="0" algn="l" rtl="0">
              <a:lnSpc>
                <a:spcPct val="100000"/>
              </a:lnSpc>
              <a:spcBef>
                <a:spcPts val="1500"/>
              </a:spcBef>
              <a:spcAft>
                <a:spcPts val="0"/>
              </a:spcAft>
              <a:buClr>
                <a:srgbClr val="007FA3"/>
              </a:buClr>
              <a:buSzPct val="25000"/>
              <a:buFont typeface="Arial"/>
              <a:buNone/>
            </a:pPr>
            <a:r>
              <a:rPr lang="en-US" sz="1700" b="0" i="0" u="none" strike="noStrike" cap="none" dirty="0">
                <a:solidFill>
                  <a:srgbClr val="7030A0"/>
                </a:solidFill>
                <a:latin typeface="Arial"/>
                <a:ea typeface="Arial"/>
                <a:cs typeface="Arial"/>
                <a:sym typeface="Arial"/>
              </a:rPr>
              <a:t>16.3</a:t>
            </a:r>
            <a:r>
              <a:rPr lang="en-US" sz="1700" b="0" i="0" u="none" strike="noStrike" cap="none" dirty="0">
                <a:solidFill>
                  <a:schemeClr val="dk1"/>
                </a:solidFill>
                <a:latin typeface="Arial"/>
                <a:ea typeface="Arial"/>
                <a:cs typeface="Arial"/>
                <a:sym typeface="Arial"/>
              </a:rPr>
              <a:t> Assess the extent of economic inequality in American and the role of government in lessening it.</a:t>
            </a:r>
          </a:p>
          <a:p>
            <a:pPr marL="101600" marR="0" lvl="0" indent="0" algn="l" rtl="0">
              <a:lnSpc>
                <a:spcPct val="100000"/>
              </a:lnSpc>
              <a:spcBef>
                <a:spcPts val="1500"/>
              </a:spcBef>
              <a:spcAft>
                <a:spcPts val="0"/>
              </a:spcAft>
              <a:buClr>
                <a:srgbClr val="007FA3"/>
              </a:buClr>
              <a:buSzPct val="25000"/>
              <a:buFont typeface="Arial"/>
              <a:buNone/>
            </a:pPr>
            <a:r>
              <a:rPr lang="en-US" sz="1700" b="0" i="0" u="none" strike="noStrike" cap="none" dirty="0">
                <a:solidFill>
                  <a:srgbClr val="7030A0"/>
                </a:solidFill>
                <a:latin typeface="Arial"/>
                <a:ea typeface="Arial"/>
                <a:cs typeface="Arial"/>
                <a:sym typeface="Arial"/>
              </a:rPr>
              <a:t>16.4</a:t>
            </a:r>
            <a:r>
              <a:rPr lang="en-US" sz="1700" b="0" i="0" u="none" strike="noStrike" cap="none" dirty="0">
                <a:solidFill>
                  <a:schemeClr val="dk1"/>
                </a:solidFill>
                <a:latin typeface="Arial"/>
                <a:ea typeface="Arial"/>
                <a:cs typeface="Arial"/>
                <a:sym typeface="Arial"/>
              </a:rPr>
              <a:t> Trace the changes over time in major federal welfare programs.</a:t>
            </a:r>
          </a:p>
          <a:p>
            <a:pPr marL="101600" marR="0" lvl="0" indent="0" algn="l" rtl="0">
              <a:lnSpc>
                <a:spcPct val="100000"/>
              </a:lnSpc>
              <a:spcBef>
                <a:spcPts val="1500"/>
              </a:spcBef>
              <a:spcAft>
                <a:spcPts val="0"/>
              </a:spcAft>
              <a:buClr>
                <a:srgbClr val="007FA3"/>
              </a:buClr>
              <a:buSzPct val="25000"/>
              <a:buFont typeface="Arial"/>
              <a:buNone/>
            </a:pPr>
            <a:r>
              <a:rPr lang="en-US" sz="1700" b="0" i="0" u="none" strike="noStrike" cap="none" dirty="0">
                <a:solidFill>
                  <a:srgbClr val="7030A0"/>
                </a:solidFill>
                <a:latin typeface="Arial"/>
                <a:ea typeface="Arial"/>
                <a:cs typeface="Arial"/>
                <a:sym typeface="Arial"/>
              </a:rPr>
              <a:t>16.5</a:t>
            </a:r>
            <a:r>
              <a:rPr lang="en-US" sz="1700" b="0" i="0" u="none" strike="noStrike" cap="none" dirty="0">
                <a:solidFill>
                  <a:schemeClr val="dk1"/>
                </a:solidFill>
                <a:latin typeface="Arial"/>
                <a:ea typeface="Arial"/>
                <a:cs typeface="Arial"/>
                <a:sym typeface="Arial"/>
              </a:rPr>
              <a:t> Outline how America’s Social Security program works and the challenge of keeping it financially solvent in the coming years.</a:t>
            </a:r>
          </a:p>
          <a:p>
            <a:pPr marL="101600" marR="0" lvl="0" indent="0" algn="l" rtl="0">
              <a:lnSpc>
                <a:spcPct val="100000"/>
              </a:lnSpc>
              <a:spcBef>
                <a:spcPts val="1500"/>
              </a:spcBef>
              <a:spcAft>
                <a:spcPts val="0"/>
              </a:spcAft>
              <a:buClr>
                <a:srgbClr val="007FA3"/>
              </a:buClr>
              <a:buSzPct val="25000"/>
              <a:buFont typeface="Arial"/>
              <a:buNone/>
            </a:pPr>
            <a:r>
              <a:rPr lang="en-US" sz="1700" b="0" i="0" u="none" strike="noStrike" cap="none" dirty="0">
                <a:solidFill>
                  <a:srgbClr val="7030A0"/>
                </a:solidFill>
                <a:latin typeface="Arial"/>
                <a:ea typeface="Arial"/>
                <a:cs typeface="Arial"/>
                <a:sym typeface="Arial"/>
              </a:rPr>
              <a:t>16.6</a:t>
            </a:r>
            <a:r>
              <a:rPr lang="en-US" sz="1700" b="0" i="0" u="none" strike="noStrike" cap="none" dirty="0">
                <a:solidFill>
                  <a:schemeClr val="dk1"/>
                </a:solidFill>
                <a:latin typeface="Arial"/>
                <a:ea typeface="Arial"/>
                <a:cs typeface="Arial"/>
                <a:sym typeface="Arial"/>
              </a:rPr>
              <a:t> Distinguish American social welfare policy from that of other established democracies.</a:t>
            </a:r>
          </a:p>
          <a:p>
            <a:pPr marL="101600" marR="0" lvl="0" indent="0" algn="l" rtl="0">
              <a:lnSpc>
                <a:spcPct val="100000"/>
              </a:lnSpc>
              <a:spcBef>
                <a:spcPts val="1500"/>
              </a:spcBef>
              <a:spcAft>
                <a:spcPts val="0"/>
              </a:spcAft>
              <a:buClr>
                <a:srgbClr val="007FA3"/>
              </a:buClr>
              <a:buSzPct val="25000"/>
              <a:buFont typeface="Arial"/>
              <a:buNone/>
            </a:pPr>
            <a:r>
              <a:rPr lang="en-US" sz="1700" b="0" i="0" u="none" strike="noStrike" cap="none" dirty="0">
                <a:solidFill>
                  <a:srgbClr val="7030A0"/>
                </a:solidFill>
                <a:latin typeface="Arial"/>
                <a:ea typeface="Arial"/>
                <a:cs typeface="Arial"/>
                <a:sym typeface="Arial"/>
              </a:rPr>
              <a:t>16.7</a:t>
            </a:r>
            <a:r>
              <a:rPr lang="en-US" sz="1700" b="0" i="0" u="none" strike="noStrike" cap="none" dirty="0">
                <a:solidFill>
                  <a:schemeClr val="dk1"/>
                </a:solidFill>
                <a:latin typeface="Arial"/>
                <a:ea typeface="Arial"/>
                <a:cs typeface="Arial"/>
                <a:sym typeface="Arial"/>
              </a:rPr>
              <a:t> Assess the impact of economic and social welfare policies on democracy and the scope of government in America.</a:t>
            </a:r>
          </a:p>
          <a:p>
            <a:pPr marL="101600" marR="0" lvl="0" indent="0" algn="l" rtl="0">
              <a:lnSpc>
                <a:spcPct val="100000"/>
              </a:lnSpc>
              <a:spcBef>
                <a:spcPts val="1500"/>
              </a:spcBef>
              <a:spcAft>
                <a:spcPts val="0"/>
              </a:spcAft>
              <a:buClr>
                <a:srgbClr val="007FA3"/>
              </a:buClr>
              <a:buSzPct val="25000"/>
              <a:buFont typeface="Arial"/>
              <a:buNone/>
            </a:pPr>
            <a:endParaRPr sz="1700" b="0" i="0" u="none" strike="noStrike" cap="none"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57200" y="308610"/>
            <a:ext cx="8229600" cy="118872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600" b="1" i="0" u="none" strike="noStrike" cap="none" dirty="0">
                <a:solidFill>
                  <a:srgbClr val="007FA3"/>
                </a:solidFill>
                <a:latin typeface="Arial"/>
                <a:ea typeface="Arial"/>
                <a:cs typeface="Arial"/>
                <a:sym typeface="Arial"/>
              </a:rPr>
              <a:t>If Land Were Divided Like </a:t>
            </a:r>
            <a:r>
              <a:rPr lang="en-US" sz="3600" b="1" i="0" u="none" strike="noStrike" cap="none" dirty="0" smtClean="0">
                <a:solidFill>
                  <a:srgbClr val="007FA3"/>
                </a:solidFill>
                <a:latin typeface="Arial"/>
                <a:ea typeface="Arial"/>
                <a:cs typeface="Arial"/>
                <a:sym typeface="Arial"/>
              </a:rPr>
              <a:t/>
            </a:r>
            <a:br>
              <a:rPr lang="en-US" sz="3600" b="1" i="0" u="none" strike="noStrike" cap="none" dirty="0" smtClean="0">
                <a:solidFill>
                  <a:srgbClr val="007FA3"/>
                </a:solidFill>
                <a:latin typeface="Arial"/>
                <a:ea typeface="Arial"/>
                <a:cs typeface="Arial"/>
                <a:sym typeface="Arial"/>
              </a:rPr>
            </a:br>
            <a:r>
              <a:rPr lang="en-US" sz="3600" b="1" i="0" u="none" strike="noStrike" cap="none" dirty="0" smtClean="0">
                <a:solidFill>
                  <a:srgbClr val="007FA3"/>
                </a:solidFill>
                <a:latin typeface="Arial"/>
                <a:ea typeface="Arial"/>
                <a:cs typeface="Arial"/>
                <a:sym typeface="Arial"/>
              </a:rPr>
              <a:t>U.S</a:t>
            </a:r>
            <a:r>
              <a:rPr lang="en-US" sz="3600" b="1" i="0" u="none" strike="noStrike" cap="none" dirty="0">
                <a:solidFill>
                  <a:srgbClr val="007FA3"/>
                </a:solidFill>
                <a:latin typeface="Arial"/>
                <a:ea typeface="Arial"/>
                <a:cs typeface="Arial"/>
                <a:sym typeface="Arial"/>
              </a:rPr>
              <a:t>. Wealth</a:t>
            </a:r>
          </a:p>
        </p:txBody>
      </p:sp>
      <p:pic>
        <p:nvPicPr>
          <p:cNvPr id="188" name="Shape 188" descr="A map that says &quot;If U.S. land mass were divided like U.S. wealth&quot;, with an arrow pointing to Texas saying &quot;20% would own this&quot; and a red dot in the middle that says &quot;40% would own this red dot&quot;; a small amount above Texas, including Florida and South Carolina and then over to lower California says &quot;30% would own this&quot;. The rest of the map is drawn into two roughly equal sections, one that says &quot;9% would own this&quot; and the other section that says &quot;1% would own this&quot;."/>
          <p:cNvPicPr preferRelativeResize="0"/>
          <p:nvPr/>
        </p:nvPicPr>
        <p:blipFill rotWithShape="1">
          <a:blip r:embed="rId3">
            <a:alphaModFix/>
          </a:blip>
          <a:srcRect/>
          <a:stretch/>
        </p:blipFill>
        <p:spPr>
          <a:xfrm>
            <a:off x="2103120" y="1794510"/>
            <a:ext cx="4937760" cy="424647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377190"/>
            <a:ext cx="8229600" cy="1268598"/>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2600" b="1" i="0" u="none" strike="noStrike" cap="none" dirty="0">
                <a:solidFill>
                  <a:srgbClr val="007FA3"/>
                </a:solidFill>
                <a:latin typeface="Arial"/>
                <a:ea typeface="Arial"/>
                <a:cs typeface="Arial"/>
                <a:sym typeface="Arial"/>
              </a:rPr>
              <a:t>Figure 16.3 Poverty Rates For Persons with Selected Characteristics: A Comparison of the Official and Supplemental Measures</a:t>
            </a:r>
          </a:p>
        </p:txBody>
      </p:sp>
      <p:sp>
        <p:nvSpPr>
          <p:cNvPr id="195" name="Shape 195"/>
          <p:cNvSpPr txBox="1">
            <a:spLocks noGrp="1"/>
          </p:cNvSpPr>
          <p:nvPr>
            <p:ph type="body" idx="1"/>
          </p:nvPr>
        </p:nvSpPr>
        <p:spPr>
          <a:xfrm>
            <a:off x="457200" y="5589270"/>
            <a:ext cx="8229600" cy="695746"/>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 </a:t>
            </a:r>
            <a:r>
              <a:rPr lang="en-US" sz="1600" b="0" i="0" u="none" strike="noStrike" cap="none" dirty="0">
                <a:solidFill>
                  <a:schemeClr val="dk1"/>
                </a:solidFill>
                <a:latin typeface="Arial"/>
                <a:ea typeface="Arial"/>
                <a:cs typeface="Arial"/>
                <a:sym typeface="Arial"/>
              </a:rPr>
              <a:t>U.S. Census Bureau, “The Research Supplemental Poverty Measure: 2015,” September 2016.</a:t>
            </a:r>
          </a:p>
        </p:txBody>
      </p:sp>
      <p:pic>
        <p:nvPicPr>
          <p:cNvPr id="196" name="Shape 196" descr="A bar graph shows the poverty rates for various groups. Unmarried females: Official measure, 28.2%. Supplemental measure, 25.9%.  Unmarried males: Official measure, 14.9%. Supplemental measure, 20.9%.  Married couples: Official measure, 5.4%. Supplemental measure, 8.9%.  Central cities: Official measure, 16.8%. Supplemental measure, 17.9%.  Nonmetropolitan areas: Official measure, 16.7%. Supplemental measure, 13.2%.  Suburban areas: Official measure, 10.8%. Supplemental measure, 12.5%.  Under 18 years old: Official measure, 19.7%. Supplemental measure, 16.1%.  18 to 64 years old: Official measure, 12.4%. Supplemental measure, 13.8%.  65 years old and over: Official measure, 8.8%. Supplemental measure, 13.7%.  African American: Official measure, 24.1%. Supplemental measure, 23%.  Hispanic (any race): Official measure, 21.4%. Supplemental measure, 22.4%.  Asian: Official measure, 11.4%. Supplemental measure, 16%.  White, non-Hispanic: Official measure, 9.1%. Supplemental measure, 10%. "/>
          <p:cNvPicPr preferRelativeResize="0"/>
          <p:nvPr/>
        </p:nvPicPr>
        <p:blipFill rotWithShape="1">
          <a:blip r:embed="rId3">
            <a:alphaModFix/>
          </a:blip>
          <a:srcRect/>
          <a:stretch/>
        </p:blipFill>
        <p:spPr>
          <a:xfrm>
            <a:off x="1744980" y="1949557"/>
            <a:ext cx="5943599" cy="333594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57200" y="215370"/>
            <a:ext cx="8229600" cy="147627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How Public Policy Affects Income</a:t>
            </a:r>
          </a:p>
        </p:txBody>
      </p:sp>
      <p:sp>
        <p:nvSpPr>
          <p:cNvPr id="203" name="Shape 203"/>
          <p:cNvSpPr txBox="1">
            <a:spLocks noGrp="1"/>
          </p:cNvSpPr>
          <p:nvPr>
            <p:ph type="body" idx="1"/>
          </p:nvPr>
        </p:nvSpPr>
        <p:spPr>
          <a:xfrm>
            <a:off x="457200" y="1863090"/>
            <a:ext cx="8229600" cy="426307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Taxation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Progressive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Proportional</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Regressive</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Government expenditures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Transfer payments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Social security, unemployment benefits, food stamps, etc.</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EBT at Farmer’s Market</a:t>
            </a:r>
          </a:p>
        </p:txBody>
      </p:sp>
      <p:pic>
        <p:nvPicPr>
          <p:cNvPr id="210" name="Shape 210" descr="A photo of a farmer's market with a sign that says &quot;We Gladly Accept EBT Quest&quot;."/>
          <p:cNvPicPr preferRelativeResize="0"/>
          <p:nvPr/>
        </p:nvPicPr>
        <p:blipFill rotWithShape="1">
          <a:blip r:embed="rId3">
            <a:alphaModFix/>
          </a:blip>
          <a:srcRect/>
          <a:stretch/>
        </p:blipFill>
        <p:spPr>
          <a:xfrm>
            <a:off x="868679" y="1600200"/>
            <a:ext cx="7406639" cy="399624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15370"/>
            <a:ext cx="8229600" cy="119052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16.1 The Major Social Welfare Programs (1 of 3)</a:t>
            </a:r>
          </a:p>
        </p:txBody>
      </p:sp>
      <p:graphicFrame>
        <p:nvGraphicFramePr>
          <p:cNvPr id="217" name="Shape 217"/>
          <p:cNvGraphicFramePr/>
          <p:nvPr>
            <p:extLst>
              <p:ext uri="{D42A27DB-BD31-4B8C-83A1-F6EECF244321}">
                <p14:modId xmlns:p14="http://schemas.microsoft.com/office/powerpoint/2010/main" val="3762357220"/>
              </p:ext>
            </p:extLst>
          </p:nvPr>
        </p:nvGraphicFramePr>
        <p:xfrm>
          <a:off x="457200" y="1625600"/>
          <a:ext cx="8229600" cy="3881180"/>
        </p:xfrm>
        <a:graphic>
          <a:graphicData uri="http://schemas.openxmlformats.org/drawingml/2006/table">
            <a:tbl>
              <a:tblPr firstRow="1" bandRow="1">
                <a:noFill/>
                <a:tableStyleId>{A96B51D5-B806-4D77-BD53-6E47847585FE}</a:tableStyleId>
              </a:tblPr>
              <a:tblGrid>
                <a:gridCol w="2057400"/>
                <a:gridCol w="2057400"/>
                <a:gridCol w="2057400"/>
                <a:gridCol w="20574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Program</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Description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Beneficiaries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Funding</a:t>
                      </a:r>
                    </a:p>
                  </a:txBody>
                  <a:tcPr marL="91450" marR="91450" marT="45725" marB="45725"/>
                </a:tc>
              </a:tr>
              <a:tr h="370850">
                <a:tc gridSpan="2">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Entitlement Programs—”Social Insurance”</a:t>
                      </a:r>
                    </a:p>
                  </a:txBody>
                  <a:tcPr marL="91450" marR="91450" marT="45725" marB="45725"/>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Social Security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Monthly payments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Retired or disabled or widowed and surviving members of their families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Payroll tax on employees and employers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Medicare (Part A)</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Partial payment of cost of hospital care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Retired and disabled people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Payroll taxes on employees and employers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Medicare (Part B)</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Voluntary program of medical insurance (pays physicians)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Persons 65 or over and disabled Social Security beneficiaries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Beneficiaries pay premiums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Unemployment Insurance (UI)</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Weekly payments; benefits vary by state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Workers who have been laid off and cannot find work</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Taxes on employers; states determine benefits</a:t>
                      </a:r>
                    </a:p>
                  </a:txBody>
                  <a:tcPr marL="91450" marR="91450" marT="45725" marB="45725"/>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308610"/>
            <a:ext cx="8229600" cy="113157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16.1 The Major Social Welfare Programs (2 of 3)</a:t>
            </a:r>
          </a:p>
        </p:txBody>
      </p:sp>
      <p:graphicFrame>
        <p:nvGraphicFramePr>
          <p:cNvPr id="224" name="Shape 224"/>
          <p:cNvGraphicFramePr/>
          <p:nvPr>
            <p:extLst>
              <p:ext uri="{D42A27DB-BD31-4B8C-83A1-F6EECF244321}">
                <p14:modId xmlns:p14="http://schemas.microsoft.com/office/powerpoint/2010/main" val="4096274185"/>
              </p:ext>
            </p:extLst>
          </p:nvPr>
        </p:nvGraphicFramePr>
        <p:xfrm>
          <a:off x="457200" y="1634490"/>
          <a:ext cx="8229600" cy="3576370"/>
        </p:xfrm>
        <a:graphic>
          <a:graphicData uri="http://schemas.openxmlformats.org/drawingml/2006/table">
            <a:tbl>
              <a:tblPr firstRow="1" bandRow="1">
                <a:noFill/>
                <a:tableStyleId>{A96B51D5-B806-4D77-BD53-6E47847585FE}</a:tableStyleId>
              </a:tblPr>
              <a:tblGrid>
                <a:gridCol w="2057400"/>
                <a:gridCol w="2057400"/>
                <a:gridCol w="2057400"/>
                <a:gridCol w="20574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Program</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Description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Beneficiaries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Funding</a:t>
                      </a:r>
                    </a:p>
                  </a:txBody>
                  <a:tcPr marL="91450" marR="91450" marT="45725" marB="45725"/>
                </a:tc>
              </a:tr>
              <a:tr h="370850">
                <a:tc gridSpan="2">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Means-Tested Programs</a:t>
                      </a:r>
                    </a:p>
                  </a:txBody>
                  <a:tcPr marL="91450" marR="91450" marT="45725" marB="45725"/>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Medicaid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Medical and hospital aid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The very poor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Federal grants to state health programs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Food stamps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Debit cards that can be used to buy food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People whose income falls below a certain level</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General federal revenues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Temporary Assistance for Needy Families (TANF)</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Payment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Families with children, either one-parent families, or, in some states, two parent families in which the breadwinner is unemployed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Paid partly by states and partly by the federal government</a:t>
                      </a:r>
                    </a:p>
                  </a:txBody>
                  <a:tcPr marL="91450" marR="91450" marT="45725" marB="45725"/>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274320"/>
            <a:ext cx="8229600" cy="11430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16.1 The Major Social Welfare Programs (3 of 3)</a:t>
            </a:r>
          </a:p>
        </p:txBody>
      </p:sp>
      <p:graphicFrame>
        <p:nvGraphicFramePr>
          <p:cNvPr id="231" name="Shape 231"/>
          <p:cNvGraphicFramePr/>
          <p:nvPr>
            <p:extLst>
              <p:ext uri="{D42A27DB-BD31-4B8C-83A1-F6EECF244321}">
                <p14:modId xmlns:p14="http://schemas.microsoft.com/office/powerpoint/2010/main" val="3703406551"/>
              </p:ext>
            </p:extLst>
          </p:nvPr>
        </p:nvGraphicFramePr>
        <p:xfrm>
          <a:off x="457200" y="1645920"/>
          <a:ext cx="8229600" cy="2418120"/>
        </p:xfrm>
        <a:graphic>
          <a:graphicData uri="http://schemas.openxmlformats.org/drawingml/2006/table">
            <a:tbl>
              <a:tblPr firstRow="1" bandRow="1">
                <a:noFill/>
                <a:tableStyleId>{A96B51D5-B806-4D77-BD53-6E47847585FE}</a:tableStyleId>
              </a:tblPr>
              <a:tblGrid>
                <a:gridCol w="2057400"/>
                <a:gridCol w="2057400"/>
                <a:gridCol w="2057400"/>
                <a:gridCol w="20574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Program</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Description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Beneficiaries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Funding</a:t>
                      </a:r>
                    </a:p>
                  </a:txBody>
                  <a:tcPr marL="91450" marR="91450" marT="45725" marB="45725"/>
                </a:tc>
              </a:tr>
              <a:tr h="370850">
                <a:tc gridSpan="2">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Means-Tested Programs</a:t>
                      </a:r>
                    </a:p>
                  </a:txBody>
                  <a:tcPr marL="91450" marR="91450" marT="45725" marB="45725"/>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Supplemental Security Income (SS()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Cash payments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Elderly, blind, or disabled people whose income is below a certain amount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General federal revenue</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Children’s Health Insurance Program (CHIPs)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Subsidies for insurance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Poor families with children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Federal and state revenue</a:t>
                      </a:r>
                    </a:p>
                  </a:txBody>
                  <a:tcPr marL="91450" marR="91450" marT="45725" marB="45725"/>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200" y="215370"/>
            <a:ext cx="8229600" cy="147627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Journal Prompt 16.3: </a:t>
            </a:r>
            <a:r>
              <a:rPr lang="en-US" b="1" i="0" u="none" strike="noStrike" cap="none" dirty="0" smtClean="0">
                <a:solidFill>
                  <a:srgbClr val="007FA3"/>
                </a:solidFill>
                <a:latin typeface="Arial"/>
                <a:ea typeface="Arial"/>
                <a:cs typeface="Arial"/>
                <a:sym typeface="Arial"/>
              </a:rPr>
              <a:t>How </a:t>
            </a:r>
            <a:r>
              <a:rPr lang="en-US" b="1" i="0" u="none" strike="noStrike" cap="none" dirty="0">
                <a:solidFill>
                  <a:srgbClr val="007FA3"/>
                </a:solidFill>
                <a:latin typeface="Arial"/>
                <a:ea typeface="Arial"/>
                <a:cs typeface="Arial"/>
                <a:sym typeface="Arial"/>
              </a:rPr>
              <a:t>Public Policy Affects Income</a:t>
            </a:r>
          </a:p>
        </p:txBody>
      </p:sp>
      <p:sp>
        <p:nvSpPr>
          <p:cNvPr id="237" name="Shape 237"/>
          <p:cNvSpPr txBox="1">
            <a:spLocks noGrp="1"/>
          </p:cNvSpPr>
          <p:nvPr>
            <p:ph type="body" idx="1"/>
          </p:nvPr>
        </p:nvSpPr>
        <p:spPr>
          <a:xfrm>
            <a:off x="457200" y="1828800"/>
            <a:ext cx="8229600" cy="42973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These days one hears a lot in the news about the rich getting richer. To what extent do economic policies in America affect income distribution? What specific economic policies do the most to help provide a safety net for those who are the least well off?</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16.4</a:t>
            </a:r>
          </a:p>
        </p:txBody>
      </p:sp>
      <p:sp>
        <p:nvSpPr>
          <p:cNvPr id="243" name="Shape 24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Trace the changes over time in major federal welfare programs.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57200" y="331470"/>
            <a:ext cx="8229600" cy="136017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Helping the Poor?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Social </a:t>
            </a:r>
            <a:r>
              <a:rPr lang="en-US" b="1" i="0" u="none" strike="noStrike" cap="none" dirty="0">
                <a:solidFill>
                  <a:srgbClr val="007FA3"/>
                </a:solidFill>
                <a:latin typeface="Arial"/>
                <a:ea typeface="Arial"/>
                <a:cs typeface="Arial"/>
                <a:sym typeface="Arial"/>
              </a:rPr>
              <a:t>Policy and the Needy</a:t>
            </a:r>
          </a:p>
        </p:txBody>
      </p:sp>
      <p:sp>
        <p:nvSpPr>
          <p:cNvPr id="250" name="Shape 250"/>
          <p:cNvSpPr txBox="1">
            <a:spLocks noGrp="1"/>
          </p:cNvSpPr>
          <p:nvPr>
            <p:ph type="body" idx="1"/>
          </p:nvPr>
        </p:nvSpPr>
        <p:spPr>
          <a:xfrm>
            <a:off x="457200" y="2057400"/>
            <a:ext cx="8229600" cy="4068763"/>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"Welfare" as We Knew It</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Ending Welfare as We Knew It: The Welfare Reform of 1996</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16.1</a:t>
            </a:r>
          </a:p>
        </p:txBody>
      </p:sp>
      <p:sp>
        <p:nvSpPr>
          <p:cNvPr id="69" name="Shape 6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Identify the main policy tools that American government can employ to address economic problems, and contrast Keynesian and supply-side economics.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“Welfare” as We Knew It</a:t>
            </a:r>
          </a:p>
        </p:txBody>
      </p:sp>
      <p:sp>
        <p:nvSpPr>
          <p:cNvPr id="257" name="Shape 25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FDR's New Deal programs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Social Security Act of 1935</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AFDC</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Johnson's War on Poverty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Food stamps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57200" y="308610"/>
            <a:ext cx="8229600" cy="132588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Ending Welfare as We Knew It: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The </a:t>
            </a:r>
            <a:r>
              <a:rPr lang="en-US" b="1" i="0" u="none" strike="noStrike" cap="none" dirty="0">
                <a:solidFill>
                  <a:srgbClr val="007FA3"/>
                </a:solidFill>
                <a:latin typeface="Arial"/>
                <a:ea typeface="Arial"/>
                <a:cs typeface="Arial"/>
                <a:sym typeface="Arial"/>
              </a:rPr>
              <a:t>Welfare </a:t>
            </a:r>
            <a:r>
              <a:rPr lang="en-US" b="1" u="none" strike="noStrike" cap="none" dirty="0">
                <a:solidFill>
                  <a:srgbClr val="007FA3"/>
                </a:solidFill>
                <a:latin typeface="Arial"/>
                <a:ea typeface="Arial"/>
                <a:cs typeface="Arial"/>
                <a:sym typeface="Arial"/>
              </a:rPr>
              <a:t>Reform</a:t>
            </a:r>
            <a:r>
              <a:rPr lang="en-US" b="1" i="0" u="none" strike="noStrike" cap="none" dirty="0">
                <a:solidFill>
                  <a:srgbClr val="007FA3"/>
                </a:solidFill>
                <a:latin typeface="Arial"/>
                <a:ea typeface="Arial"/>
                <a:cs typeface="Arial"/>
                <a:sym typeface="Arial"/>
              </a:rPr>
              <a:t> of 1996</a:t>
            </a:r>
          </a:p>
        </p:txBody>
      </p:sp>
      <p:sp>
        <p:nvSpPr>
          <p:cNvPr id="264" name="Shape 264"/>
          <p:cNvSpPr txBox="1">
            <a:spLocks noGrp="1"/>
          </p:cNvSpPr>
          <p:nvPr>
            <p:ph type="body" idx="1"/>
          </p:nvPr>
        </p:nvSpPr>
        <p:spPr>
          <a:xfrm>
            <a:off x="457200" y="1851660"/>
            <a:ext cx="8229600" cy="427450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Personal Responsibility and Work Opportunity Reconciliation Act (PRWORA)</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States would run their own programs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Two-year limit for benefits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Lifetime maximum of five years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From AFDC to TANF</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Reforms were effective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Benefit dollar amounts declined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Number of recipients declined</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Climb Wyoming</a:t>
            </a:r>
          </a:p>
        </p:txBody>
      </p:sp>
      <p:pic>
        <p:nvPicPr>
          <p:cNvPr id="271" name="Shape 271" descr="A photo of a woman, who is on welfare, holding a little girl in her living room. Two boys are playing. "/>
          <p:cNvPicPr preferRelativeResize="0"/>
          <p:nvPr/>
        </p:nvPicPr>
        <p:blipFill rotWithShape="1">
          <a:blip r:embed="rId3">
            <a:alphaModFix/>
          </a:blip>
          <a:srcRect/>
          <a:stretch/>
        </p:blipFill>
        <p:spPr>
          <a:xfrm>
            <a:off x="1325879" y="1524000"/>
            <a:ext cx="6492239" cy="430754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457200" y="324852"/>
            <a:ext cx="8229600" cy="1066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16.4 How Welfare Reform Drastically Reduced the Welfare Rolls</a:t>
            </a:r>
          </a:p>
        </p:txBody>
      </p:sp>
      <p:sp>
        <p:nvSpPr>
          <p:cNvPr id="278" name="Shape 278"/>
          <p:cNvSpPr txBox="1">
            <a:spLocks noGrp="1"/>
          </p:cNvSpPr>
          <p:nvPr>
            <p:ph type="body" idx="1"/>
          </p:nvPr>
        </p:nvSpPr>
        <p:spPr>
          <a:xfrm>
            <a:off x="457200" y="5426242"/>
            <a:ext cx="8229600" cy="858774"/>
          </a:xfrm>
          <a:prstGeom prst="rect">
            <a:avLst/>
          </a:prstGeom>
          <a:noFill/>
          <a:ln>
            <a:noFill/>
          </a:ln>
        </p:spPr>
        <p:txBody>
          <a:bodyPr lIns="91425" tIns="91425" rIns="91425" bIns="91425" anchor="b" anchorCtr="0">
            <a:noAutofit/>
          </a:bodyPr>
          <a:lstStyle/>
          <a:p>
            <a:pPr marL="0" marR="0" lvl="0" indent="0" algn="l" rtl="0">
              <a:lnSpc>
                <a:spcPct val="80000"/>
              </a:lnSpc>
              <a:spcBef>
                <a:spcPts val="0"/>
              </a:spcBef>
              <a:spcAft>
                <a:spcPts val="0"/>
              </a:spcAft>
              <a:buClr>
                <a:srgbClr val="007FA3"/>
              </a:buClr>
              <a:buSzPct val="25000"/>
              <a:buFont typeface="Arial"/>
              <a:buNone/>
            </a:pPr>
            <a:r>
              <a:rPr lang="en-US" sz="1240" b="1" i="0" u="none" strike="noStrike" cap="none" dirty="0">
                <a:solidFill>
                  <a:schemeClr val="dk1"/>
                </a:solidFill>
                <a:latin typeface="Arial"/>
                <a:ea typeface="Arial"/>
                <a:cs typeface="Arial"/>
                <a:sym typeface="Arial"/>
              </a:rPr>
              <a:t>Source: </a:t>
            </a:r>
            <a:r>
              <a:rPr lang="en-US" sz="1240" b="0" i="0" u="none" strike="noStrike" cap="none" dirty="0">
                <a:solidFill>
                  <a:schemeClr val="dk1"/>
                </a:solidFill>
                <a:latin typeface="Arial"/>
                <a:ea typeface="Arial"/>
                <a:cs typeface="Arial"/>
                <a:sym typeface="Arial"/>
              </a:rPr>
              <a:t>“Indicators of Welfare Dependence,” U.S. Department of Health and Human Services, Annual Report to Congress, 2008. Updated by the authors based on welfare caseload data reported by the U.S. Department of Health and Human Services’ Administration For Children and Families, poverty statistics reported by the U.S. Census Bureau, and caseload data for food stamps as reported by the Department of Agriculture.</a:t>
            </a:r>
          </a:p>
        </p:txBody>
      </p:sp>
      <p:pic>
        <p:nvPicPr>
          <p:cNvPr id="279" name="Shape 279" descr="A line graph shows how welfare reform drastically reduced the welfare rolls from 1981-2015, showing the percentage of those in poverty, on food stamps, and on welfare in the population. In poverty: Begins at 14%, then goes up and down gradually, ending around 13.5% On food stamps: Begins at 9%, then goes up and down gradually, ending at 14.2%  On welfare: Begins at 4.7%, and remains fairly steady until 1996 when it drops significantly, ending around 1%. "/>
          <p:cNvPicPr preferRelativeResize="0"/>
          <p:nvPr/>
        </p:nvPicPr>
        <p:blipFill rotWithShape="1">
          <a:blip r:embed="rId3">
            <a:alphaModFix/>
          </a:blip>
          <a:srcRect/>
          <a:stretch/>
        </p:blipFill>
        <p:spPr>
          <a:xfrm>
            <a:off x="1973179" y="1769824"/>
            <a:ext cx="5669280" cy="336453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457200" y="215370"/>
            <a:ext cx="8229600" cy="2082662"/>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Journal Prompt 16.4: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Ending </a:t>
            </a:r>
            <a:r>
              <a:rPr lang="en-US" b="1" i="0" u="none" strike="noStrike" cap="none" dirty="0">
                <a:solidFill>
                  <a:srgbClr val="007FA3"/>
                </a:solidFill>
                <a:latin typeface="Arial"/>
                <a:ea typeface="Arial"/>
                <a:cs typeface="Arial"/>
                <a:sym typeface="Arial"/>
              </a:rPr>
              <a:t>Welfare as We Knew It: The Welfare Reform of 1996</a:t>
            </a:r>
          </a:p>
        </p:txBody>
      </p:sp>
      <p:sp>
        <p:nvSpPr>
          <p:cNvPr id="285" name="Shape 285"/>
          <p:cNvSpPr txBox="1">
            <a:spLocks noGrp="1"/>
          </p:cNvSpPr>
          <p:nvPr>
            <p:ph type="body" idx="1"/>
          </p:nvPr>
        </p:nvSpPr>
        <p:spPr>
          <a:xfrm>
            <a:off x="457200" y="2382253"/>
            <a:ext cx="8229600" cy="3743910"/>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lang="en-US"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What are the pros and cons of the welfare reform bill signed into law by President Clinton in 1996? Some members of Congress think Food Stamps should be reformed along the same lines. What do you think of this idea?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16.5</a:t>
            </a:r>
          </a:p>
        </p:txBody>
      </p:sp>
      <p:sp>
        <p:nvSpPr>
          <p:cNvPr id="291" name="Shape 29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Outline how America’s Social Security program works and the challenge of keeping it financially solvent.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457200" y="300788"/>
            <a:ext cx="8229600" cy="151598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Social Security: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Living </a:t>
            </a:r>
            <a:r>
              <a:rPr lang="en-US" b="1" i="0" u="none" strike="noStrike" cap="none" dirty="0">
                <a:solidFill>
                  <a:srgbClr val="007FA3"/>
                </a:solidFill>
                <a:latin typeface="Arial"/>
                <a:ea typeface="Arial"/>
                <a:cs typeface="Arial"/>
                <a:sym typeface="Arial"/>
              </a:rPr>
              <a:t>on Borrowed Time</a:t>
            </a:r>
          </a:p>
        </p:txBody>
      </p:sp>
      <p:sp>
        <p:nvSpPr>
          <p:cNvPr id="298" name="Shape 298"/>
          <p:cNvSpPr txBox="1">
            <a:spLocks noGrp="1"/>
          </p:cNvSpPr>
          <p:nvPr>
            <p:ph type="body" idx="1"/>
          </p:nvPr>
        </p:nvSpPr>
        <p:spPr>
          <a:xfrm>
            <a:off x="457200" y="2261937"/>
            <a:ext cx="8229600" cy="3864226"/>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Growth of Social Security</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Reforming Social Security</a:t>
            </a:r>
          </a:p>
          <a:p>
            <a:pPr marL="0" marR="0" lvl="0" indent="0" algn="l" rtl="0">
              <a:lnSpc>
                <a:spcPct val="100000"/>
              </a:lnSpc>
              <a:spcBef>
                <a:spcPts val="560"/>
              </a:spcBef>
              <a:spcAft>
                <a:spcPts val="0"/>
              </a:spcAft>
              <a:buClr>
                <a:srgbClr val="660099"/>
              </a:buClr>
              <a:buSzPct val="100000"/>
              <a:buFont typeface="Noto Sans Symbols"/>
              <a:buNone/>
            </a:pPr>
            <a:endParaRPr sz="2800" b="1" i="0" u="none" strike="noStrike" cap="none" dirty="0">
              <a:solidFill>
                <a:srgbClr val="660099"/>
              </a:solidFill>
              <a:latin typeface="Arial"/>
              <a:ea typeface="Arial"/>
              <a:cs typeface="Arial"/>
              <a:sym typeface="Arial"/>
            </a:endParaRP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Growth of Social Security</a:t>
            </a:r>
          </a:p>
        </p:txBody>
      </p:sp>
      <p:sp>
        <p:nvSpPr>
          <p:cNvPr id="305" name="Shape 30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Popular program</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Modest benefits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Average $1,341/month</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Most expensive public policy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But fiscally sound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Surplus depleting since 2010</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What is the solution?</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457200" y="215370"/>
            <a:ext cx="8229600" cy="1288577"/>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Social Security Recipient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Sarah </a:t>
            </a:r>
            <a:r>
              <a:rPr lang="en-US" b="1" i="0" u="none" strike="noStrike" cap="none" dirty="0" err="1">
                <a:solidFill>
                  <a:srgbClr val="007FA3"/>
                </a:solidFill>
                <a:latin typeface="Arial"/>
                <a:ea typeface="Arial"/>
                <a:cs typeface="Arial"/>
                <a:sym typeface="Arial"/>
              </a:rPr>
              <a:t>Knauss</a:t>
            </a:r>
            <a:r>
              <a:rPr lang="en-US" b="1" i="0" u="none" strike="noStrike" cap="none" dirty="0">
                <a:solidFill>
                  <a:srgbClr val="007FA3"/>
                </a:solidFill>
                <a:latin typeface="Arial"/>
                <a:ea typeface="Arial"/>
                <a:cs typeface="Arial"/>
                <a:sym typeface="Arial"/>
              </a:rPr>
              <a:t> </a:t>
            </a:r>
          </a:p>
        </p:txBody>
      </p:sp>
      <p:pic>
        <p:nvPicPr>
          <p:cNvPr id="312" name="Shape 312" descr="A photo of the oldest person ever in the history of the United States, Sarah Knauss, with her great-great-great grandson sitting on her lap."/>
          <p:cNvPicPr preferRelativeResize="0"/>
          <p:nvPr/>
        </p:nvPicPr>
        <p:blipFill rotWithShape="1">
          <a:blip r:embed="rId3">
            <a:alphaModFix/>
          </a:blip>
          <a:srcRect/>
          <a:stretch/>
        </p:blipFill>
        <p:spPr>
          <a:xfrm>
            <a:off x="1600200" y="1620252"/>
            <a:ext cx="5943599" cy="461838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Reforming Social Security</a:t>
            </a:r>
          </a:p>
        </p:txBody>
      </p:sp>
      <p:sp>
        <p:nvSpPr>
          <p:cNvPr id="319" name="Shape 31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Politically difficult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Older Americans have high voting rate</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Reform proposals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Bush: Put one-third into private investments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Obama</a:t>
            </a:r>
          </a:p>
          <a:p>
            <a:pPr marL="1200150" marR="0" lvl="3"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rgbClr val="000000"/>
                </a:solidFill>
                <a:latin typeface="Verdana"/>
                <a:ea typeface="Verdana"/>
                <a:cs typeface="Verdana"/>
                <a:sym typeface="Verdana"/>
              </a:rPr>
              <a:t>Increase age to receive benefits</a:t>
            </a:r>
          </a:p>
          <a:p>
            <a:pPr marL="1200150" marR="0" lvl="3"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rgbClr val="000000"/>
                </a:solidFill>
                <a:latin typeface="Verdana"/>
                <a:ea typeface="Verdana"/>
                <a:cs typeface="Verdana"/>
                <a:sym typeface="Verdana"/>
              </a:rPr>
              <a:t>Lower inflation raises</a:t>
            </a:r>
          </a:p>
          <a:p>
            <a:pPr marL="1200150" marR="0" lvl="3"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rgbClr val="000000"/>
                </a:solidFill>
                <a:latin typeface="Verdana"/>
                <a:ea typeface="Verdana"/>
                <a:cs typeface="Verdana"/>
                <a:sym typeface="Verdana"/>
              </a:rPr>
              <a:t>Reduce benefits for wealthy recipients</a:t>
            </a:r>
          </a:p>
          <a:p>
            <a:pPr marL="1200150" marR="0" lvl="3"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rgbClr val="000000"/>
                </a:solidFill>
                <a:latin typeface="Verdana"/>
                <a:ea typeface="Verdana"/>
                <a:cs typeface="Verdana"/>
                <a:sym typeface="Verdana"/>
              </a:rPr>
              <a:t>Raise contribution amounts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Economic Policymaking</a:t>
            </a:r>
          </a:p>
        </p:txBody>
      </p:sp>
      <p:sp>
        <p:nvSpPr>
          <p:cNvPr id="76" name="Shape 7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Two Major Worries: Unemployment and Inflation</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Policies for Controlling the Economy</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Why It Is Hard to Control the Economy</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457200" y="385011"/>
            <a:ext cx="8229600" cy="927638"/>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a:t>
            </a:r>
            <a:r>
              <a:rPr lang="en-US" sz="4000" b="1" i="0" u="none" strike="noStrike" cap="none" dirty="0" smtClean="0">
                <a:solidFill>
                  <a:srgbClr val="007FA3"/>
                </a:solidFill>
                <a:latin typeface="Arial"/>
                <a:ea typeface="Arial"/>
                <a:cs typeface="Arial"/>
                <a:sym typeface="Arial"/>
              </a:rPr>
              <a:t>16.6 </a:t>
            </a:r>
            <a:endParaRPr lang="en-US" sz="4000" b="1" i="0" u="none" strike="noStrike" cap="none" dirty="0">
              <a:solidFill>
                <a:srgbClr val="007FA3"/>
              </a:solidFill>
              <a:latin typeface="Arial"/>
              <a:ea typeface="Arial"/>
              <a:cs typeface="Arial"/>
              <a:sym typeface="Arial"/>
            </a:endParaRPr>
          </a:p>
        </p:txBody>
      </p:sp>
      <p:sp>
        <p:nvSpPr>
          <p:cNvPr id="325" name="Shape 32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Distinguish American social welfare policy from that in other established democracies.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385011"/>
            <a:ext cx="8229600" cy="927638"/>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Social Welfare Policy Elsewhere</a:t>
            </a:r>
          </a:p>
        </p:txBody>
      </p:sp>
      <p:sp>
        <p:nvSpPr>
          <p:cNvPr id="332" name="Shape 332"/>
          <p:cNvSpPr txBox="1">
            <a:spLocks noGrp="1"/>
          </p:cNvSpPr>
          <p:nvPr>
            <p:ph type="body" idx="1"/>
          </p:nvPr>
        </p:nvSpPr>
        <p:spPr>
          <a:xfrm>
            <a:off x="457200" y="1864895"/>
            <a:ext cx="8229600" cy="4261268"/>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European welfare state</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Taxes and benefits</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Individual vs. government responsibility</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16.5 Parental Leave Policy: </a:t>
            </a:r>
            <a:r>
              <a:rPr lang="en-US" sz="3200" b="1" i="0" u="none" strike="noStrike" cap="none" dirty="0" smtClean="0">
                <a:solidFill>
                  <a:srgbClr val="007FA3"/>
                </a:solidFill>
                <a:latin typeface="Arial"/>
                <a:ea typeface="Arial"/>
                <a:cs typeface="Arial"/>
                <a:sym typeface="Arial"/>
              </a:rPr>
              <a:t/>
            </a:r>
            <a:br>
              <a:rPr lang="en-US" sz="3200" b="1" i="0" u="none" strike="noStrike" cap="none" dirty="0" smtClean="0">
                <a:solidFill>
                  <a:srgbClr val="007FA3"/>
                </a:solidFill>
                <a:latin typeface="Arial"/>
                <a:ea typeface="Arial"/>
                <a:cs typeface="Arial"/>
                <a:sym typeface="Arial"/>
              </a:rPr>
            </a:br>
            <a:r>
              <a:rPr lang="en-US" sz="3200" b="1" i="0" u="none" strike="noStrike" cap="none" dirty="0" smtClean="0">
                <a:solidFill>
                  <a:srgbClr val="007FA3"/>
                </a:solidFill>
                <a:latin typeface="Arial"/>
                <a:ea typeface="Arial"/>
                <a:cs typeface="Arial"/>
                <a:sym typeface="Arial"/>
              </a:rPr>
              <a:t>A </a:t>
            </a:r>
            <a:r>
              <a:rPr lang="en-US" sz="3200" b="1" i="0" u="none" strike="noStrike" cap="none" dirty="0">
                <a:solidFill>
                  <a:srgbClr val="007FA3"/>
                </a:solidFill>
                <a:latin typeface="Arial"/>
                <a:ea typeface="Arial"/>
                <a:cs typeface="Arial"/>
                <a:sym typeface="Arial"/>
              </a:rPr>
              <a:t>Comparison</a:t>
            </a:r>
          </a:p>
        </p:txBody>
      </p:sp>
      <p:sp>
        <p:nvSpPr>
          <p:cNvPr id="339" name="Shape 339"/>
          <p:cNvSpPr txBox="1">
            <a:spLocks noGrp="1"/>
          </p:cNvSpPr>
          <p:nvPr>
            <p:ph type="body" idx="1"/>
          </p:nvPr>
        </p:nvSpPr>
        <p:spPr>
          <a:xfrm>
            <a:off x="457200" y="5512539"/>
            <a:ext cx="8229600" cy="916856"/>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 </a:t>
            </a:r>
            <a:r>
              <a:rPr lang="en-US" sz="1600" b="0" i="0" u="none" strike="noStrike" cap="none" dirty="0">
                <a:solidFill>
                  <a:schemeClr val="dk1"/>
                </a:solidFill>
                <a:latin typeface="Arial"/>
                <a:ea typeface="Arial"/>
                <a:cs typeface="Arial"/>
                <a:sym typeface="Arial"/>
              </a:rPr>
              <a:t>Rebecca Ray et al., “Parental Leave Policies: Assessing Generosity and Gender Equality,” Report of the Center for Economic and Policy Research, June, 2009, p. 6. Updated by the authors.</a:t>
            </a:r>
          </a:p>
        </p:txBody>
      </p:sp>
      <p:pic>
        <p:nvPicPr>
          <p:cNvPr id="340" name="Shape 340" descr="A bar graph shows the parental leave policy in various countries, with each number being the number of weeks paid leave and weeks of unpaid leave for a 2-parent family. Switzerland: Paid leave—11, Unpaid leave—3.  USA: Unpaid leave—24.  Netherlands: Paid leave—16. Belgium: Paid leave—18.  Finland: Paid leave—32, Unpaid leave—16.  Denmark: Paid leave—20, Unpaid leave—32.  Canada: Paid leave—28, Unpaid leave—25.  NZ: Paid leave—14, Unpaid leave—40.  Japan: Paid leave—26, Unpaid leave—32.  Italy: Paid leave—25, Unpaid leave—44.  Ireland: Paid leave—21, Unpaid leave—49. Britain: Paid leave—13, Unpaid leave—67.  Australia: Paid leave—36, Unpaid leave—52.  Austria: Paid leave—16, Unpaid leave—100.  Norway: Paid leave—44, Unpaid leave—106.  Sweden: Paid leave—47, Unpaid leave—116.  Germany: Paid leave—47, Unpaid leave—123.  Spain: Paid leave—18, Unpaid leave—294.  France: Paid leave—22, Unpaid leave—296. "/>
          <p:cNvPicPr preferRelativeResize="0"/>
          <p:nvPr/>
        </p:nvPicPr>
        <p:blipFill rotWithShape="1">
          <a:blip r:embed="rId3">
            <a:alphaModFix/>
          </a:blip>
          <a:srcRect/>
          <a:stretch/>
        </p:blipFill>
        <p:spPr>
          <a:xfrm>
            <a:off x="1600200" y="1574668"/>
            <a:ext cx="5943599" cy="365860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16.7 </a:t>
            </a:r>
          </a:p>
        </p:txBody>
      </p:sp>
      <p:sp>
        <p:nvSpPr>
          <p:cNvPr id="346" name="Shape 34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Assess the impact of economic and social welfare policies on democracy and the scope of government in America.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457200" y="335686"/>
            <a:ext cx="8229600" cy="1432956"/>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Understanding Economic and Social Welfare Policymaking</a:t>
            </a:r>
          </a:p>
        </p:txBody>
      </p:sp>
      <p:sp>
        <p:nvSpPr>
          <p:cNvPr id="353" name="Shape 353"/>
          <p:cNvSpPr txBox="1">
            <a:spLocks noGrp="1"/>
          </p:cNvSpPr>
          <p:nvPr>
            <p:ph type="body" idx="1"/>
          </p:nvPr>
        </p:nvSpPr>
        <p:spPr>
          <a:xfrm>
            <a:off x="457200" y="1985211"/>
            <a:ext cx="8229600" cy="4140952"/>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Democracy and Economic and Social Welfare Policies</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Economic and Social Welfare Policies and the Scope of Government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457200" y="419907"/>
            <a:ext cx="8229600" cy="1336704"/>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Democracy and Economic and Social </a:t>
            </a:r>
            <a:r>
              <a:rPr lang="en-US" b="1" i="0" u="none" strike="noStrike" cap="none" dirty="0" smtClean="0">
                <a:solidFill>
                  <a:srgbClr val="007FA3"/>
                </a:solidFill>
                <a:latin typeface="Arial"/>
                <a:ea typeface="Arial"/>
                <a:cs typeface="Arial"/>
                <a:sym typeface="Arial"/>
              </a:rPr>
              <a:t>Welfare </a:t>
            </a:r>
            <a:r>
              <a:rPr lang="en-US" b="1" i="0" u="none" strike="noStrike" cap="none" dirty="0">
                <a:solidFill>
                  <a:srgbClr val="007FA3"/>
                </a:solidFill>
                <a:latin typeface="Arial"/>
                <a:ea typeface="Arial"/>
                <a:cs typeface="Arial"/>
                <a:sym typeface="Arial"/>
              </a:rPr>
              <a:t>Policies</a:t>
            </a:r>
          </a:p>
        </p:txBody>
      </p:sp>
      <p:sp>
        <p:nvSpPr>
          <p:cNvPr id="360" name="Shape 360"/>
          <p:cNvSpPr txBox="1">
            <a:spLocks noGrp="1"/>
          </p:cNvSpPr>
          <p:nvPr>
            <p:ph type="body" idx="1"/>
          </p:nvPr>
        </p:nvSpPr>
        <p:spPr>
          <a:xfrm>
            <a:off x="457200" y="2057400"/>
            <a:ext cx="8229600" cy="40687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Problems of free enterprise addressed via democracy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Government regulation demanded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Limits to economic freedom</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Groups unequal in political resources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Policy inertia</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Child Labor</a:t>
            </a:r>
          </a:p>
        </p:txBody>
      </p:sp>
      <p:pic>
        <p:nvPicPr>
          <p:cNvPr id="367" name="Shape 367" descr="A sepia photo of young boys working in a factory, circa 1909."/>
          <p:cNvPicPr preferRelativeResize="0"/>
          <p:nvPr/>
        </p:nvPicPr>
        <p:blipFill rotWithShape="1">
          <a:blip r:embed="rId3">
            <a:alphaModFix/>
          </a:blip>
          <a:srcRect/>
          <a:stretch/>
        </p:blipFill>
        <p:spPr>
          <a:xfrm>
            <a:off x="1874519" y="1524000"/>
            <a:ext cx="5394960" cy="435544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457200" y="287558"/>
            <a:ext cx="8229600" cy="1914221"/>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Economic and Social Welfare Policies and the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Scope </a:t>
            </a:r>
            <a:r>
              <a:rPr lang="en-US" b="1" i="0" u="none" strike="noStrike" cap="none" dirty="0">
                <a:solidFill>
                  <a:srgbClr val="007FA3"/>
                </a:solidFill>
                <a:latin typeface="Arial"/>
                <a:ea typeface="Arial"/>
                <a:cs typeface="Arial"/>
                <a:sym typeface="Arial"/>
              </a:rPr>
              <a:t>of Government </a:t>
            </a:r>
          </a:p>
        </p:txBody>
      </p:sp>
      <p:sp>
        <p:nvSpPr>
          <p:cNvPr id="374" name="Shape 374"/>
          <p:cNvSpPr txBox="1">
            <a:spLocks noGrp="1"/>
          </p:cNvSpPr>
          <p:nvPr>
            <p:ph type="body" idx="1"/>
          </p:nvPr>
        </p:nvSpPr>
        <p:spPr>
          <a:xfrm>
            <a:off x="457200" y="2610853"/>
            <a:ext cx="8229600" cy="3515310"/>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Liberals and conservatives disagree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Liberals advocate more government intervention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Conservatives want less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Welfare state too big or too small?</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Depends which side you are on</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457200" y="288758"/>
            <a:ext cx="8229600" cy="1023891"/>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Shared Writing 16</a:t>
            </a:r>
          </a:p>
        </p:txBody>
      </p:sp>
      <p:sp>
        <p:nvSpPr>
          <p:cNvPr id="380" name="Shape 38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What are some of the key differences between Keynesian economic policy and supply-side economics? Examine some stories in the news recently about economic policy and write about how these opposing theories are guiding competing Democratic and Republican fiscal plans in Congress.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Photo Credits</a:t>
            </a:r>
          </a:p>
        </p:txBody>
      </p:sp>
      <p:sp>
        <p:nvSpPr>
          <p:cNvPr id="386" name="Shape 38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Chapter 16</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chemeClr val="dk1"/>
                </a:solidFill>
                <a:latin typeface="Arial"/>
                <a:ea typeface="Arial"/>
                <a:cs typeface="Arial"/>
                <a:sym typeface="Arial"/>
              </a:rPr>
              <a:t>484: </a:t>
            </a:r>
            <a:r>
              <a:rPr lang="en-US" sz="2400" b="0" i="0" u="none" strike="noStrike" cap="none" dirty="0" err="1">
                <a:solidFill>
                  <a:schemeClr val="dk1"/>
                </a:solidFill>
                <a:latin typeface="Arial"/>
                <a:ea typeface="Arial"/>
                <a:cs typeface="Arial"/>
                <a:sym typeface="Arial"/>
              </a:rPr>
              <a:t>Jin</a:t>
            </a:r>
            <a:r>
              <a:rPr lang="en-US" sz="2400" b="0" i="0" u="none" strike="noStrike" cap="none" dirty="0">
                <a:solidFill>
                  <a:schemeClr val="dk1"/>
                </a:solidFill>
                <a:latin typeface="Arial"/>
                <a:ea typeface="Arial"/>
                <a:cs typeface="Arial"/>
                <a:sym typeface="Arial"/>
              </a:rPr>
              <a:t> Lee/Bloomberg/Getty Images; 486: </a:t>
            </a:r>
            <a:r>
              <a:rPr lang="en-US" sz="2400" b="0" i="0" u="none" strike="noStrike" cap="none" dirty="0" err="1">
                <a:solidFill>
                  <a:schemeClr val="dk1"/>
                </a:solidFill>
                <a:latin typeface="Arial"/>
                <a:ea typeface="Arial"/>
                <a:cs typeface="Arial"/>
                <a:sym typeface="Arial"/>
              </a:rPr>
              <a:t>akg</a:t>
            </a:r>
            <a:r>
              <a:rPr lang="en-US" sz="2400" b="0" i="0" u="none" strike="noStrike" cap="none" dirty="0">
                <a:solidFill>
                  <a:schemeClr val="dk1"/>
                </a:solidFill>
                <a:latin typeface="Arial"/>
                <a:ea typeface="Arial"/>
                <a:cs typeface="Arial"/>
                <a:sym typeface="Arial"/>
              </a:rPr>
              <a:t> images/ Newscom; 487: © Andrew Singer, www.andysinger.com; 489: Chip </a:t>
            </a:r>
            <a:r>
              <a:rPr lang="en-US" sz="2400" b="0" i="0" u="none" strike="noStrike" cap="none" dirty="0" err="1">
                <a:solidFill>
                  <a:schemeClr val="dk1"/>
                </a:solidFill>
                <a:latin typeface="Arial"/>
                <a:ea typeface="Arial"/>
                <a:cs typeface="Arial"/>
                <a:sym typeface="Arial"/>
              </a:rPr>
              <a:t>Somodevilla</a:t>
            </a:r>
            <a:r>
              <a:rPr lang="en-US" sz="2400" b="0" i="0" u="none" strike="noStrike" cap="none" dirty="0">
                <a:solidFill>
                  <a:schemeClr val="dk1"/>
                </a:solidFill>
                <a:latin typeface="Arial"/>
                <a:ea typeface="Arial"/>
                <a:cs typeface="Arial"/>
                <a:sym typeface="Arial"/>
              </a:rPr>
              <a:t>/Getty Images News; 491: Stephen </a:t>
            </a:r>
            <a:r>
              <a:rPr lang="en-US" sz="2400" b="0" i="0" u="none" strike="noStrike" cap="none" dirty="0" err="1">
                <a:solidFill>
                  <a:schemeClr val="dk1"/>
                </a:solidFill>
                <a:latin typeface="Arial"/>
                <a:ea typeface="Arial"/>
                <a:cs typeface="Arial"/>
                <a:sym typeface="Arial"/>
              </a:rPr>
              <a:t>Ewen</a:t>
            </a:r>
            <a:r>
              <a:rPr lang="en-US" sz="2400" b="0" i="0" u="none" strike="noStrike" cap="none" dirty="0">
                <a:solidFill>
                  <a:schemeClr val="dk1"/>
                </a:solidFill>
                <a:latin typeface="Arial"/>
                <a:ea typeface="Arial"/>
                <a:cs typeface="Arial"/>
                <a:sym typeface="Arial"/>
              </a:rPr>
              <a:t> via http://owsposters.tumblr.com; 495: Rich </a:t>
            </a:r>
            <a:r>
              <a:rPr lang="en-US" sz="2400" b="0" i="0" u="none" strike="noStrike" cap="none" dirty="0" err="1">
                <a:solidFill>
                  <a:schemeClr val="dk1"/>
                </a:solidFill>
                <a:latin typeface="Arial"/>
                <a:ea typeface="Arial"/>
                <a:cs typeface="Arial"/>
                <a:sym typeface="Arial"/>
              </a:rPr>
              <a:t>Pedroncelli</a:t>
            </a:r>
            <a:r>
              <a:rPr lang="en-US" sz="2400" b="0" i="0" u="none" strike="noStrike" cap="none" dirty="0">
                <a:solidFill>
                  <a:schemeClr val="dk1"/>
                </a:solidFill>
                <a:latin typeface="Arial"/>
                <a:ea typeface="Arial"/>
                <a:cs typeface="Arial"/>
                <a:sym typeface="Arial"/>
              </a:rPr>
              <a:t>/AP Images; 497: Carmel </a:t>
            </a:r>
            <a:r>
              <a:rPr lang="en-US" sz="2400" b="0" i="0" u="none" strike="noStrike" cap="none" dirty="0" err="1">
                <a:solidFill>
                  <a:schemeClr val="dk1"/>
                </a:solidFill>
                <a:latin typeface="Arial"/>
                <a:ea typeface="Arial"/>
                <a:cs typeface="Arial"/>
                <a:sym typeface="Arial"/>
              </a:rPr>
              <a:t>Zucker</a:t>
            </a:r>
            <a:r>
              <a:rPr lang="en-US" sz="2400" b="0" i="0" u="none" strike="noStrike" cap="none" dirty="0">
                <a:solidFill>
                  <a:schemeClr val="dk1"/>
                </a:solidFill>
                <a:latin typeface="Arial"/>
                <a:ea typeface="Arial"/>
                <a:cs typeface="Arial"/>
                <a:sym typeface="Arial"/>
              </a:rPr>
              <a:t>/The New York Times/ Redux; 500: Chuck </a:t>
            </a:r>
            <a:r>
              <a:rPr lang="en-US" sz="2400" b="0" i="0" u="none" strike="noStrike" cap="none" dirty="0" err="1">
                <a:solidFill>
                  <a:schemeClr val="dk1"/>
                </a:solidFill>
                <a:latin typeface="Arial"/>
                <a:ea typeface="Arial"/>
                <a:cs typeface="Arial"/>
                <a:sym typeface="Arial"/>
              </a:rPr>
              <a:t>Zovko</a:t>
            </a:r>
            <a:r>
              <a:rPr lang="en-US" sz="2400" b="0" i="0" u="none" strike="noStrike" cap="none" dirty="0">
                <a:solidFill>
                  <a:schemeClr val="dk1"/>
                </a:solidFill>
                <a:latin typeface="Arial"/>
                <a:ea typeface="Arial"/>
                <a:cs typeface="Arial"/>
                <a:sym typeface="Arial"/>
              </a:rPr>
              <a:t>/AP Images; 504: Library of Congress Prints and Photographs Division [LC-DIG-nclc-01581]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15370"/>
            <a:ext cx="8229600" cy="141912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Two Major Worries: Unemployment and Inflation</a:t>
            </a:r>
          </a:p>
        </p:txBody>
      </p:sp>
      <p:sp>
        <p:nvSpPr>
          <p:cNvPr id="83" name="Shape 83"/>
          <p:cNvSpPr txBox="1">
            <a:spLocks noGrp="1"/>
          </p:cNvSpPr>
          <p:nvPr>
            <p:ph type="body" idx="1"/>
          </p:nvPr>
        </p:nvSpPr>
        <p:spPr>
          <a:xfrm>
            <a:off x="457200" y="1965960"/>
            <a:ext cx="8229600" cy="416020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Unemployment rate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Underemployment rate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Tracked by Bureau of Labor Statistics (BLS)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Inflation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Rise in price of goods and services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Consumer price index (CPI)</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Averages 4%</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198" y="379001"/>
            <a:ext cx="8229600" cy="1066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16.1 Unemployment Rates by Age/Ethnicity</a:t>
            </a:r>
          </a:p>
        </p:txBody>
      </p:sp>
      <p:sp>
        <p:nvSpPr>
          <p:cNvPr id="90" name="Shape 90"/>
          <p:cNvSpPr txBox="1">
            <a:spLocks noGrp="1"/>
          </p:cNvSpPr>
          <p:nvPr>
            <p:ph type="body" idx="1"/>
          </p:nvPr>
        </p:nvSpPr>
        <p:spPr>
          <a:xfrm>
            <a:off x="457198" y="5616554"/>
            <a:ext cx="8229600" cy="409996"/>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 </a:t>
            </a:r>
            <a:r>
              <a:rPr lang="en-US" sz="1600" b="0" i="0" u="none" strike="noStrike" cap="none" dirty="0">
                <a:solidFill>
                  <a:schemeClr val="dk1"/>
                </a:solidFill>
                <a:latin typeface="Arial"/>
                <a:ea typeface="Arial"/>
                <a:cs typeface="Arial"/>
                <a:sym typeface="Arial"/>
              </a:rPr>
              <a:t>Bureau of Labor Statistics</a:t>
            </a:r>
          </a:p>
        </p:txBody>
      </p:sp>
      <p:pic>
        <p:nvPicPr>
          <p:cNvPr id="91" name="Shape 91" descr="A line graph shows the unemployment rates by age and race/ethnicity. White: 16-19, 13.1% unemployed. 20-24, 7.7% unemployed. 25-34, 4.3% unemployed. 35-44, 3.5% unemployed. 45-54, 3% unemployed. 55-64, 3% unemployed. 65+, 2.9% unemployed.  Hispanic: 16-19, 17.2% unemployed. 20-24, 10.2% unemployed. 25-34, 5.7% unemployed. 35-44, 5.1% unemployed. 45-54, 4.1% unemployed. 55-64, 4.6% unemployed. 65+, 4.6% unemployed.  Black: 16-19, 22.4% unemployed. 20-24, 15.2% unemployed. 25-34, 10.3% unemployed. 35-44, 6.7% unemployed. 45-54, 5.9% unemployed. 55-64, 5.1% unemployed. 65+, 5.5% unemployed. "/>
          <p:cNvPicPr preferRelativeResize="0"/>
          <p:nvPr/>
        </p:nvPicPr>
        <p:blipFill rotWithShape="1">
          <a:blip r:embed="rId3">
            <a:alphaModFix/>
          </a:blip>
          <a:srcRect/>
          <a:stretch/>
        </p:blipFill>
        <p:spPr>
          <a:xfrm>
            <a:off x="777238" y="1899192"/>
            <a:ext cx="7589519" cy="338895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331470"/>
            <a:ext cx="8229600" cy="13830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Policies for Controlling the Economy (1 of 2)</a:t>
            </a:r>
          </a:p>
        </p:txBody>
      </p:sp>
      <p:sp>
        <p:nvSpPr>
          <p:cNvPr id="98" name="Shape 98"/>
          <p:cNvSpPr txBox="1">
            <a:spLocks noGrp="1"/>
          </p:cNvSpPr>
          <p:nvPr>
            <p:ph type="body" idx="1"/>
          </p:nvPr>
        </p:nvSpPr>
        <p:spPr>
          <a:xfrm>
            <a:off x="457200" y="2034540"/>
            <a:ext cx="8229600" cy="409162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Laissez-faire</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Monetary policy and the “Fed"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Federal Reserve Board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Meets in secret; not accountable to Congress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Manipulating the amount of money</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85750"/>
            <a:ext cx="8229600" cy="131445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Chairman of the Fed,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Janet </a:t>
            </a:r>
            <a:r>
              <a:rPr lang="en-US" b="1" i="0" u="none" strike="noStrike" cap="none" dirty="0">
                <a:solidFill>
                  <a:srgbClr val="007FA3"/>
                </a:solidFill>
                <a:latin typeface="Arial"/>
                <a:ea typeface="Arial"/>
                <a:cs typeface="Arial"/>
                <a:sym typeface="Arial"/>
              </a:rPr>
              <a:t>Yellen</a:t>
            </a:r>
          </a:p>
        </p:txBody>
      </p:sp>
      <p:pic>
        <p:nvPicPr>
          <p:cNvPr id="105" name="Shape 105" descr="A photo of Fed chairman Janet Yellan's news conference as seen on a television screen."/>
          <p:cNvPicPr preferRelativeResize="0"/>
          <p:nvPr/>
        </p:nvPicPr>
        <p:blipFill rotWithShape="1">
          <a:blip r:embed="rId3">
            <a:alphaModFix/>
          </a:blip>
          <a:srcRect/>
          <a:stretch/>
        </p:blipFill>
        <p:spPr>
          <a:xfrm>
            <a:off x="685800" y="1851660"/>
            <a:ext cx="7772400" cy="388984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15370"/>
            <a:ext cx="8229600" cy="145341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Policies for Controlling the Economy (2 of 2)</a:t>
            </a:r>
          </a:p>
        </p:txBody>
      </p:sp>
      <p:sp>
        <p:nvSpPr>
          <p:cNvPr id="112" name="Shape 112"/>
          <p:cNvSpPr txBox="1">
            <a:spLocks noGrp="1"/>
          </p:cNvSpPr>
          <p:nvPr>
            <p:ph type="body" idx="1"/>
          </p:nvPr>
        </p:nvSpPr>
        <p:spPr>
          <a:xfrm>
            <a:off x="457200" y="1908810"/>
            <a:ext cx="8229600" cy="421735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Fiscal policy: Keynesian vs. supply-side economics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Taxing, spending, borrowing</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Keynesian economic theory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Supply-side economics</a:t>
            </a:r>
          </a:p>
          <a:p>
            <a:pPr marL="457200" marR="0" lvl="0" indent="-457200" algn="l" rtl="0">
              <a:lnSpc>
                <a:spcPct val="120000"/>
              </a:lnSpc>
              <a:spcBef>
                <a:spcPts val="540"/>
              </a:spcBef>
              <a:spcAft>
                <a:spcPts val="0"/>
              </a:spcAft>
              <a:buClr>
                <a:srgbClr val="92D050"/>
              </a:buClr>
              <a:buSzPct val="100000"/>
              <a:buFont typeface="Noto Sans Symbols"/>
              <a:buNone/>
            </a:pPr>
            <a:endParaRPr sz="2700" b="0" i="0" u="none" strike="noStrike" cap="none" dirty="0">
              <a:solidFill>
                <a:srgbClr val="000000"/>
              </a:solidFill>
              <a:latin typeface="Calibri"/>
              <a:ea typeface="Calibri"/>
              <a:cs typeface="Calibri"/>
              <a:sym typeface="Calibri"/>
            </a:endParaRPr>
          </a:p>
          <a:p>
            <a:pPr marL="457200" marR="0" lvl="0" indent="-457200" algn="l" rtl="0">
              <a:lnSpc>
                <a:spcPct val="120000"/>
              </a:lnSpc>
              <a:spcBef>
                <a:spcPts val="540"/>
              </a:spcBef>
              <a:spcAft>
                <a:spcPts val="0"/>
              </a:spcAft>
              <a:buClr>
                <a:srgbClr val="92D050"/>
              </a:buClr>
              <a:buSzPct val="100000"/>
              <a:buFont typeface="Noto Sans Symbols"/>
              <a:buNone/>
            </a:pPr>
            <a:endParaRPr sz="2700" b="0" i="0" u="none" strike="noStrike" cap="none" dirty="0">
              <a:solidFill>
                <a:srgbClr val="000000"/>
              </a:solidFill>
              <a:latin typeface="Calibri"/>
              <a:ea typeface="Calibri"/>
              <a:cs typeface="Calibri"/>
              <a:sym typeface="Calibri"/>
            </a:endParaRP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5403</Words>
  <Application>Microsoft Office PowerPoint</Application>
  <PresentationFormat>On-screen Show (4:3)</PresentationFormat>
  <Paragraphs>365</Paragraphs>
  <Slides>49</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Noto Sans Symbols</vt:lpstr>
      <vt:lpstr>Times New Roman</vt:lpstr>
      <vt:lpstr>Verdana</vt:lpstr>
      <vt:lpstr>508 Lecture</vt:lpstr>
      <vt:lpstr>Government in America: People, Politics and Policy</vt:lpstr>
      <vt:lpstr>Learning Objectives</vt:lpstr>
      <vt:lpstr>Learning Objective 16.1</vt:lpstr>
      <vt:lpstr>Economic Policymaking</vt:lpstr>
      <vt:lpstr>Two Major Worries: Unemployment and Inflation</vt:lpstr>
      <vt:lpstr>Figure 16.1 Unemployment Rates by Age/Ethnicity</vt:lpstr>
      <vt:lpstr>Policies for Controlling the Economy (1 of 2)</vt:lpstr>
      <vt:lpstr>Chairman of the Fed,  Janet Yellen</vt:lpstr>
      <vt:lpstr>Policies for Controlling the Economy (2 of 2)</vt:lpstr>
      <vt:lpstr>John Maynard Keynes</vt:lpstr>
      <vt:lpstr>Why It Is Hard to Control  the Economy</vt:lpstr>
      <vt:lpstr>Learning Objective 16.2</vt:lpstr>
      <vt:lpstr>Types of Social Welfare Policies</vt:lpstr>
      <vt:lpstr>Learning Objective 16.3</vt:lpstr>
      <vt:lpstr>Income, Poverty, and  Public Policy</vt:lpstr>
      <vt:lpstr>The “99%”</vt:lpstr>
      <vt:lpstr>Who’s Getting What?</vt:lpstr>
      <vt:lpstr>Figure 16.2 The Increase in Economic Inequality and the Rise of the Top 1 Percent</vt:lpstr>
      <vt:lpstr>Who’s Poor in America?</vt:lpstr>
      <vt:lpstr>If Land Were Divided Like  U.S. Wealth</vt:lpstr>
      <vt:lpstr>Figure 16.3 Poverty Rates For Persons with Selected Characteristics: A Comparison of the Official and Supplemental Measures</vt:lpstr>
      <vt:lpstr>How Public Policy Affects Income</vt:lpstr>
      <vt:lpstr>EBT at Farmer’s Market</vt:lpstr>
      <vt:lpstr>Table 16.1 The Major Social Welfare Programs (1 of 3)</vt:lpstr>
      <vt:lpstr>Table 16.1 The Major Social Welfare Programs (2 of 3)</vt:lpstr>
      <vt:lpstr>Table 16.1 The Major Social Welfare Programs (3 of 3)</vt:lpstr>
      <vt:lpstr>Journal Prompt 16.3: How Public Policy Affects Income</vt:lpstr>
      <vt:lpstr>Learning Objective 16.4</vt:lpstr>
      <vt:lpstr>Helping the Poor?  Social Policy and the Needy</vt:lpstr>
      <vt:lpstr>“Welfare” as We Knew It</vt:lpstr>
      <vt:lpstr>Ending Welfare as We Knew It:  The Welfare Reform of 1996</vt:lpstr>
      <vt:lpstr>Climb Wyoming</vt:lpstr>
      <vt:lpstr>Figure 16.4 How Welfare Reform Drastically Reduced the Welfare Rolls</vt:lpstr>
      <vt:lpstr>Journal Prompt 16.4:  Ending Welfare as We Knew It: The Welfare Reform of 1996</vt:lpstr>
      <vt:lpstr>Learning Objective 16.5</vt:lpstr>
      <vt:lpstr>Social Security:  Living on Borrowed Time</vt:lpstr>
      <vt:lpstr>The Growth of Social Security</vt:lpstr>
      <vt:lpstr>Social Security Recipient  Sarah Knauss </vt:lpstr>
      <vt:lpstr>Reforming Social Security</vt:lpstr>
      <vt:lpstr>Learning Objective 16.6 </vt:lpstr>
      <vt:lpstr>Social Welfare Policy Elsewhere</vt:lpstr>
      <vt:lpstr>Figure 16.5 Parental Leave Policy:  A Comparison</vt:lpstr>
      <vt:lpstr>Learning Objective 16.7 </vt:lpstr>
      <vt:lpstr>Understanding Economic and Social Welfare Policymaking</vt:lpstr>
      <vt:lpstr>Democracy and Economic and Social Welfare Policies</vt:lpstr>
      <vt:lpstr>Child Labor</vt:lpstr>
      <vt:lpstr>Economic and Social Welfare Policies and the  Scope of Government </vt:lpstr>
      <vt:lpstr>Shared Writing 16</vt:lpstr>
      <vt:lpstr>Photo 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in America: People, Politics and Policy</dc:title>
  <cp:lastModifiedBy>Ragay, Katherine Tiffany</cp:lastModifiedBy>
  <cp:revision>41</cp:revision>
  <dcterms:modified xsi:type="dcterms:W3CDTF">2017-02-16T06:03:31Z</dcterms:modified>
</cp:coreProperties>
</file>