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38B72C-1D86-432A-AFAD-3BEF56FF0BA5}">
  <a:tblStyle styleId="{9A38B72C-1D86-432A-AFAD-3BEF56FF0BA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61718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76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statistical profile of civilian workers employed by the federal government, excluding postal service workers, is broadly representative of the American people along four key dimensions: age, education, gender, and race and ethnicity.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621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Another impetus was that, as the industrial revolution and urbanization increased demands on the bureaucracy, frankly incompetent patronage employees were becoming a practical problem.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1883, the passage of the Pendleton Act created the federal civil service. The civil service is nonpartisan, and uses the merit principle, including entrance exams, to hire and promote people with talent and skill rather than political connections. Government workers cannot be fired when a new party comes into power.</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Hatch Act of 1939 prohibits civil servants from engaging in political activities.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870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Each newly elected president has the task of filling thousands of executive appointments. The top jobs are listed in the so-called </a:t>
            </a:r>
            <a:r>
              <a:rPr lang="en-US" sz="1200" b="0" i="1" u="none" strike="noStrike" cap="none">
                <a:solidFill>
                  <a:schemeClr val="dk1"/>
                </a:solidFill>
                <a:latin typeface="Arial"/>
                <a:ea typeface="Arial"/>
                <a:cs typeface="Arial"/>
                <a:sym typeface="Arial"/>
              </a:rPr>
              <a:t>Plum Book</a:t>
            </a:r>
            <a:r>
              <a:rPr lang="en-US" sz="1200" b="0" i="0" u="none" strike="noStrike" cap="none">
                <a:solidFill>
                  <a:schemeClr val="dk1"/>
                </a:solidFill>
                <a:latin typeface="Arial"/>
                <a:ea typeface="Arial"/>
                <a:cs typeface="Arial"/>
                <a:sym typeface="Arial"/>
              </a:rPr>
              <a:t>, published by Congress. Presidents launch a nationwide search for talented and accomplished individuals to fill these posts.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Most modern presidents try for some geographical and demographic balance in their appointees. And patronage jobs have not disappeared. Although the civil service is insulated, there are still plenty of jobs that presidents can offer to top campaign contributors, such as ambassadorships.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Unlike civil servants, who are nearly impossible to fire and rarely leave a federal job, political appointments are often short-lived. Most last less than two years. Some dislike the visibility and public scrutiny that come with their jobs. Others find that they are unable to influence civil servants, who have been there longer and know more than they do, and will outlast them.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Also, political appointees are chosen for their loyalty, not their competence, and can be asked to step down if they embarrass the administration too much with their incompetence, as happened to Michael Brown, the patronage head of FEMA during Hurricane Katrina. Although Brown's incompetence is now legendary, sometimes political appointees are asked to take the fall for the president in a scandal.</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165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07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are an overwhelming number of federal agencies, but they can be grouped into four basic types, which we will discuss in this section.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4" name="Shape 1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298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are 15 cabinet departments, each with is own mission, policy area, budget, and staff. Each department is headed by a secretary, who is nominated by the president and confirmed by the Senate.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Each department has a hierarchical organization under the secretary, with various undersecretaries, deputy undersecretaries, assistant secretaries, and other leadership staff who run individual bureaus within the department.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4010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Independent regulatory commissions are responsible for making and enforcing rules in the public interest. They also arbitrate disputes over these rules.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IRCs are known as the alphabet soup of government agencies because they are usually known by their acronyms, such as the FCC for the Federal Communications Commission, which licenses and regulates TV and radio programming.</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Each IRC is governed by 5 to 10 commissioners who are appointed by the president and confirmed by the Senate. These commissioners serve fixed terms and are not easily fired by the president, which serves to insulate them from politics and ensure that they act in the public interest.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343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Government corporations are not quite like private corporations, in which you can buy stock and collect dividends, but they are not like other government departments either. They provide services that the private sector could provide, but they do it at a lower charge to consumers.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TVA is an example of a government corporation. It was established in 1933 as part of the New Deal to provide electricity to rural regions. The private sector had not found it profitable to extend this service to poor, rural areas.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U.S. Postal Service is another example of a government corporation. It has difficulty competing with private companies, such as FedEx and UPS. But the private sector has not found it profitable to provide postal service to poorer, rural areas, and such services would become prohibitively expensive if the USPS were closed.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Amtrak began as a private sector enterprise but was taken over by government when it about to go bankrupt and close.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9444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Agencies that are not cabinet departments, regulatory commissions, or government corporations are called independent executive agencies.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There are approximately 45 to 50 such agencies currently. They are headed by administrators who are appointed by the president. These political appointees are expected to step up or slack off on enforcement of policies according to the priorities of the administration. </a:t>
            </a: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8958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depend on bureaucrats, such as those in the Environmental Protection Agency, to clean up our environment. They have had many successes, such as restoring Lake Erie to a state in which fish, and these fishermen, can thrive.</a:t>
            </a: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452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79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49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is charged by the Constitution to see that the laws are faithfully executed. There are a lot of laws, and he is only one person, so he relies on the vast bureaucracy to implement the policies.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Bureaucracies handle the routines of government, such as collecting taxes and delivering mail, and they devise rules and procedures for implementing policy goals. Because laws are vague, bureaucracies must interpret them when they develop specific guidelines for implementation. This makes bureaucrats policymakers, even though they are not elected. This is unavoidable, but it does raise questions about democracy.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003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Congress passes a law, it doesn't implement itself. It takes a lot of work, by a lot of people, and usually a lot of money, for a new policy to have noticeable results for individuals. The policies passed by Congress are usually broad and vague, and it is up to bureaucracies to work out the details.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step in policy implementation is to create a new agency or assign the new responsibility to an existing agency. This agency must then translate the policy's goals into rules and guidelines, and then coordinate resources to implement those rules and guidelines to achieve the policy's goals.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6492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With many public policies, dashed hopes follow high expectations. Why do some policies fail at the implementation stage? We often think the biggest battle is getting a law passed by both houses of Congress and signed by the president. Why is implementation such a major hurdle?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reason implementation can break down is faulty program design.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Lack of clarity can also stymie implementation. Congress passes vague laws in part because it does not have time to be more specific, and in part for obvious political reasons. Some laws have contradictory objectives. For example, the Forest Service is supposed to protect the national forests and bring in revenue from timber sales.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Many policy failures occur because of a lack of staff, equipment, or funding. About half of children eligible for Head Start are not able to participate for lack of funding. Due to lack of personnel, it takes a year for the SSA to process a disability claim. ICE does not have the staff to find and deport even a small fraction of the millions of illegal aliens in the country. There is never enough money to implement every law, so Congress provides each agency with only part of what it needs to do its job properly. And regulated industries lobby hard against regulators being provided with the funding to inspect them.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6" name="Shape 2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128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Bureaucracies are often asked to implement unclear laws. When Congress prohibited gender discrimination in college athletics, for example, it left it to bureaucrats to create guidelines that would end discrimination while addressing the unique needs of different sports. It took years—and and several lawsuits—to establish the law’s meaning.</a:t>
            </a:r>
          </a:p>
        </p:txBody>
      </p:sp>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5580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Industry pressure has also been largely responsible for agencies lacking the authority to do their jobs. The FDA, for example, relies on test results submitted by manufacturers but lacks the power to subpoena company documents if it suspects test results are falsified.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Bureaucracies follow standard operating procedures, or SOPs. These rules ensure the same service is provided to everyone, and they make personnel interchangeable. But they also create inflexibility that can lead to inefficiencies (the infamous red tape) and they must be updated regularly to account for new circumstances, such as the threat of terrorism.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Bureaucrats operate not only within the confines of routines, but often with considerable discretion to behave independently. This allows for a great deal of discretion for bureaucrats in terms of policy implementation.</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Fragmentation occurs because policy is often spread across bureaucratic agencies.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256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993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Bureaucrats typically apply thousands of pages of rules in the performance of routine tasks, but many bureaucrats—especially street-level bureaucrats—must use administrative discretion as well. These border patrol officers, shown arresting undocumented immigrants on the U.S.–Mexican border, must decide who they will search carefully and whom they will let passed with a quick check.</a:t>
            </a: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7804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Voting Rights Act of 1965 provides a case study in successful implementation. The law had a clear goal: register African American voters in southern states. This goal was vigorously pursued by the Justice Department, which dispatched hundreds of federal registrars, protected by U.S. marshals, to register African American voters in southern states. Obstruction by local officials was punished with stiff federal penalties, despite the outrage of southern legislative and executive branch officials.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399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Implementation of the 1965 Voting Rights Act was successful because its goal was clear: to register African Americans to vote in counties that had denied them their voting rights for years. In addition, implementors, such as this federal registrar, had the authority to do their jobs.</a:t>
            </a: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297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117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trend for reinventing government began in the 1980s with the goal of making the public sector look more like the private by decentralizing authority, providing room for innovation, and providing performance incentives for government bureaucrats.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trend including transferring more work previously done by public employees to the private sector. The government could claim to be trimming the bureaucracy when it was actually increasing the number of people working for the government, a neat political trick. But the idea of using contractors is that it saves money because they must compete with one another to offer better service at lower cost.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reality is quite different, as most contracts are no-bid, awarded to cronies, and the inner workings of private companies are shielded from public scrutiny, which reduces accountability. Corruption is rampant, as are cost overruns.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4" name="Shape 2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1496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772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Regulation is probably the most controversial task of bureaucracies. Regulations are necessary, but they are rarely popular with the regulated industries or individuals. The number of federal regulations in existence today is truly staggering, and they pervade every aspect of our lives.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0763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Our so-called free enterprise economic system is highly regulated. Each aspect of a firm's operations comes under the purview of a different regulatory agency. This was not always the case. Government produced almost no regulation and what little existed came from state and local governments until 1887, when the first regulatory agency, the Interstate Commerce Commission, was created to regulate railroad services and pricing at the behest of farmers incensed by price gouging.</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Today, hundreds of agencies promulgate regulations for every aspect of business. Most of these guidelines are developed with the assistance of regulated industries. Enforcement depends upon agency and bureaucrat discretion.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All regulations contain a grant of power from Congress, a set of rules and guidelines, and a means of enforcing compliance.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4" name="Shape 2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161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Command-and-control policy is the typical system of regulation whereby government tells business how to reach certain goals, checks that these commands are followed, and punishes offenders. By contrast, an incentive system is an alternative to command-and-control, with market-like strategies such as rewards used to manage public policy.</a:t>
            </a: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6181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Regulation has its critics, who argue that regulations are expensive, burdensome, complicated, and distort market forces. They complain that the cost of regulatory compliance is passed onto the consumer in the form of higher prices. This is true but the alternative is unsafe products.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They also argue that regulations hurt America's competitive position abroad because American products cost more than products produced in countries with weaker regulations. This is true; however, other countries have been increasing their regulations so this problem is disappearing. Consumers are also becoming more aware that lower prices are often the result of poor pay and unsafe working conditions for workers, shoddy workmanship, and weak environmental and product safety standards.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Critics of regulation also recite tales of failed regulatory policies but this is an argument for better policies and sufficient resources for effective implementation rather than for an absence of regulation altogether.</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Deregulation and lax enforcement of regulations have resulted in environmental pollution, the collapse of the finance and housing industries, mine disasters, and countless other avoidable catastrophes.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4454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22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596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have noted that the bureaucracy has a very important and responsible job, and we have learned both that the bureaucracy is unelected and that it has a tremendous amount of discretion in implementing laws. The power that the bureaucracy has makes it necessary for it to be controlled. But how to do that? It isn't easy, as we will see in this section.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6067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Presidents have a range of tactics at their disposal to try and control the sprawling federal bureaucracy under their control.</a:t>
            </a:r>
          </a:p>
        </p:txBody>
      </p:sp>
      <p:sp>
        <p:nvSpPr>
          <p:cNvPr id="314" name="Shape 3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423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Myths abound about the federal bureaucracy. They are an easy target for both elected officials and the public.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civil servants who work for the federal bureaucracy are typically more representative of Americans than the politicians who represent citizens in the legislature.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There are about 500 top policy positions and 2500 lower-level positions that are considered to be political appointees that are subject to Senate confirmation.</a:t>
            </a:r>
          </a:p>
        </p:txBody>
      </p:sp>
      <p:sp>
        <p:nvSpPr>
          <p:cNvPr id="72" name="Shape 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5939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Congress relies on the bureaucracy to provide services to constituents. If a vital service agency is underfunded or understaffed, complaints from disgruntled constituents appear in the congressional member’s office and may result in electoral defeat. Yet Congress is also under pressure to cut taxes and spending, and ease regulations for industry.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Congress also relies on bureaucracies to solve policy problems in controversial areas so it can pass the buck.</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 specific tactics that Congress uses to control the bureaucracy include influencing the appointment of agency heads; altering an agency's budget, its biggest weapon; holding oversight hearings, one of its constitutional responsibilities; and rewriting legislation or making it more detailed to limit agency discretion.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821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An iron triangle is the name given to the cozy relationship that can develop between a regulated industry's interest groups, the regulating agency, and the committees and subcommittees in Congress that make policy in this area. For example, the congressional subcommittee on aging, the Social Security Administration, and senior citizens' interest groups are all likely to be in favor of increasing Social Security benefits.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Recently the systems of governments have become overlaid with an amorphous system of issue networks. This has led to more widespread participation in bureaucratic policymaking. This opening of the policymaking process complicates the calculations and decreases the predictability of those involved in the stable and relatively narrow relationships of subgovernments.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iron triangles have dominated policymaking for decades, they are slowly breaking up as competing interests seek to influence policy. One example of a dissolving iron triangle is in the area of nuclear power. At its height of power in the 1960s, the United States was building nuclear power plants and exporting nuclear technology. But a wave of environmental concern that swept the nation in the late 1960s resulted in Congress disbanding several agencies that formed one leg of the iron triangle. The onslaught of nuclear power was stopped; no new nuclear power plants have been built since 1978, and ones in construction at the time were abandoned at huge financial loss.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8" name="Shape 3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5374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Iron triangles—composed of bureaucratic agencies, interest groups, and congressional committees or subcommittees—have dominated some areas of domestic policymaking by combining internal consensus with a virtual monopoly on information in their area. The tobacco triangle is one example; there are dozens more. Iron triangles are characterized by mutual dependency in which each element provides key services, information, or policy for the others. The arrows indicate some of these mutually helpful relationships. In recent years, a number of well-established iron triangles, including the tobacco triangle, have been broken up.</a:t>
            </a:r>
          </a:p>
        </p:txBody>
      </p:sp>
      <p:sp>
        <p:nvSpPr>
          <p:cNvPr id="335" name="Shape 3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1986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199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Bureaucracies make policy. </a:t>
            </a:r>
            <a:r>
              <a:rPr lang="en-US" sz="1200" b="0" i="1" u="none" strike="noStrike" cap="none">
                <a:solidFill>
                  <a:schemeClr val="dk1"/>
                </a:solidFill>
                <a:latin typeface="Arial"/>
                <a:ea typeface="Arial"/>
                <a:cs typeface="Arial"/>
                <a:sym typeface="Arial"/>
              </a:rPr>
              <a:t>You must understand that fact</a:t>
            </a:r>
            <a:r>
              <a:rPr lang="en-US" sz="1200" b="0" i="0" u="none" strike="noStrike" cap="none">
                <a:solidFill>
                  <a:schemeClr val="dk1"/>
                </a:solidFill>
                <a:latin typeface="Arial"/>
                <a:ea typeface="Arial"/>
                <a:cs typeface="Arial"/>
                <a:sym typeface="Arial"/>
              </a:rPr>
              <a:t>. It is a mistake to think that the federal bureaucracy is merely carrying out the wishes of Congress, the president, and the courts.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8" name="Shape 3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775369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Bureaucracies are one of two unelected policymaking institutions, the other being the courts. It would theoretically be possible to elect all judges but it would be impossible to elect millions of bureaucrats. But we have seen that the employees of the federal bureaucracy are actually fairly representative of the population, much more so than elected officials. It is possible for bureaucrats to act in the public interest even if they are not elected.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5" name="Shape 3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0369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Is the huge federal bureaucracy a sign that the government is growing out of control? The bureaucratic agencies are acquisitive—they naturally seeks to expand their size, budget, and authority. But they have not succeeded: The federal bureaucracy has shrunk over the past 40 years.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2" name="Shape 3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10885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1815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43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"Red tape" is the phrase that leaps to mind when most people think of bureaucracies. But remember that bureaucracy is simply the standard way of organizing a large organization. General Motors and the Catholic Church are just as much bureaucracies as the IRS. There may be inefficiencies associated with this method of organization, but no one has yet come up with a better alternative.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9" name="Shape 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0921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Which agency has the most civilian employees? Which is the smallest? Do any of the numbers surprise you? Why or why not?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113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Which agency has the most civilian employees? Which is the smallest? Do any of the numbers surprise you? Why or why not?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930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Which agency has the most civilian employees? Which is the smallest? Do any of the numbers surprise you? Why or why not?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75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can be seen in the pie chart below, just a very few agencies employ the bulk of civilians in the federal workforce.</a:t>
            </a:r>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447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14</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The Federal Bureaucracy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14.2 Characteristics of Federal </a:t>
            </a:r>
            <a:r>
              <a:rPr lang="en-US" sz="3200" b="1" i="0" u="none" strike="noStrike" cap="none" dirty="0" err="1">
                <a:solidFill>
                  <a:srgbClr val="007FA3"/>
                </a:solidFill>
                <a:latin typeface="Arial"/>
                <a:ea typeface="Arial"/>
                <a:cs typeface="Arial"/>
                <a:sym typeface="Arial"/>
              </a:rPr>
              <a:t>Nonpostal</a:t>
            </a:r>
            <a:r>
              <a:rPr lang="en-US" sz="3200" b="1" i="0" u="none" strike="noStrike" cap="none" dirty="0">
                <a:solidFill>
                  <a:srgbClr val="007FA3"/>
                </a:solidFill>
                <a:latin typeface="Arial"/>
                <a:ea typeface="Arial"/>
                <a:cs typeface="Arial"/>
                <a:sym typeface="Arial"/>
              </a:rPr>
              <a:t> Civilian Employees</a:t>
            </a:r>
          </a:p>
        </p:txBody>
      </p:sp>
      <p:sp>
        <p:nvSpPr>
          <p:cNvPr id="119" name="Shape 119"/>
          <p:cNvSpPr txBox="1">
            <a:spLocks noGrp="1"/>
          </p:cNvSpPr>
          <p:nvPr>
            <p:ph type="body" idx="1"/>
          </p:nvPr>
        </p:nvSpPr>
        <p:spPr>
          <a:xfrm>
            <a:off x="457200" y="4903470"/>
            <a:ext cx="8229600" cy="7644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Source: </a:t>
            </a:r>
            <a:r>
              <a:rPr lang="en-US" sz="1600" b="0" i="0" u="none" strike="noStrike" cap="none">
                <a:solidFill>
                  <a:schemeClr val="dk1"/>
                </a:solidFill>
                <a:latin typeface="Arial"/>
                <a:ea typeface="Arial"/>
                <a:cs typeface="Arial"/>
                <a:sym typeface="Arial"/>
              </a:rPr>
              <a:t>United States Office of Personnel Management, </a:t>
            </a:r>
            <a:r>
              <a:rPr lang="en-US" sz="1600" b="0" i="1" u="none" strike="noStrike" cap="none">
                <a:solidFill>
                  <a:schemeClr val="dk1"/>
                </a:solidFill>
                <a:latin typeface="Arial"/>
                <a:ea typeface="Arial"/>
                <a:cs typeface="Arial"/>
                <a:sym typeface="Arial"/>
              </a:rPr>
              <a:t>Common Characteristics of the Government, Fiscal Year 2015</a:t>
            </a:r>
            <a:r>
              <a:rPr lang="en-US" sz="1600" b="0" i="0" u="none" strike="noStrike" cap="none">
                <a:solidFill>
                  <a:schemeClr val="dk1"/>
                </a:solidFill>
                <a:latin typeface="Arial"/>
                <a:ea typeface="Arial"/>
                <a:cs typeface="Arial"/>
                <a:sym typeface="Arial"/>
              </a:rPr>
              <a:t> (Washington, DC: 2016).</a:t>
            </a:r>
          </a:p>
        </p:txBody>
      </p:sp>
      <p:pic>
        <p:nvPicPr>
          <p:cNvPr id="120" name="Shape 120" descr="Four pie charts show the characteristics of federal non postal civilian employees. Race and Ethnicity: 64% white, 36% Minorities (includes African Americans, Asian Americans, Native Americans, and Hispanics). Gender: 43% Female. 57% male. Education: 51% College graduates. 25% No college. 24% some college. Average age: 47 years of age. 18-39: 25%. 40-49: 25%. 50-56: 25%. 57+: 25%. "/>
          <p:cNvPicPr preferRelativeResize="0"/>
          <p:nvPr/>
        </p:nvPicPr>
        <p:blipFill rotWithShape="1">
          <a:blip r:embed="rId3">
            <a:alphaModFix/>
          </a:blip>
          <a:srcRect/>
          <a:stretch/>
        </p:blipFill>
        <p:spPr>
          <a:xfrm>
            <a:off x="640080" y="2261710"/>
            <a:ext cx="7863839" cy="218585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Civil Servants</a:t>
            </a:r>
          </a:p>
        </p:txBody>
      </p:sp>
      <p:sp>
        <p:nvSpPr>
          <p:cNvPr id="127" name="Shape 1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Development of civil service system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Patronage v. merit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Pendleton Act (1883)</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Hatch Act (1939)</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Political Appointees </a:t>
            </a:r>
          </a:p>
        </p:txBody>
      </p:sp>
      <p:sp>
        <p:nvSpPr>
          <p:cNvPr id="134" name="Shape 1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1" u="none" strike="noStrike" cap="none">
                <a:solidFill>
                  <a:srgbClr val="000000"/>
                </a:solidFill>
                <a:latin typeface="Verdana"/>
                <a:ea typeface="Verdana"/>
                <a:cs typeface="Verdana"/>
                <a:sym typeface="Verdana"/>
              </a:rPr>
              <a:t>Plum Book</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500 top policymaking posts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2,500 lesser posts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Ambassadorships go to contributors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Demographic balance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Transient employees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Last less than two years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Dependent upon senior civil servants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Less power than anticipated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Take one for the team</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14.2</a:t>
            </a:r>
          </a:p>
        </p:txBody>
      </p:sp>
      <p:sp>
        <p:nvSpPr>
          <p:cNvPr id="140" name="Shape 140"/>
          <p:cNvSpPr txBox="1">
            <a:spLocks noGrp="1"/>
          </p:cNvSpPr>
          <p:nvPr>
            <p:ph type="body" idx="1"/>
          </p:nvPr>
        </p:nvSpPr>
        <p:spPr>
          <a:xfrm>
            <a:off x="457200" y="1703070"/>
            <a:ext cx="8229600" cy="442309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Differentiate the four types of agencies into which the federal bureaucracy is organized.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85750"/>
            <a:ext cx="8229600" cy="12801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How the Federal Bureaucracy </a:t>
            </a:r>
            <a:r>
              <a:rPr lang="en-US" sz="3600" b="1" i="0" u="none" strike="noStrike" cap="none" dirty="0" smtClean="0">
                <a:solidFill>
                  <a:srgbClr val="007FA3"/>
                </a:solidFill>
                <a:latin typeface="Arial"/>
                <a:ea typeface="Arial"/>
                <a:cs typeface="Arial"/>
                <a:sym typeface="Arial"/>
              </a:rPr>
              <a:t/>
            </a:r>
            <a:br>
              <a:rPr lang="en-US" sz="3600" b="1" i="0" u="none" strike="noStrike" cap="none" dirty="0" smtClean="0">
                <a:solidFill>
                  <a:srgbClr val="007FA3"/>
                </a:solidFill>
                <a:latin typeface="Arial"/>
                <a:ea typeface="Arial"/>
                <a:cs typeface="Arial"/>
                <a:sym typeface="Arial"/>
              </a:rPr>
            </a:br>
            <a:r>
              <a:rPr lang="en-US" sz="3600" b="1" i="0" u="none" strike="noStrike" cap="none" dirty="0" smtClean="0">
                <a:solidFill>
                  <a:srgbClr val="007FA3"/>
                </a:solidFill>
                <a:latin typeface="Arial"/>
                <a:ea typeface="Arial"/>
                <a:cs typeface="Arial"/>
                <a:sym typeface="Arial"/>
              </a:rPr>
              <a:t>Is </a:t>
            </a:r>
            <a:r>
              <a:rPr lang="en-US" sz="3600" b="1" i="0" u="none" strike="noStrike" cap="none" dirty="0">
                <a:solidFill>
                  <a:srgbClr val="007FA3"/>
                </a:solidFill>
                <a:latin typeface="Arial"/>
                <a:ea typeface="Arial"/>
                <a:cs typeface="Arial"/>
                <a:sym typeface="Arial"/>
              </a:rPr>
              <a:t>Organized</a:t>
            </a:r>
          </a:p>
        </p:txBody>
      </p:sp>
      <p:sp>
        <p:nvSpPr>
          <p:cNvPr id="147" name="Shape 147"/>
          <p:cNvSpPr txBox="1">
            <a:spLocks noGrp="1"/>
          </p:cNvSpPr>
          <p:nvPr>
            <p:ph type="body" idx="1"/>
          </p:nvPr>
        </p:nvSpPr>
        <p:spPr>
          <a:xfrm>
            <a:off x="457200" y="1885950"/>
            <a:ext cx="8229600" cy="424021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Cabinet Departments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Independent Regulatory Commissions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Government Corporations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Independent Executive Agencies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Cabinet Departments</a:t>
            </a: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Organization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15 cabinet departments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Each headed by secretary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Undersecretaries, deputy undersecretaries, assistant secretaries, etc.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Own policy area, own budget, own staff</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Bureaus within departments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0"/>
            <a:ext cx="8229600" cy="1373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Independent Regulatory Commissions</a:t>
            </a:r>
          </a:p>
        </p:txBody>
      </p:sp>
      <p:sp>
        <p:nvSpPr>
          <p:cNvPr id="161" name="Shape 161"/>
          <p:cNvSpPr txBox="1">
            <a:spLocks noGrp="1"/>
          </p:cNvSpPr>
          <p:nvPr>
            <p:ph type="body" idx="1"/>
          </p:nvPr>
        </p:nvSpPr>
        <p:spPr>
          <a:xfrm>
            <a:off x="457200" y="1725930"/>
            <a:ext cx="8229600" cy="4560570"/>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Alphabet soup: FRB, NLRB, FCC, FTC, SEC, etc.</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Make and enforce rules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Judge disputes over rules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Governed by 5–10 commissioners with fixed terms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Somewhat insulated from politics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Regulatory capture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Government Corporations</a:t>
            </a:r>
          </a:p>
        </p:txBody>
      </p:sp>
      <p:sp>
        <p:nvSpPr>
          <p:cNvPr id="168" name="Shape 1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Different from other government agencies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Provide services that could be handled by private sector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Charge consumers for these services, albeit at cheaper rates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Tennessee Valley Authority (TVA)</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U.S. Postal Service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Amtrak</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97180"/>
            <a:ext cx="8229600" cy="13258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Independent Executive Agencies</a:t>
            </a:r>
          </a:p>
        </p:txBody>
      </p:sp>
      <p:sp>
        <p:nvSpPr>
          <p:cNvPr id="175" name="Shape 175"/>
          <p:cNvSpPr txBox="1">
            <a:spLocks noGrp="1"/>
          </p:cNvSpPr>
          <p:nvPr>
            <p:ph type="body" idx="1"/>
          </p:nvPr>
        </p:nvSpPr>
        <p:spPr>
          <a:xfrm>
            <a:off x="457200" y="1954530"/>
            <a:ext cx="8229600" cy="417163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Everything else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45 to 50 agencies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Administrators appointed by president</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GSA, NSF, NASA</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15371"/>
            <a:ext cx="8229600" cy="1030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Fishermen on Lake Eerie</a:t>
            </a:r>
          </a:p>
        </p:txBody>
      </p:sp>
      <p:pic>
        <p:nvPicPr>
          <p:cNvPr id="182" name="Shape 182" descr="A photo of two fishermen working at Lake Erie. "/>
          <p:cNvPicPr preferRelativeResize="0"/>
          <p:nvPr/>
        </p:nvPicPr>
        <p:blipFill rotWithShape="1">
          <a:blip r:embed="rId3">
            <a:alphaModFix/>
          </a:blip>
          <a:srcRect/>
          <a:stretch/>
        </p:blipFill>
        <p:spPr>
          <a:xfrm>
            <a:off x="594360" y="1672590"/>
            <a:ext cx="7955280" cy="384073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14.1</a:t>
            </a:r>
            <a:r>
              <a:rPr lang="en-US" sz="1800" b="0" i="0" u="none" strike="noStrike" cap="none" dirty="0">
                <a:solidFill>
                  <a:schemeClr val="dk1"/>
                </a:solidFill>
                <a:latin typeface="Arial"/>
                <a:ea typeface="Arial"/>
                <a:cs typeface="Arial"/>
                <a:sym typeface="Arial"/>
              </a:rPr>
              <a:t> Describe the federal bureaucrats and the ways in which they obtain their jobs.</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14.2</a:t>
            </a:r>
            <a:r>
              <a:rPr lang="en-US" sz="1800" b="0" i="0" u="none" strike="noStrike" cap="none" dirty="0">
                <a:solidFill>
                  <a:schemeClr val="dk1"/>
                </a:solidFill>
                <a:latin typeface="Arial"/>
                <a:ea typeface="Arial"/>
                <a:cs typeface="Arial"/>
                <a:sym typeface="Arial"/>
              </a:rPr>
              <a:t> Differentiate the four types of agencies into which the federal bureaucracy is organized.</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14.3</a:t>
            </a:r>
            <a:r>
              <a:rPr lang="en-US" sz="1800" b="0" i="0" u="none" strike="noStrike" cap="none" dirty="0">
                <a:solidFill>
                  <a:schemeClr val="dk1"/>
                </a:solidFill>
                <a:latin typeface="Arial"/>
                <a:ea typeface="Arial"/>
                <a:cs typeface="Arial"/>
                <a:sym typeface="Arial"/>
              </a:rPr>
              <a:t> Identify the factors that influence the effectiveness of bureaucratic implementation of public policy</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14.4</a:t>
            </a:r>
            <a:r>
              <a:rPr lang="en-US" sz="1800" b="0" i="0" u="none" strike="noStrike" cap="none" dirty="0">
                <a:solidFill>
                  <a:schemeClr val="dk1"/>
                </a:solidFill>
                <a:latin typeface="Arial"/>
                <a:ea typeface="Arial"/>
                <a:cs typeface="Arial"/>
                <a:sym typeface="Arial"/>
              </a:rPr>
              <a:t> Describe how bureaucracies regulate and assess deregulation and alternative approaches to regulation.</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14.5</a:t>
            </a:r>
            <a:r>
              <a:rPr lang="en-US" sz="1800" b="0" i="0" u="none" strike="noStrike" cap="none" dirty="0">
                <a:solidFill>
                  <a:schemeClr val="dk1"/>
                </a:solidFill>
                <a:latin typeface="Arial"/>
                <a:ea typeface="Arial"/>
                <a:cs typeface="Arial"/>
                <a:sym typeface="Arial"/>
              </a:rPr>
              <a:t> Identify the means of controlling the bureaucracy and assess the role of iron triangles.</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14.6</a:t>
            </a:r>
            <a:r>
              <a:rPr lang="en-US" sz="1800" b="0" i="0" u="none" strike="noStrike" cap="none" dirty="0">
                <a:solidFill>
                  <a:schemeClr val="dk1"/>
                </a:solidFill>
                <a:latin typeface="Arial"/>
                <a:ea typeface="Arial"/>
                <a:cs typeface="Arial"/>
                <a:sym typeface="Arial"/>
              </a:rPr>
              <a:t> Assess the role of unelected bureaucrats in American democracy and the impact of bureaucracy on the scope of government.</a:t>
            </a:r>
          </a:p>
          <a:p>
            <a:pPr marL="101600" marR="0" lvl="0" indent="0" algn="l" rtl="0">
              <a:lnSpc>
                <a:spcPct val="100000"/>
              </a:lnSpc>
              <a:spcBef>
                <a:spcPts val="1500"/>
              </a:spcBef>
              <a:spcAft>
                <a:spcPts val="0"/>
              </a:spcAft>
              <a:buClr>
                <a:srgbClr val="007FA3"/>
              </a:buClr>
              <a:buSzPct val="250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28600"/>
            <a:ext cx="8229600" cy="108404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14.3</a:t>
            </a:r>
          </a:p>
        </p:txBody>
      </p:sp>
      <p:sp>
        <p:nvSpPr>
          <p:cNvPr id="188" name="Shape 1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factors that influence the effectiveness of bureaucratic implementation of public policy.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320040"/>
            <a:ext cx="8229600" cy="99260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Bureaucrats as </a:t>
            </a:r>
            <a:r>
              <a:rPr lang="en-US" sz="4000" b="1" i="0" u="none" strike="noStrike" cap="none" dirty="0" err="1">
                <a:solidFill>
                  <a:srgbClr val="007FA3"/>
                </a:solidFill>
                <a:latin typeface="Arial"/>
                <a:ea typeface="Arial"/>
                <a:cs typeface="Arial"/>
                <a:sym typeface="Arial"/>
              </a:rPr>
              <a:t>Implementors</a:t>
            </a:r>
            <a:endParaRPr lang="en-US" sz="4000" b="1" i="0" u="none" strike="noStrike" cap="none" dirty="0">
              <a:solidFill>
                <a:srgbClr val="007FA3"/>
              </a:solidFill>
              <a:latin typeface="Arial"/>
              <a:ea typeface="Arial"/>
              <a:cs typeface="Arial"/>
              <a:sym typeface="Arial"/>
            </a:endParaRPr>
          </a:p>
        </p:txBody>
      </p:sp>
      <p:sp>
        <p:nvSpPr>
          <p:cNvPr id="195" name="Shape 195"/>
          <p:cNvSpPr txBox="1">
            <a:spLocks noGrp="1"/>
          </p:cNvSpPr>
          <p:nvPr>
            <p:ph type="body" idx="1"/>
          </p:nvPr>
        </p:nvSpPr>
        <p:spPr>
          <a:xfrm>
            <a:off x="457200" y="1725930"/>
            <a:ext cx="8229600" cy="440023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Implementation Means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Why the Best-Laid Plans Sometimes Flunk the Implementation Test</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 Case Study of Successful Implementation: The Voting Rights Act of 1965</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Privatization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400050"/>
            <a:ext cx="8229600" cy="9125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What Implementation Means</a:t>
            </a:r>
          </a:p>
        </p:txBody>
      </p:sp>
      <p:sp>
        <p:nvSpPr>
          <p:cNvPr id="202" name="Shape 202"/>
          <p:cNvSpPr txBox="1">
            <a:spLocks noGrp="1"/>
          </p:cNvSpPr>
          <p:nvPr>
            <p:ph type="body" idx="1"/>
          </p:nvPr>
        </p:nvSpPr>
        <p:spPr>
          <a:xfrm>
            <a:off x="457200" y="1714500"/>
            <a:ext cx="8229600" cy="44116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Policies are not self-executing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Laws are usually vague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Bureaucracies work out the details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Implementation is critical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Create new agency or assign new responsibility to existing agency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Translate policy goals into rules and guidelines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Coordinate resources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85750"/>
            <a:ext cx="8229600" cy="19888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Why the Best-Laid Plans Sometimes Flunk the Implementation Test (1 of 2)</a:t>
            </a:r>
          </a:p>
        </p:txBody>
      </p:sp>
      <p:sp>
        <p:nvSpPr>
          <p:cNvPr id="209" name="Shape 209"/>
          <p:cNvSpPr txBox="1">
            <a:spLocks noGrp="1"/>
          </p:cNvSpPr>
          <p:nvPr>
            <p:ph type="body" idx="1"/>
          </p:nvPr>
        </p:nvSpPr>
        <p:spPr>
          <a:xfrm>
            <a:off x="457200" y="2400300"/>
            <a:ext cx="8229600" cy="37258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700" b="0" i="0" u="none" strike="noStrike" cap="none" dirty="0">
                <a:solidFill>
                  <a:srgbClr val="000000"/>
                </a:solidFill>
                <a:latin typeface="Verdana"/>
                <a:ea typeface="Verdana"/>
                <a:cs typeface="Verdana"/>
                <a:sym typeface="Verdana"/>
              </a:rPr>
              <a:t>High expectations lead to dashed hopes</a:t>
            </a:r>
          </a:p>
          <a:p>
            <a:pPr marL="457200" marR="0" lvl="1" indent="-457200" algn="l" rtl="0">
              <a:lnSpc>
                <a:spcPct val="120000"/>
              </a:lnSpc>
              <a:spcBef>
                <a:spcPts val="540"/>
              </a:spcBef>
              <a:spcAft>
                <a:spcPts val="0"/>
              </a:spcAft>
              <a:buClr>
                <a:srgbClr val="004185"/>
              </a:buClr>
              <a:buSzPct val="100000"/>
              <a:buFont typeface="Noto Sans Symbols"/>
              <a:buChar char="⬜"/>
            </a:pPr>
            <a:r>
              <a:rPr lang="en-US" sz="2700" b="0" i="0" u="none" strike="noStrike" cap="none" dirty="0">
                <a:solidFill>
                  <a:srgbClr val="000000"/>
                </a:solidFill>
                <a:latin typeface="Verdana"/>
                <a:ea typeface="Verdana"/>
                <a:cs typeface="Verdana"/>
                <a:sym typeface="Verdana"/>
              </a:rPr>
              <a:t>Program design</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Lack of clarity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Lack of resources</a:t>
            </a:r>
          </a:p>
          <a:p>
            <a:pPr marL="857250" marR="0" lvl="2" indent="-463550" algn="l" rtl="0">
              <a:lnSpc>
                <a:spcPct val="120000"/>
              </a:lnSpc>
              <a:spcBef>
                <a:spcPts val="400"/>
              </a:spcBef>
              <a:spcAft>
                <a:spcPts val="0"/>
              </a:spcAft>
              <a:buClr>
                <a:srgbClr val="000000"/>
              </a:buClr>
              <a:buSzPct val="175000"/>
              <a:buFont typeface="Noto Sans Symbols"/>
              <a:buChar char="▪"/>
            </a:pPr>
            <a:r>
              <a:rPr lang="en-US" sz="2000" b="0" i="0" u="none" strike="noStrike" cap="none" dirty="0">
                <a:solidFill>
                  <a:srgbClr val="000000"/>
                </a:solidFill>
                <a:latin typeface="Verdana"/>
                <a:ea typeface="Verdana"/>
                <a:cs typeface="Verdana"/>
                <a:sym typeface="Verdana"/>
              </a:rPr>
              <a:t>Lack of funding (Head Start)</a:t>
            </a:r>
          </a:p>
          <a:p>
            <a:pPr marL="857250" marR="0" lvl="2" indent="-463550" algn="l" rtl="0">
              <a:lnSpc>
                <a:spcPct val="120000"/>
              </a:lnSpc>
              <a:spcBef>
                <a:spcPts val="400"/>
              </a:spcBef>
              <a:spcAft>
                <a:spcPts val="0"/>
              </a:spcAft>
              <a:buClr>
                <a:srgbClr val="000000"/>
              </a:buClr>
              <a:buSzPct val="175000"/>
              <a:buFont typeface="Noto Sans Symbols"/>
              <a:buChar char="▪"/>
            </a:pPr>
            <a:r>
              <a:rPr lang="en-US" sz="2000" b="0" i="0" u="none" strike="noStrike" cap="none" dirty="0">
                <a:solidFill>
                  <a:srgbClr val="000000"/>
                </a:solidFill>
                <a:latin typeface="Verdana"/>
                <a:ea typeface="Verdana"/>
                <a:cs typeface="Verdana"/>
                <a:sym typeface="Verdana"/>
              </a:rPr>
              <a:t>Lack of personnel </a:t>
            </a:r>
          </a:p>
          <a:p>
            <a:pPr marL="457200" marR="0" lvl="1" indent="-457200" algn="l" rtl="0">
              <a:lnSpc>
                <a:spcPct val="120000"/>
              </a:lnSpc>
              <a:spcBef>
                <a:spcPts val="540"/>
              </a:spcBef>
              <a:spcAft>
                <a:spcPts val="0"/>
              </a:spcAft>
              <a:buClr>
                <a:srgbClr val="004185"/>
              </a:buClr>
              <a:buSzPct val="100000"/>
              <a:buFont typeface="Noto Sans Symbols"/>
              <a:buNone/>
            </a:pPr>
            <a:endParaRPr sz="27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331469"/>
            <a:ext cx="8229600" cy="81153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Title IX</a:t>
            </a:r>
          </a:p>
        </p:txBody>
      </p:sp>
      <p:pic>
        <p:nvPicPr>
          <p:cNvPr id="216" name="Shape 216" descr="A photo of a girls basketball game."/>
          <p:cNvPicPr preferRelativeResize="0"/>
          <p:nvPr/>
        </p:nvPicPr>
        <p:blipFill rotWithShape="1">
          <a:blip r:embed="rId3">
            <a:alphaModFix/>
          </a:blip>
          <a:srcRect/>
          <a:stretch/>
        </p:blipFill>
        <p:spPr>
          <a:xfrm>
            <a:off x="914400" y="1369800"/>
            <a:ext cx="7315200" cy="480076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308610"/>
            <a:ext cx="8229600" cy="20116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Why the Best-Laid Plans Sometimes Flunk the Implementation Test (2 of 2)</a:t>
            </a:r>
          </a:p>
        </p:txBody>
      </p:sp>
      <p:sp>
        <p:nvSpPr>
          <p:cNvPr id="223" name="Shape 223"/>
          <p:cNvSpPr txBox="1">
            <a:spLocks noGrp="1"/>
          </p:cNvSpPr>
          <p:nvPr>
            <p:ph type="body" idx="1"/>
          </p:nvPr>
        </p:nvSpPr>
        <p:spPr>
          <a:xfrm>
            <a:off x="457200" y="2583180"/>
            <a:ext cx="8229600" cy="354298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Lack of authority</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Administrative routine (SOPs)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Administrators’ dispositions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Fragmentation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331470"/>
            <a:ext cx="8229600" cy="19088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14.3: </a:t>
            </a:r>
            <a:r>
              <a:rPr lang="en-US" b="1" i="0" u="none" strike="noStrike" cap="none" dirty="0" smtClean="0">
                <a:solidFill>
                  <a:srgbClr val="007FA3"/>
                </a:solidFill>
                <a:latin typeface="Arial"/>
                <a:ea typeface="Arial"/>
                <a:cs typeface="Arial"/>
                <a:sym typeface="Arial"/>
              </a:rPr>
              <a:t>Why </a:t>
            </a:r>
            <a:r>
              <a:rPr lang="en-US" b="1" i="0" u="none" strike="noStrike" cap="none" dirty="0">
                <a:solidFill>
                  <a:srgbClr val="007FA3"/>
                </a:solidFill>
                <a:latin typeface="Arial"/>
                <a:ea typeface="Arial"/>
                <a:cs typeface="Arial"/>
                <a:sym typeface="Arial"/>
              </a:rPr>
              <a:t>the Best-Laid Plans Sometimes Flunk the Implementation Test</a:t>
            </a:r>
          </a:p>
        </p:txBody>
      </p:sp>
      <p:sp>
        <p:nvSpPr>
          <p:cNvPr id="229" name="Shape 229"/>
          <p:cNvSpPr txBox="1">
            <a:spLocks noGrp="1"/>
          </p:cNvSpPr>
          <p:nvPr>
            <p:ph type="body" idx="1"/>
          </p:nvPr>
        </p:nvSpPr>
        <p:spPr>
          <a:xfrm>
            <a:off x="457200" y="2468881"/>
            <a:ext cx="8229600" cy="306324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Should bureaucrats have administrative discretion? Is there any way to limit discretion for those who exercise it?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331469"/>
            <a:ext cx="8229600" cy="77724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Illegal Aliens and Border Patrol</a:t>
            </a:r>
          </a:p>
        </p:txBody>
      </p:sp>
      <p:pic>
        <p:nvPicPr>
          <p:cNvPr id="236" name="Shape 236" descr="A photo of border patrol officers arresting undocumented immigrants on the U.S.-Mexican border."/>
          <p:cNvPicPr preferRelativeResize="0"/>
          <p:nvPr/>
        </p:nvPicPr>
        <p:blipFill rotWithShape="1">
          <a:blip r:embed="rId3">
            <a:alphaModFix/>
          </a:blip>
          <a:srcRect/>
          <a:stretch/>
        </p:blipFill>
        <p:spPr>
          <a:xfrm>
            <a:off x="868680" y="1312649"/>
            <a:ext cx="7406639" cy="4938603"/>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15370"/>
            <a:ext cx="8229600" cy="20249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A Case Study of Successful Implementation: The Voting Rights Act of 1965</a:t>
            </a:r>
          </a:p>
        </p:txBody>
      </p:sp>
      <p:sp>
        <p:nvSpPr>
          <p:cNvPr id="243" name="Shape 243"/>
          <p:cNvSpPr txBox="1">
            <a:spLocks noGrp="1"/>
          </p:cNvSpPr>
          <p:nvPr>
            <p:ph type="body" idx="1"/>
          </p:nvPr>
        </p:nvSpPr>
        <p:spPr>
          <a:xfrm>
            <a:off x="457200" y="2423160"/>
            <a:ext cx="8229600" cy="370300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Clear goals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Register African American voters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Adequate means to achieve them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Federal registrars sent to counties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Protected by U.S. marshals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Federal penalties for obstruction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198" y="365760"/>
            <a:ext cx="8229600" cy="76580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Voter Registration</a:t>
            </a:r>
          </a:p>
        </p:txBody>
      </p:sp>
      <p:pic>
        <p:nvPicPr>
          <p:cNvPr id="250" name="Shape 250" descr="A black and white photo of two African American men circa 1965; one is elderly and registering to vote, and the other is taking down his information."/>
          <p:cNvPicPr preferRelativeResize="0"/>
          <p:nvPr/>
        </p:nvPicPr>
        <p:blipFill rotWithShape="1">
          <a:blip r:embed="rId3">
            <a:alphaModFix/>
          </a:blip>
          <a:srcRect/>
          <a:stretch/>
        </p:blipFill>
        <p:spPr>
          <a:xfrm>
            <a:off x="1554479" y="1312650"/>
            <a:ext cx="6035039" cy="461679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14.1</a:t>
            </a:r>
          </a:p>
        </p:txBody>
      </p:sp>
      <p:sp>
        <p:nvSpPr>
          <p:cNvPr id="68" name="Shape 68"/>
          <p:cNvSpPr txBox="1">
            <a:spLocks noGrp="1"/>
          </p:cNvSpPr>
          <p:nvPr>
            <p:ph type="body" idx="1"/>
          </p:nvPr>
        </p:nvSpPr>
        <p:spPr>
          <a:xfrm>
            <a:off x="457200" y="1691639"/>
            <a:ext cx="8229600" cy="4126231"/>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federal bureaucrats and the ways in which they obtain their jobs.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377190"/>
            <a:ext cx="8229600" cy="93545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Privatization </a:t>
            </a:r>
          </a:p>
        </p:txBody>
      </p:sp>
      <p:sp>
        <p:nvSpPr>
          <p:cNvPr id="257" name="Shape 25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Reinventing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Decentralize authority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Room for innovation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Performance incentives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Make government look more like private sector</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Contractors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Private sector competition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Theoretical cost savings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Creates appearance of reducing size of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Less public scrutiny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14.4 </a:t>
            </a:r>
          </a:p>
        </p:txBody>
      </p:sp>
      <p:sp>
        <p:nvSpPr>
          <p:cNvPr id="263" name="Shape 26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how bureaucracies regulate, and assess deregulation and alternative approaches to regulation.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15371"/>
            <a:ext cx="8229600" cy="9962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Bureaucracies as Regulators</a:t>
            </a:r>
          </a:p>
        </p:txBody>
      </p:sp>
      <p:sp>
        <p:nvSpPr>
          <p:cNvPr id="270" name="Shape 27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Regulation in the Economy and in Everyday Life</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Two Types of Regulatory Activity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Deregulation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15370"/>
            <a:ext cx="8229600" cy="14648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Regulation in the Economy and in Everyday Life</a:t>
            </a:r>
          </a:p>
        </p:txBody>
      </p:sp>
      <p:sp>
        <p:nvSpPr>
          <p:cNvPr id="277" name="Shape 277"/>
          <p:cNvSpPr txBox="1">
            <a:spLocks noGrp="1"/>
          </p:cNvSpPr>
          <p:nvPr>
            <p:ph type="body" idx="1"/>
          </p:nvPr>
        </p:nvSpPr>
        <p:spPr>
          <a:xfrm>
            <a:off x="457200" y="1943100"/>
            <a:ext cx="8229600" cy="41830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Free enterprise is highly regulated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Many agencies regulate each company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History of regulation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Virtually none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State and local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Federal after 1887</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Interstate Commerce Commission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Guidelines developed with industry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Enforcement varies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365760"/>
            <a:ext cx="8229600" cy="10515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Two Types of Regulatory Activity </a:t>
            </a:r>
          </a:p>
        </p:txBody>
      </p:sp>
      <p:sp>
        <p:nvSpPr>
          <p:cNvPr id="284" name="Shape 284"/>
          <p:cNvSpPr txBox="1">
            <a:spLocks noGrp="1"/>
          </p:cNvSpPr>
          <p:nvPr>
            <p:ph type="body" idx="1"/>
          </p:nvPr>
        </p:nvSpPr>
        <p:spPr>
          <a:xfrm>
            <a:off x="457200" y="1794510"/>
            <a:ext cx="8229600" cy="433165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Command-and-control policy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Incentive system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411480"/>
            <a:ext cx="8229600" cy="90116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Deregulation</a:t>
            </a:r>
          </a:p>
        </p:txBody>
      </p:sp>
      <p:sp>
        <p:nvSpPr>
          <p:cNvPr id="291" name="Shape 291"/>
          <p:cNvSpPr txBox="1">
            <a:spLocks noGrp="1"/>
          </p:cNvSpPr>
          <p:nvPr>
            <p:ph type="body" idx="1"/>
          </p:nvPr>
        </p:nvSpPr>
        <p:spPr>
          <a:xfrm>
            <a:off x="457200" y="1714500"/>
            <a:ext cx="8229600" cy="44116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Perceived problems with regulation: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Raising prices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Hurting America's competitive position abroad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Failing to work well</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Hazards of deregulation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342900"/>
            <a:ext cx="8229600" cy="13373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14.4: Deregulation</a:t>
            </a:r>
          </a:p>
        </p:txBody>
      </p:sp>
      <p:sp>
        <p:nvSpPr>
          <p:cNvPr id="297" name="Shape 297"/>
          <p:cNvSpPr txBox="1">
            <a:spLocks noGrp="1"/>
          </p:cNvSpPr>
          <p:nvPr>
            <p:ph type="body" idx="1"/>
          </p:nvPr>
        </p:nvSpPr>
        <p:spPr>
          <a:xfrm>
            <a:off x="457200" y="1954530"/>
            <a:ext cx="8229600" cy="417163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Regulation is often controversial, especially among those being regulated. Should we deregulate more—or should regulation be even stronger?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14.5</a:t>
            </a:r>
          </a:p>
        </p:txBody>
      </p:sp>
      <p:sp>
        <p:nvSpPr>
          <p:cNvPr id="303" name="Shape 30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means of controlling the bureaucracy and assess the role of iron triangles.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Controlling the Bureaucracy</a:t>
            </a:r>
          </a:p>
        </p:txBody>
      </p:sp>
      <p:sp>
        <p:nvSpPr>
          <p:cNvPr id="310" name="Shape 3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Presidents Try to Control the Bureaucracy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Congress Tries to Control the Bureaucracy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Iron Triangles and Issue Networks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62890"/>
            <a:ext cx="8229600" cy="13601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Presidents Try to Control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Bureaucracy</a:t>
            </a:r>
          </a:p>
        </p:txBody>
      </p:sp>
      <p:sp>
        <p:nvSpPr>
          <p:cNvPr id="317" name="Shape 317"/>
          <p:cNvSpPr txBox="1">
            <a:spLocks noGrp="1"/>
          </p:cNvSpPr>
          <p:nvPr>
            <p:ph type="body" idx="1"/>
          </p:nvPr>
        </p:nvSpPr>
        <p:spPr>
          <a:xfrm>
            <a:off x="457200" y="2183130"/>
            <a:ext cx="8229600" cy="394303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Appoint agency heads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Issue orders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Executive orders carry force of law</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Alter agency budgets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Reorganize agencies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Bureaucrats</a:t>
            </a:r>
          </a:p>
        </p:txBody>
      </p:sp>
      <p:sp>
        <p:nvSpPr>
          <p:cNvPr id="75" name="Shape 7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Some Bureaucratic Myths and Realities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Civil Servants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Political Appointees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365760"/>
            <a:ext cx="8229600" cy="13144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Congress Tries to Control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Bureaucracy</a:t>
            </a:r>
          </a:p>
        </p:txBody>
      </p:sp>
      <p:sp>
        <p:nvSpPr>
          <p:cNvPr id="324" name="Shape 324"/>
          <p:cNvSpPr txBox="1">
            <a:spLocks noGrp="1"/>
          </p:cNvSpPr>
          <p:nvPr>
            <p:ph type="body" idx="1"/>
          </p:nvPr>
        </p:nvSpPr>
        <p:spPr>
          <a:xfrm>
            <a:off x="457200" y="1988820"/>
            <a:ext cx="8229600" cy="413734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Paradoxical relationship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Provide services to constituents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Problem-solve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Methods of congressional control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Influence the appointment of agency heads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Alter agency budgets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Hold oversight hearings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Rewrite the legislation or make it more detailed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304800"/>
            <a:ext cx="8229600" cy="13754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Iron Triangles and </a:t>
            </a:r>
            <a:r>
              <a:rPr lang="en-US" sz="4000" b="1" i="0" u="none" strike="noStrike" cap="none" dirty="0" smtClean="0">
                <a:solidFill>
                  <a:srgbClr val="007FA3"/>
                </a:solidFill>
                <a:latin typeface="Arial"/>
                <a:ea typeface="Arial"/>
                <a:cs typeface="Arial"/>
                <a:sym typeface="Arial"/>
              </a:rPr>
              <a:t/>
            </a:r>
            <a:br>
              <a:rPr lang="en-US" sz="4000" b="1" i="0" u="none" strike="noStrike" cap="none" dirty="0" smtClean="0">
                <a:solidFill>
                  <a:srgbClr val="007FA3"/>
                </a:solidFill>
                <a:latin typeface="Arial"/>
                <a:ea typeface="Arial"/>
                <a:cs typeface="Arial"/>
                <a:sym typeface="Arial"/>
              </a:rPr>
            </a:br>
            <a:r>
              <a:rPr lang="en-US" sz="4000" b="1" i="0" u="none" strike="noStrike" cap="none" dirty="0" smtClean="0">
                <a:solidFill>
                  <a:srgbClr val="007FA3"/>
                </a:solidFill>
                <a:latin typeface="Arial"/>
                <a:ea typeface="Arial"/>
                <a:cs typeface="Arial"/>
                <a:sym typeface="Arial"/>
              </a:rPr>
              <a:t>Issue </a:t>
            </a:r>
            <a:r>
              <a:rPr lang="en-US" sz="4000" b="1" i="0" u="none" strike="noStrike" cap="none" dirty="0">
                <a:solidFill>
                  <a:srgbClr val="007FA3"/>
                </a:solidFill>
                <a:latin typeface="Arial"/>
                <a:ea typeface="Arial"/>
                <a:cs typeface="Arial"/>
                <a:sym typeface="Arial"/>
              </a:rPr>
              <a:t>Networks</a:t>
            </a:r>
          </a:p>
        </p:txBody>
      </p:sp>
      <p:sp>
        <p:nvSpPr>
          <p:cNvPr id="331" name="Shape 331"/>
          <p:cNvSpPr txBox="1">
            <a:spLocks noGrp="1"/>
          </p:cNvSpPr>
          <p:nvPr>
            <p:ph type="body" idx="1"/>
          </p:nvPr>
        </p:nvSpPr>
        <p:spPr>
          <a:xfrm>
            <a:off x="457200" y="1965960"/>
            <a:ext cx="8229600" cy="416020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Iron triangle or </a:t>
            </a:r>
            <a:r>
              <a:rPr lang="en-US" sz="2800" b="0" i="0" u="none" strike="noStrike" cap="none" dirty="0" err="1">
                <a:solidFill>
                  <a:srgbClr val="000000"/>
                </a:solidFill>
                <a:latin typeface="Verdana"/>
                <a:ea typeface="Verdana"/>
                <a:cs typeface="Verdana"/>
                <a:sym typeface="Verdana"/>
              </a:rPr>
              <a:t>subgovernments</a:t>
            </a:r>
            <a:endParaRPr lang="en-US" sz="2800" b="0" i="0" u="none" strike="noStrike" cap="none" dirty="0">
              <a:solidFill>
                <a:srgbClr val="000000"/>
              </a:solidFill>
              <a:latin typeface="Verdana"/>
              <a:ea typeface="Verdana"/>
              <a:cs typeface="Verdana"/>
              <a:sym typeface="Verdana"/>
            </a:endParaRP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Amorphous system of issue networks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death of an iron triangle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Nuclear power</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62890"/>
            <a:ext cx="8229600" cy="9601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14.4 Iron Triangles: One Example</a:t>
            </a:r>
          </a:p>
        </p:txBody>
      </p:sp>
      <p:pic>
        <p:nvPicPr>
          <p:cNvPr id="338" name="Shape 338" descr="Bureaucracy: Tobacco division of the Department of Agriculture Interest Groups: Tobacco lobby, including both farmers and manufacturers Congressional Subcommittees: Subcommittees of the House and Senate agricultural committees  Bureaucracy points to Interest groups: Rulings on tobacco production and prices Bureaucracy points to Congressional Subcommittees: Information Bureaucracy points to Congressional Subcommittees: Help with constituents’ complaints Congressional Subcommittees points to Interest groups: Legislation affecting tobacco farmers and other members of the industry Congressional Subcommittees points to Bureaucracy: Approval of higher budget requests Interest Groups points to Bureaucracy: Information about the industry Interest Groups points to Bureaucracy: Support for agency’s budget requests Interest Groups points to Congressional Subcommittees: Information about the industry Interest Groups points to Congressional Subcommittees: Campaign contributions and support"/>
          <p:cNvPicPr preferRelativeResize="0"/>
          <p:nvPr/>
        </p:nvPicPr>
        <p:blipFill rotWithShape="1">
          <a:blip r:embed="rId3">
            <a:alphaModFix/>
          </a:blip>
          <a:srcRect/>
          <a:stretch/>
        </p:blipFill>
        <p:spPr>
          <a:xfrm>
            <a:off x="2057400" y="1495530"/>
            <a:ext cx="5029199" cy="4585622"/>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14.6</a:t>
            </a:r>
          </a:p>
        </p:txBody>
      </p:sp>
      <p:sp>
        <p:nvSpPr>
          <p:cNvPr id="344" name="Shape 34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Assess the role of unelected bureaucrats in American democracy and the impact of the bureaucracy on the scope of government.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388620"/>
            <a:ext cx="8229600" cy="92402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Understanding Bureaucracies</a:t>
            </a:r>
          </a:p>
        </p:txBody>
      </p:sp>
      <p:sp>
        <p:nvSpPr>
          <p:cNvPr id="351" name="Shape 35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Bureaucracy and Democracy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Bureaucracy 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Bureaucracy and Democracy</a:t>
            </a:r>
          </a:p>
        </p:txBody>
      </p:sp>
      <p:sp>
        <p:nvSpPr>
          <p:cNvPr id="358" name="Shape 3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Unelected policymaking institutions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Bureaucracy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Courts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Impossible to elect millions of bureaucrats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Representative of citizens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Responsive to public interest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354330"/>
            <a:ext cx="8229600" cy="12344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Bureaucracy and the </a:t>
            </a:r>
            <a:r>
              <a:rPr lang="en-US" sz="3600" b="1" i="0" u="none" strike="noStrike" cap="none" dirty="0" smtClean="0">
                <a:solidFill>
                  <a:srgbClr val="007FA3"/>
                </a:solidFill>
                <a:latin typeface="Arial"/>
                <a:ea typeface="Arial"/>
                <a:cs typeface="Arial"/>
                <a:sym typeface="Arial"/>
              </a:rPr>
              <a:t/>
            </a:r>
            <a:br>
              <a:rPr lang="en-US" sz="3600" b="1" i="0" u="none" strike="noStrike" cap="none" dirty="0" smtClean="0">
                <a:solidFill>
                  <a:srgbClr val="007FA3"/>
                </a:solidFill>
                <a:latin typeface="Arial"/>
                <a:ea typeface="Arial"/>
                <a:cs typeface="Arial"/>
                <a:sym typeface="Arial"/>
              </a:rPr>
            </a:br>
            <a:r>
              <a:rPr lang="en-US" sz="3600" b="1" i="0" u="none" strike="noStrike" cap="none" dirty="0" smtClean="0">
                <a:solidFill>
                  <a:srgbClr val="007FA3"/>
                </a:solidFill>
                <a:latin typeface="Arial"/>
                <a:ea typeface="Arial"/>
                <a:cs typeface="Arial"/>
                <a:sym typeface="Arial"/>
              </a:rPr>
              <a:t>Scope of </a:t>
            </a:r>
            <a:r>
              <a:rPr lang="en-US" sz="3600" b="1" i="0" u="none" strike="noStrike" cap="none" dirty="0">
                <a:solidFill>
                  <a:srgbClr val="007FA3"/>
                </a:solidFill>
                <a:latin typeface="Arial"/>
                <a:ea typeface="Arial"/>
                <a:cs typeface="Arial"/>
                <a:sym typeface="Arial"/>
              </a:rPr>
              <a:t>Government</a:t>
            </a:r>
          </a:p>
        </p:txBody>
      </p:sp>
      <p:sp>
        <p:nvSpPr>
          <p:cNvPr id="365" name="Shape 365"/>
          <p:cNvSpPr txBox="1">
            <a:spLocks noGrp="1"/>
          </p:cNvSpPr>
          <p:nvPr>
            <p:ph type="body" idx="1"/>
          </p:nvPr>
        </p:nvSpPr>
        <p:spPr>
          <a:xfrm>
            <a:off x="457200" y="1908810"/>
            <a:ext cx="8229600" cy="421735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Government out of control?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Bureaucracy is acquisitive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Shrunk over past 40 years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Too small?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Job is to deal with social and economic problems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Bureaucracy cannot stop deregulation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14</a:t>
            </a:r>
          </a:p>
        </p:txBody>
      </p:sp>
      <p:sp>
        <p:nvSpPr>
          <p:cNvPr id="371" name="Shape 371"/>
          <p:cNvSpPr txBox="1">
            <a:spLocks noGrp="1"/>
          </p:cNvSpPr>
          <p:nvPr>
            <p:ph type="body" idx="1"/>
          </p:nvPr>
        </p:nvSpPr>
        <p:spPr>
          <a:xfrm>
            <a:off x="1051560" y="1600200"/>
            <a:ext cx="728091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Is the bureaucracy too big (in personnel and other resources)—or is it too small—to do the job </a:t>
            </a:r>
            <a:r>
              <a:rPr lang="en-US" sz="2400" b="1" i="0" u="none" strike="noStrike" cap="none" dirty="0" smtClean="0">
                <a:solidFill>
                  <a:schemeClr val="dk1"/>
                </a:solidFill>
                <a:latin typeface="Arial"/>
                <a:ea typeface="Arial"/>
                <a:cs typeface="Arial"/>
                <a:sym typeface="Arial"/>
              </a:rPr>
              <a:t>we ask </a:t>
            </a:r>
            <a:r>
              <a:rPr lang="en-US" sz="2400" b="1" i="0" u="none" strike="noStrike" cap="none" dirty="0" smtClean="0">
                <a:solidFill>
                  <a:schemeClr val="dk1"/>
                </a:solidFill>
                <a:latin typeface="Arial"/>
                <a:ea typeface="Arial"/>
                <a:cs typeface="Arial"/>
                <a:sym typeface="Arial"/>
              </a:rPr>
              <a:t>of </a:t>
            </a:r>
            <a:r>
              <a:rPr lang="en-US" sz="2400" b="1" i="0" u="none" strike="noStrike" cap="none" dirty="0">
                <a:solidFill>
                  <a:schemeClr val="dk1"/>
                </a:solidFill>
                <a:latin typeface="Arial"/>
                <a:ea typeface="Arial"/>
                <a:cs typeface="Arial"/>
                <a:sym typeface="Arial"/>
              </a:rPr>
              <a:t>it?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354330"/>
            <a:ext cx="8229600" cy="9125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377" name="Shape 37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14</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419: Ty Wright/Bloomberg/Getty Images; 421: John Green/Cal Sport Media/</a:t>
            </a:r>
            <a:r>
              <a:rPr lang="en-US" sz="2400" b="0" i="0" u="none" strike="noStrike" cap="none" dirty="0" err="1">
                <a:solidFill>
                  <a:schemeClr val="dk1"/>
                </a:solidFill>
                <a:latin typeface="Arial"/>
                <a:ea typeface="Arial"/>
                <a:cs typeface="Arial"/>
                <a:sym typeface="Arial"/>
              </a:rPr>
              <a:t>Alamy</a:t>
            </a:r>
            <a:r>
              <a:rPr lang="en-US" sz="2400" b="0" i="0" u="none" strike="noStrike" cap="none" dirty="0">
                <a:solidFill>
                  <a:schemeClr val="dk1"/>
                </a:solidFill>
                <a:latin typeface="Arial"/>
                <a:ea typeface="Arial"/>
                <a:cs typeface="Arial"/>
                <a:sym typeface="Arial"/>
              </a:rPr>
              <a:t> Stock Photo; 424: Jim West/</a:t>
            </a:r>
            <a:r>
              <a:rPr lang="en-US" sz="2400" b="0" i="0" u="none" strike="noStrike" cap="none" dirty="0" err="1">
                <a:solidFill>
                  <a:schemeClr val="dk1"/>
                </a:solidFill>
                <a:latin typeface="Arial"/>
                <a:ea typeface="Arial"/>
                <a:cs typeface="Arial"/>
                <a:sym typeface="Arial"/>
              </a:rPr>
              <a:t>Alamy</a:t>
            </a:r>
            <a:r>
              <a:rPr lang="en-US" sz="2400" b="0" i="0" u="none" strike="noStrike" cap="none" dirty="0">
                <a:solidFill>
                  <a:schemeClr val="dk1"/>
                </a:solidFill>
                <a:latin typeface="Arial"/>
                <a:ea typeface="Arial"/>
                <a:cs typeface="Arial"/>
                <a:sym typeface="Arial"/>
              </a:rPr>
              <a:t> Stock Photo; 425: Frank Cotham/The Cartoon Bank; 428: </a:t>
            </a:r>
            <a:r>
              <a:rPr lang="en-US" sz="2400" b="0" i="0" u="none" strike="noStrike" cap="none" dirty="0" err="1">
                <a:solidFill>
                  <a:schemeClr val="dk1"/>
                </a:solidFill>
                <a:latin typeface="Arial"/>
                <a:ea typeface="Arial"/>
                <a:cs typeface="Arial"/>
                <a:sym typeface="Arial"/>
              </a:rPr>
              <a:t>Bettmann</a:t>
            </a:r>
            <a:r>
              <a:rPr lang="en-US" sz="2400" b="0" i="0" u="none" strike="noStrike" cap="none" dirty="0">
                <a:solidFill>
                  <a:schemeClr val="dk1"/>
                </a:solidFill>
                <a:latin typeface="Arial"/>
                <a:ea typeface="Arial"/>
                <a:cs typeface="Arial"/>
                <a:sym typeface="Arial"/>
              </a:rPr>
              <a:t>/Getty Images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15370"/>
            <a:ext cx="8229600" cy="14076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Some Bureaucratic Myths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and </a:t>
            </a:r>
            <a:r>
              <a:rPr lang="en-US" b="1" i="0" u="none" strike="noStrike" cap="none" dirty="0">
                <a:solidFill>
                  <a:srgbClr val="007FA3"/>
                </a:solidFill>
                <a:latin typeface="Arial"/>
                <a:ea typeface="Arial"/>
                <a:cs typeface="Arial"/>
                <a:sym typeface="Arial"/>
              </a:rPr>
              <a:t>Realities</a:t>
            </a:r>
          </a:p>
        </p:txBody>
      </p:sp>
      <p:sp>
        <p:nvSpPr>
          <p:cNvPr id="82" name="Shape 82"/>
          <p:cNvSpPr txBox="1">
            <a:spLocks noGrp="1"/>
          </p:cNvSpPr>
          <p:nvPr>
            <p:ph type="body" idx="1"/>
          </p:nvPr>
        </p:nvSpPr>
        <p:spPr>
          <a:xfrm>
            <a:off x="457200" y="1943100"/>
            <a:ext cx="8229600" cy="41830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Bureaucratic scapegoating is popular</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Myths about bureaucracy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Americans dislike bureaucrats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Bureaucracies are growing bigger each year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Most federal bureaucrats work in D.C.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Bureaucracies are mired in red tape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Most bureaucrats work for a few agencies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DoD employees 34 percent of bureaucrats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4966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14.1 Federal Civilian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Employment </a:t>
            </a:r>
            <a:r>
              <a:rPr lang="en-US" sz="3200" b="1" i="0" u="none" strike="noStrike" cap="none" dirty="0">
                <a:solidFill>
                  <a:srgbClr val="007FA3"/>
                </a:solidFill>
                <a:latin typeface="Arial"/>
                <a:ea typeface="Arial"/>
                <a:cs typeface="Arial"/>
                <a:sym typeface="Arial"/>
              </a:rPr>
              <a:t>(1 of 3)</a:t>
            </a:r>
          </a:p>
        </p:txBody>
      </p:sp>
      <p:graphicFrame>
        <p:nvGraphicFramePr>
          <p:cNvPr id="89" name="Shape 89"/>
          <p:cNvGraphicFramePr/>
          <p:nvPr/>
        </p:nvGraphicFramePr>
        <p:xfrm>
          <a:off x="457200" y="1600200"/>
          <a:ext cx="8229600" cy="4450200"/>
        </p:xfrm>
        <a:graphic>
          <a:graphicData uri="http://schemas.openxmlformats.org/drawingml/2006/table">
            <a:tbl>
              <a:tblPr firstRow="1" bandRow="1">
                <a:noFill/>
                <a:tableStyleId>{9A38B72C-1D86-432A-AFAD-3BEF56FF0BA5}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Federal Bureaucracy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Number of Employees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Executive Departments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Defense (military functions)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732,900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Veterans Affairs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366,500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Homeland Security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188,100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Justice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119,800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Treasury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103,000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Agriculture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90,500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Health and Human Services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74,400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Interior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66,700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Transportation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56,200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Commerce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45,600</a:t>
                      </a:r>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15370"/>
            <a:ext cx="8229600" cy="12133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14.1 Federal Civilian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Employment </a:t>
            </a:r>
            <a:r>
              <a:rPr lang="en-US" sz="3200" b="1" i="0" u="none" strike="noStrike" cap="none" dirty="0">
                <a:solidFill>
                  <a:srgbClr val="007FA3"/>
                </a:solidFill>
                <a:latin typeface="Arial"/>
                <a:ea typeface="Arial"/>
                <a:cs typeface="Arial"/>
                <a:sym typeface="Arial"/>
              </a:rPr>
              <a:t>(2 of 3)</a:t>
            </a:r>
          </a:p>
        </p:txBody>
      </p:sp>
      <p:graphicFrame>
        <p:nvGraphicFramePr>
          <p:cNvPr id="96" name="Shape 96"/>
          <p:cNvGraphicFramePr/>
          <p:nvPr>
            <p:extLst>
              <p:ext uri="{D42A27DB-BD31-4B8C-83A1-F6EECF244321}">
                <p14:modId xmlns:p14="http://schemas.microsoft.com/office/powerpoint/2010/main" val="1300642417"/>
              </p:ext>
            </p:extLst>
          </p:nvPr>
        </p:nvGraphicFramePr>
        <p:xfrm>
          <a:off x="457200" y="1634490"/>
          <a:ext cx="8229600" cy="4450200"/>
        </p:xfrm>
        <a:graphic>
          <a:graphicData uri="http://schemas.openxmlformats.org/drawingml/2006/table">
            <a:tbl>
              <a:tblPr firstRow="1" bandRow="1">
                <a:noFill/>
                <a:tableStyleId>{9A38B72C-1D86-432A-AFAD-3BEF56FF0BA5}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Federal Bureaucracy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Number of Employees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Executive Departments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State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34,500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Labor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17,1700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Energy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16,100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Housing and Urban Development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8,400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Education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4,500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Larger Noncabinet Agencies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U.S. Postal Service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562,024</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Social Security Administration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67,000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Corps of Engineers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22,200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National Aeronautics and Space Administration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17,400</a:t>
                      </a:r>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352487"/>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14.1 Federal Civilian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Employment </a:t>
            </a:r>
            <a:r>
              <a:rPr lang="en-US" sz="3200" b="1" i="0" u="none" strike="noStrike" cap="none" dirty="0">
                <a:solidFill>
                  <a:srgbClr val="007FA3"/>
                </a:solidFill>
                <a:latin typeface="Arial"/>
                <a:ea typeface="Arial"/>
                <a:cs typeface="Arial"/>
                <a:sym typeface="Arial"/>
              </a:rPr>
              <a:t>(3 of 3)</a:t>
            </a:r>
          </a:p>
        </p:txBody>
      </p:sp>
      <p:graphicFrame>
        <p:nvGraphicFramePr>
          <p:cNvPr id="103" name="Shape 103"/>
          <p:cNvGraphicFramePr/>
          <p:nvPr>
            <p:extLst>
              <p:ext uri="{D42A27DB-BD31-4B8C-83A1-F6EECF244321}">
                <p14:modId xmlns:p14="http://schemas.microsoft.com/office/powerpoint/2010/main" val="250305984"/>
              </p:ext>
            </p:extLst>
          </p:nvPr>
        </p:nvGraphicFramePr>
        <p:xfrm>
          <a:off x="457200" y="1714458"/>
          <a:ext cx="8229600" cy="1483400"/>
        </p:xfrm>
        <a:graphic>
          <a:graphicData uri="http://schemas.openxmlformats.org/drawingml/2006/table">
            <a:tbl>
              <a:tblPr firstRow="1" bandRow="1">
                <a:noFill/>
                <a:tableStyleId>{9A38B72C-1D86-432A-AFAD-3BEF56FF0BA5}</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a:t>Larger </a:t>
                      </a:r>
                      <a:r>
                        <a:rPr lang="en-US" sz="1400" b="1" u="none" strike="noStrike" cap="none" dirty="0" err="1"/>
                        <a:t>Noncabinet</a:t>
                      </a:r>
                      <a:r>
                        <a:rPr lang="en-US" sz="1400" b="1" u="none" strike="noStrike" cap="none" dirty="0"/>
                        <a:t> Agencies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dirty="0"/>
                        <a:t>Environmental Protection Agency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15,600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Tennessee Valley Authority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11,500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General Services Administration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11,900</a:t>
                      </a:r>
                    </a:p>
                  </a:txBody>
                  <a:tcPr marL="91450" marR="91450" marT="45725" marB="45725"/>
                </a:tc>
              </a:tr>
            </a:tbl>
          </a:graphicData>
        </a:graphic>
      </p:graphicFrame>
      <p:sp>
        <p:nvSpPr>
          <p:cNvPr id="104" name="Shape 104"/>
          <p:cNvSpPr txBox="1"/>
          <p:nvPr/>
        </p:nvSpPr>
        <p:spPr>
          <a:xfrm>
            <a:off x="457200" y="3462550"/>
            <a:ext cx="8229600"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dirty="0">
                <a:solidFill>
                  <a:srgbClr val="000000"/>
                </a:solidFill>
                <a:latin typeface="Arial"/>
                <a:ea typeface="Arial"/>
                <a:cs typeface="Arial"/>
                <a:sym typeface="Arial"/>
              </a:rPr>
              <a:t>Source: </a:t>
            </a:r>
            <a:r>
              <a:rPr lang="en-US" sz="1400" b="0" i="1" u="none" strike="noStrike" cap="none" dirty="0">
                <a:solidFill>
                  <a:srgbClr val="000000"/>
                </a:solidFill>
                <a:latin typeface="Arial"/>
                <a:ea typeface="Arial"/>
                <a:cs typeface="Arial"/>
                <a:sym typeface="Arial"/>
              </a:rPr>
              <a:t>Budget of the United States Government, Fiscal Year 2017: Analytical Perspectives </a:t>
            </a:r>
            <a:r>
              <a:rPr lang="en-US" sz="1400" b="0" i="0" u="none" strike="noStrike" cap="none" dirty="0">
                <a:solidFill>
                  <a:srgbClr val="000000"/>
                </a:solidFill>
                <a:latin typeface="Arial"/>
                <a:ea typeface="Arial"/>
                <a:cs typeface="Arial"/>
                <a:sym typeface="Arial"/>
              </a:rPr>
              <a:t>(Washington, DC: US Government Printing Office, 2016) ,Tables 8.2 and 8.3.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14.1 Departmental Service of Federal </a:t>
            </a:r>
            <a:r>
              <a:rPr lang="en-US" sz="3200" b="1" i="0" u="none" strike="noStrike" cap="none" dirty="0" err="1">
                <a:solidFill>
                  <a:srgbClr val="007FA3"/>
                </a:solidFill>
                <a:latin typeface="Arial"/>
                <a:ea typeface="Arial"/>
                <a:cs typeface="Arial"/>
                <a:sym typeface="Arial"/>
              </a:rPr>
              <a:t>Nonpostal</a:t>
            </a:r>
            <a:r>
              <a:rPr lang="en-US" sz="3200" b="1" i="0" u="none" strike="noStrike" cap="none" dirty="0">
                <a:solidFill>
                  <a:srgbClr val="007FA3"/>
                </a:solidFill>
                <a:latin typeface="Arial"/>
                <a:ea typeface="Arial"/>
                <a:cs typeface="Arial"/>
                <a:sym typeface="Arial"/>
              </a:rPr>
              <a:t> Civilian Employees</a:t>
            </a:r>
          </a:p>
        </p:txBody>
      </p:sp>
      <p:sp>
        <p:nvSpPr>
          <p:cNvPr id="111" name="Shape 111"/>
          <p:cNvSpPr txBox="1">
            <a:spLocks noGrp="1"/>
          </p:cNvSpPr>
          <p:nvPr>
            <p:ph type="body" idx="1"/>
          </p:nvPr>
        </p:nvSpPr>
        <p:spPr>
          <a:xfrm>
            <a:off x="457200" y="5368159"/>
            <a:ext cx="8229600" cy="838331"/>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Source: </a:t>
            </a:r>
            <a:r>
              <a:rPr lang="en-US" sz="1600" b="0" i="1" u="none" strike="noStrike" cap="none">
                <a:solidFill>
                  <a:schemeClr val="dk1"/>
                </a:solidFill>
                <a:latin typeface="Arial"/>
                <a:ea typeface="Arial"/>
                <a:cs typeface="Arial"/>
                <a:sym typeface="Arial"/>
              </a:rPr>
              <a:t>Budget of the United States Government, Fiscal Year 2017: Analytical Perspectives </a:t>
            </a:r>
            <a:r>
              <a:rPr lang="en-US" sz="1600" b="0" i="0" u="none" strike="noStrike" cap="none">
                <a:solidFill>
                  <a:schemeClr val="dk1"/>
                </a:solidFill>
                <a:latin typeface="Arial"/>
                <a:ea typeface="Arial"/>
                <a:cs typeface="Arial"/>
                <a:sym typeface="Arial"/>
              </a:rPr>
              <a:t>(Washington, DC: US Government Printing Office, 2016), Tables 8.2 and 8.3.</a:t>
            </a:r>
          </a:p>
        </p:txBody>
      </p:sp>
      <p:pic>
        <p:nvPicPr>
          <p:cNvPr id="112" name="Shape 112" descr="A pie chart is broken up into departmental service of federal non postal civilian employees. Defense: 34%. All others: 34%. Veterans Affairs: 17%. Homeland Security: 9%. Justice: 6%. "/>
          <p:cNvPicPr preferRelativeResize="0"/>
          <p:nvPr/>
        </p:nvPicPr>
        <p:blipFill rotWithShape="1">
          <a:blip r:embed="rId3">
            <a:alphaModFix/>
          </a:blip>
          <a:srcRect/>
          <a:stretch/>
        </p:blipFill>
        <p:spPr>
          <a:xfrm>
            <a:off x="2880359" y="1640139"/>
            <a:ext cx="3383280" cy="338328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4606</Words>
  <Application>Microsoft Office PowerPoint</Application>
  <PresentationFormat>On-screen Show (4:3)</PresentationFormat>
  <Paragraphs>412</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Noto Sans Symbols</vt:lpstr>
      <vt:lpstr>Times New Roman</vt:lpstr>
      <vt:lpstr>Verdana</vt:lpstr>
      <vt:lpstr>508 Lecture</vt:lpstr>
      <vt:lpstr>Government in America: People, Politics and Policy</vt:lpstr>
      <vt:lpstr>Learning Objectives</vt:lpstr>
      <vt:lpstr>Learning Objective 14.1</vt:lpstr>
      <vt:lpstr>The Bureaucrats</vt:lpstr>
      <vt:lpstr>Some Bureaucratic Myths  and Realities</vt:lpstr>
      <vt:lpstr>Table 14.1 Federal Civilian  Employment (1 of 3)</vt:lpstr>
      <vt:lpstr>Table 14.1 Federal Civilian  Employment (2 of 3)</vt:lpstr>
      <vt:lpstr>Table 14.1 Federal Civilian  Employment (3 of 3)</vt:lpstr>
      <vt:lpstr>Figure 14.1 Departmental Service of Federal Nonpostal Civilian Employees</vt:lpstr>
      <vt:lpstr>Figure 14.2 Characteristics of Federal Nonpostal Civilian Employees</vt:lpstr>
      <vt:lpstr>Civil Servants</vt:lpstr>
      <vt:lpstr>Political Appointees </vt:lpstr>
      <vt:lpstr>Learning Objective 14.2</vt:lpstr>
      <vt:lpstr>How the Federal Bureaucracy  Is Organized</vt:lpstr>
      <vt:lpstr>Cabinet Departments</vt:lpstr>
      <vt:lpstr>Independent Regulatory Commissions</vt:lpstr>
      <vt:lpstr>Government Corporations</vt:lpstr>
      <vt:lpstr>The Independent Executive Agencies</vt:lpstr>
      <vt:lpstr>Fishermen on Lake Eerie</vt:lpstr>
      <vt:lpstr>Learning Objective 14.3</vt:lpstr>
      <vt:lpstr>Bureaucrats as Implementors</vt:lpstr>
      <vt:lpstr>What Implementation Means</vt:lpstr>
      <vt:lpstr>Why the Best-Laid Plans Sometimes Flunk the Implementation Test (1 of 2)</vt:lpstr>
      <vt:lpstr>Title IX</vt:lpstr>
      <vt:lpstr>Why the Best-Laid Plans Sometimes Flunk the Implementation Test (2 of 2)</vt:lpstr>
      <vt:lpstr>Journal Prompt 14.3: Why the Best-Laid Plans Sometimes Flunk the Implementation Test</vt:lpstr>
      <vt:lpstr>Illegal Aliens and Border Patrol</vt:lpstr>
      <vt:lpstr>A Case Study of Successful Implementation: The Voting Rights Act of 1965</vt:lpstr>
      <vt:lpstr>Voter Registration</vt:lpstr>
      <vt:lpstr>Privatization </vt:lpstr>
      <vt:lpstr>Learning Objective 14.4 </vt:lpstr>
      <vt:lpstr>Bureaucracies as Regulators</vt:lpstr>
      <vt:lpstr>Regulation in the Economy and in Everyday Life</vt:lpstr>
      <vt:lpstr>Two Types of Regulatory Activity </vt:lpstr>
      <vt:lpstr>Deregulation</vt:lpstr>
      <vt:lpstr>Journal Prompt 14.4: Deregulation</vt:lpstr>
      <vt:lpstr>Learning Objective 14.5</vt:lpstr>
      <vt:lpstr>Controlling the Bureaucracy</vt:lpstr>
      <vt:lpstr>Presidents Try to Control  the Bureaucracy</vt:lpstr>
      <vt:lpstr>Congress Tries to Control  the Bureaucracy</vt:lpstr>
      <vt:lpstr>Iron Triangles and  Issue Networks</vt:lpstr>
      <vt:lpstr>Figure 14.4 Iron Triangles: One Example</vt:lpstr>
      <vt:lpstr>Learning Objective 14.6</vt:lpstr>
      <vt:lpstr>Understanding Bureaucracies</vt:lpstr>
      <vt:lpstr>Bureaucracy and Democracy</vt:lpstr>
      <vt:lpstr>Bureaucracy and the  Scope of Government</vt:lpstr>
      <vt:lpstr>Shared Writing 14</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59</cp:revision>
  <dcterms:modified xsi:type="dcterms:W3CDTF">2017-02-16T05:58:58Z</dcterms:modified>
</cp:coreProperties>
</file>