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7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Lst>
  <p:sldSz cx="9144000" cy="6858000" type="screen4x3"/>
  <p:notesSz cx="6858000" cy="9144000"/>
  <p:embeddedFontLst>
    <p:embeddedFont>
      <p:font typeface="Helvetica Neue" panose="020B0604020202020204" charset="0"/>
      <p:regular r:id="rId79"/>
      <p:bold r:id="rId80"/>
      <p:italic r:id="rId81"/>
      <p:boldItalic r:id="rId82"/>
    </p:embeddedFont>
    <p:embeddedFont>
      <p:font typeface="Verdana" panose="020B0604030504040204" pitchFamily="34" charset="0"/>
      <p:regular r:id="rId83"/>
      <p:bold r:id="rId84"/>
      <p:italic r:id="rId85"/>
      <p:boldItalic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0598A2-ED2C-447D-9D35-F192C926DB6B}">
  <a:tblStyle styleId="{DD0598A2-ED2C-447D-9D35-F192C926DB6B}"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40" autoAdjust="0"/>
  </p:normalViewPr>
  <p:slideViewPr>
    <p:cSldViewPr snapToGrid="0">
      <p:cViewPr varScale="1">
        <p:scale>
          <a:sx n="79" d="100"/>
          <a:sy n="79" d="100"/>
        </p:scale>
        <p:origin x="124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6.fntdata"/><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1.fntdata"/><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4.fntdata"/><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12-15T06:37:58.085" idx="2">
    <p:pos x="6000" y="100"/>
    <p:text>Missing photo of Donald Trump--please insert. (Need to add alt text after)
-Nancy</p:text>
  </p:cm>
  <p:cm authorId="0" dt="2016-12-15T16:35:47.616" idx="1">
    <p:pos x="6000" y="0"/>
    <p:text>Photo of Trump not included in image file.
-Ed Taylor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0277653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87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features presidents of the last 60 years, giving the dates of their term or terms of office, their party affiliation, background, and major accomplishments and traits. How many recent presidents have served one term or less? How many have served as governor of a state? How many have served in the legislature?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7" name="Shape 1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8938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features presidents of the last 60 years, giving the dates of their term or terms of office, their party affiliation, background, and major accomplishments and traits. How many recent presidents have served one term or less? How many have served as governor of a state? How many have served in the legislature?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6" name="Shape 1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88532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features presidents of the last 60 years, giving the dates of their term or terms of office, their party affiliation, background, and major accomplishments and traits. How many recent presidents have served one term or less? How many have served as governor of a state? How many have served in the legislature?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0127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8248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serve a four-year term. The Twenty-second Amendment limits them to two terms. Six presidents have chosen not to run again after their first term but most try for a second electoral victory and 13 have succeeded.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a vice president becomes president, a new vice president must be chosen. The Twenty-fifth Amendment stipulates that the president nominates someone who must be approved by a simple majority vote in both houses of Congress. This Amendment also allows the vice president to become acting president if the president is temporarily disabled.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Impeachment is the process whereby a president is removed from office by Congress. The House of Representatives must vote to impeach and then the Senate conducts a trial on the charges. It takes a two-thirds majority vote in the Senate to oust the president. Presidents can be impeached for "treason, bribery, or other high crimes and misdemeanors." Two presidents have been impeached, Andrew Johnson in 1868 and Bill Clinton in 1998. Neither impeachment was successful. Richard Nixon would have been impeached had he not resigned after incriminating evidence was found on tape about the break-in to Democratic party headquarters at the Watergate Hotel. Clinton's impeachment over his conduct with an intern raised questions over what constitutes an impeachment offense, which is still hotly debated.</a:t>
            </a:r>
          </a:p>
        </p:txBody>
      </p:sp>
      <p:sp>
        <p:nvSpPr>
          <p:cNvPr id="151" name="Shape 1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04968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About one in five presidents were not elected to that office but took over the job for presidents who were assassinated or died in office.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Not every president has been able to serve out his full term of office. Who served the shortest time? Who served the longest?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20961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4" name="Shape 1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Richard Nixon was the only American president ever to resign his office. Nixon decided to resign rather than face impeachment for his role in the Watergate scandal, a series of illegal wiretaps, break-ins, and cover-ups.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5" name="Shape 1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38259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8344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Constitution gives the president a few national security, legislative, administrative, and judicial powers, some of which are quite general. Presidential power has increased over time, through the actions of presidents. Power has also increased because of factors including technology and the increased prominence of the United States.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assertion of presidential power has at times created controversy regarding the constitutional balance of powers.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8" name="Shape 1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5181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Framers of the Constitution spelled out in detail in Article I the powers of the legislature but they kept Article II on the executive powers vague and short. Their fear of a tyrant like the British monarch from whom they had recently escaped made them reluctant to give too much power to the executive.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James Madison believed that having three branches of government which all shared powers and served to check and balance one another was a way to avoid tyranny. Another safeguard against abuse of power was a short term of office for the president, four years as opposed to the six served by a Senator or the life tenure of a federal judge.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5" name="Shape 1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3971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227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Article II of the U.S. Constitution contains the enumerated powers of the president. Modern presidents infer that they have other powers in addition to those listed here, known as inherent powers.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2" name="Shape 1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626331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Article II of the U.S. Constitution contains the enumerated powers of the president. Modern presidents infer that they have other powers in addition to those listed here, known as inherent powers.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9" name="Shape 1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82057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modern president has power and responsibilities that George Washington could hardly have imagined. He oversees the world's largest and strongest military, the world's largest economy, and a world that is rapidly changing due to technological advancements.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Modern presidents have responded to changing needs by taking the initiative to stretch their powers beyond the original parameters envisioned by the founders. Although Lincoln expanded the powers of the president during the Civil War, FDR is considered to be the first modern president due to the unprecedented scale of his New Deal legislative program initiatives and the presidential leadership they required to be enacted by Congress and ruled constitutional by the Court.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6" name="Shape 2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12422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the post-war prosperity of the 1950s and 1960s, after World War II and FDR's New Deal, presidential power was viewed positively and a weak president was seen as a failure. But the Vietnam War and the Watergate scandal tarnished Americans' view of presidential power. Public trust in government has never returned since this era.</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presidential power was feared, Americans simultaneously despised the perceived weaknesses of Presidents Ford and Carter and many hoped that Reagan would be a strong leader. He found himself thwarted in his policymaking goals by divided government, as did his successors. George W. Bush asserted a strong view of presidential powers that was embraced by his followers as necessary to meet presidential responsibilities. Obama continued many of his predecessor's practices. He also actively used drones to kill terrorists, even American citizens, without trial and presided over a massive electronic surveillance effort. Once again, critics charged that presidential power threatened the constitutional balance of powers.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3" name="Shape 2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2332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Framers chose a presidential system which separates the executive from the legislative branch of government. Many countries have a parliamentary system where the prime minister is the leader of the party with the largest majority in parliament. Presidents and prime ministers differ in a variety of ways. The Framers chose a presidential system because they were more concerned with the abuse of power over its effective use.</a:t>
            </a:r>
          </a:p>
        </p:txBody>
      </p:sp>
      <p:sp>
        <p:nvSpPr>
          <p:cNvPr id="220" name="Shape 2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61827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7445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of the president's principal responsibilities is to manage the executive branch. The vice president has played a central role in recent administrations. Cabinet members focus on running executive departments but play only a modest role as a unit.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Executive Office includes the Council of Economic Advisers, the National Security Council, which helps organize the president's national security decision-making process, and the Office of Management and Budget, which prepares the budget and evaluates regulations and legislative proposals.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rely heavily on the White House staff for information, policy options, and analysis.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The First Lady has no official position but may play an important role in advocating on particular issues.</a:t>
            </a: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49145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Vice presidents were often chosen as an afterthought or to placate constituencies and balance the ticket. Vice presidents have performed mainly ceremonial duties until modern times, when presidents have begun to give them policy advisory and advocacy roles. Bush's vice president, Dick Cheney, was considered to have considerable influence over the president's foreign policy especially. President Obama chose Joseph Biden for his substantial experience in government, relying on Biden for advice, especially on foreign policy.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0" name="Shape 2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66081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president is not required by the Constitution to have a cabinet, but all presidents since Washington have chosen a select group of advisers in major policy areas. The modern cabinet consists of the heads of about 15 federal agencies and major executive departments, such as Agriculture, Commerce, Labor, and Education.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Not all department heads are cabinet level; it is up to the president to grant them that status if he deems their constituency important enough. Modern presidents are no longer likely to convene full cabinet meetings, as this is impractical now that the cabinet is so large and specialized. Instead, they meet individually with their cabinet officials as needed.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3735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Washington had four members of his cabinet. Today, there are at least fifteen offices that are included in the modern cabinet. Why has the number of cabinet members increased?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4" name="Shape 2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555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5449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Washington had four members of his cabinet. Today, there are at least fifteen offices that are included in the modern cabinet. Why has the number of cabinet members increased?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03325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 mentioned that the size of the federal bureaucracy greatly expanded under the New Deal programs created by FDR. In 1939, he established the EOP to provide him with staff to help oversee these new programs.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units of the EOP change depending upon the president's needs, and they have grown to include the NSC, which advises the president on matters of national security, the CEA, which performs the same role on matter of economic policy, and the powerful OMB, which prepares the president's annual budget and advises him on the budgetary implications of policy.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8" name="Shape 2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5099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Executive Office of the President, or the EOP, is home to many of the president's closest advisers.</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5" name="Shape 2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81688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 Jefferson had one secretary and President Wilson typed his own letters. Today's White House Staff numbers at least 600, including the president's chief of staff, who acts as gatekeeper, controlling who the president sees and what information he reads, and his press secretary, who controls his message to the media. Most members of the White House staff are chosen for their loyalty to the president and work anonymously, not receiving any public acknowledgement of their work behind the scenes.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president's closest and most loyal advisers occupy the West Wing of the White House, near the Oval Office. How much access and influence they have varies by administration. Some presidents use a hierarchical approach, with the chief of staff at the top, who makes sure that everyone is doing their job.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Kennedy and Clinton encouraged their staff to work together, using a wheel-and-spokes approach to encourage aides to participate in the decision making. Whatever the approach, it is the president who sets the tone and must demand that the staff analyze decisions and their consequences before offering advice.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53415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principal offices serve political, support, and policy functions.</a:t>
            </a:r>
          </a:p>
        </p:txBody>
      </p:sp>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374403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first lady has no formal Constitutional role but many first ladies have exerted influence on their husbands and performed duties well beyond that of hostess at the White House.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Abigail Adams exhorted her husband to consider women in making the nation's laws. Edith Wilson was the most powerful first lady thus far as she took over running the country when her husband was incapacitated by a stroke. Eleanor Roosevelt advocated publicly for policies and charitable causes that she supported. Hillary Clinton headed the planning committee for health care reform during her husband's administration, as well as serving as an influential adviser to him in other policy areas.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More recently, Michelle Obama has taken up the causes of healthy eating and exercise to combat childhood obesity.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8" name="Shape 2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17412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the First Lady has no official government position, she is often at the center of national attention. In recent years, First Ladies have taken active roles in promoting policies ranging from highway beautification and mental health to literacy and health care. First Lady Michelle Obama gave high priority to supporting military families and veterans.</a:t>
            </a:r>
          </a:p>
        </p:txBody>
      </p:sp>
      <p:sp>
        <p:nvSpPr>
          <p:cNvPr id="305" name="Shape 3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765810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82954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veto is a powerful tool for stopping legislation the president opposes. The president's role as party leader is at the core of presidents' efforts to assemble a winning legislative coalition behind their proposals, but party members sometimes oppose the president, and presidents cannot do much to increase the number of fellow party members in the legislature, in presidential or midterm election years.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Moreover, the president frequently faces an opposition majority in Congress. Presidents rarely enjoy electoral mandates for their policies, but they can benefit from high levels of public approval. A variety of presidential legislative skills, ranging from bargaining to setting priorities, contribute only marginally to the president's success with Congress.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8" name="Shape 3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01554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president is constitutionally required to inform Congress annually of the state of the union, a duty he performs in the form of a speech called the State of the Union Address. Since this address is now televised, the modern president is speaking as much to the public as to Congress about his legislative agenda.</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Veto power gives the president authority to reject legislation passed by Congress. Often the threat of a veto will persuade Congress to alter legislation before it crosses the president's desk. The president's veto is only a qualified negative because it can be overruled by a two-thirds vote in both houses of Congress. If a president neither signs nor vetoes a bill in 10 days, it becomes law. A pocket veto occurs when a president does not sign a bill for 10 days but Congress adjourns during that time.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have long sought a line-item veto, which would allow them to strike out individual provisions of a bill without vetoing the whole thing. In 1996, Congress gave President Clinton this power but the Supreme Court ruled it unconstitutional.</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5" name="Shape 3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6737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5440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vary in how often they choose to exercise their veto power. In some cases, the threat of a veto is enough to get pending legislation altered before it reaches the president's desk. Are presidential vetoes overridden very often?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32" name="Shape 3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442855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8" name="Shape 3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depend upon support from members of their own party in Congress to get their legislative agenda passed. It is natural for party members to have similar policy views and for members of the president's party in Congress to want their party to retain control of the White House and to succeed in implementing the party's policy agenda. It is also natural for members of the other party to resist the president and to vote against bills that he supports, based upon ideological differences as well as a desire to make him look bad.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But presidents cannot always count on votes from Congressional members of their party. Party loyalty is not absolute and parties are decentralized; members of Congress are first and foremost concerned with reelection and that means pleasing their constituents, not the president, especially if he is unpopular.</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president relies on party leaders in Congress to help him gather votes and wheel and deal, offering concessions on some bills to gain votes on others.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39" name="Shape 3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15435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depend heavily on their party’s leaders in Congress to pass their initiatives. In 2010, President Obama thanked House Speaker Nancy Pelosi after signing the Affordable Care Act. House Majority Leader Steny Hoyer and Senate Majority Leader Harry Reid are to her left.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46" name="Shape 3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9100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cannot rely on their coattails to carry their party’s legislators into office to help pass White House legislative programs. The president’s party typically gains few, if any, seats when the president wins election. For instance, the Republicans lost seats in both houses when President George W. Bush was elected in 2000.</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3" name="Shape 3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641435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cannot rely on their coattails to carry their party’s legislators into office to help pass White House legislative programs. The president’s party typically gains few, if any, seats when the president wins election. For instance, the Republicans lost seats in both houses when President George W. Bush was elected in 2000.</a:t>
            </a:r>
          </a:p>
        </p:txBody>
      </p:sp>
      <p:sp>
        <p:nvSpPr>
          <p:cNvPr id="360" name="Shape 3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784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Regardless of whether his party holds a majority of seats in Congress, a president's legislative influence depends primarily on his overall popularity.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Widespread public support gives the president leeway and weakens resistance to presidential policies. It provides a cover for members of Congress to cast votes their constituents might otherwise object to. They can defend their votes as support for the president rather than support for a certain policy alone. But the leverage of popularity has limits. Even an extremely popular president is unlikely to sway members of Congress who have strong ideological objections to his policies.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Members of Congress, even of the president's own party, will distance themselves from an unpopular president, even to the point of requesting that he not campaign for their reelection.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presidents win office by a relatively wide margin and have high public approval ratings, they often consider that they have a mandate to implement their policy agenda; however, it is easy for a president to overestimate the mandate so care must be taken not to overreach.</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67" name="Shape 3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06390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3" name="Shape 3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Concerning the bargaining that President Reagan had to do with members of Congress to get his 1982 tax cuts bill passed, his budget director said David Stockman said, "The hogs were really feeding, the greed level, the level of opportunities, just got out of control." This level of bargaining is discouraged today but wheeling and dealing is still a key part of a president's legislative skills.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first 100 days of a president's term are called the "honeymoon period" when presidential approval ratings are at their highest and presidents have the best opportunity to successfully introduce legislation. Savvy presidents move quickly to act on their policy agenda during this period.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Even during the honeymoon period, a president's political capital is limited and he can only lobby effectively for a limited number of policies. This means that he must set clear legislative priorities. He must also decisively and publicly set the legislative agenda otherwise Congress will establish its own priorities and force the president into a defensive stance. Even very skilled and popular presidents have limited success with the legislature; the best they can do is exploit favorable conditions for change.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74" name="Shape 3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91002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0" name="Shape 3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find the role of legislative leader a challenging one. Often they must compromise with opponents in Congress, as President Bill Clinton did in 1996 when he signed the welfare reform bill.</a:t>
            </a:r>
          </a:p>
        </p:txBody>
      </p:sp>
      <p:sp>
        <p:nvSpPr>
          <p:cNvPr id="381" name="Shape 38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792983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2589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president is the chief diplomat, commander in chief, and crisis manager. Presidents have substantial formal and informal powers regarding going to war, and these powers remain a matter of controversy. Congress has a central constitutional role in making national security policy, but leadership in this area is centered in the White House, and presidents usually receive the support they seek from Congress when they choose to deploy the armed forces.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94" name="Shape 3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8932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Americans have high expectations for their presidents, who have come from a relatively narrow range of backgrounds. Most presidents are elected directly to that office, but about one in five succeeded to the presidency when the president died or resigned. </a:t>
            </a:r>
          </a:p>
          <a:p>
            <a:pPr marL="0" marR="0" lvl="0" indent="0" algn="l" rtl="0">
              <a:spcBef>
                <a:spcPts val="45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45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No president has been removed for disability, as provided by the Twenty-fifth Amendment, which also provides the means for filling vacancies in the office of vice president. Nor has a president been removed by impeachment, although two presidents were impeached unsuccessfully.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8" name="Shape 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216237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0" name="Shape 4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president has the exclusive power to recognize the governments of foreign nations by receiving their ambassadors and appointing his own. He can also terminate relations with countries whose governments he considers illegitimate.</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Another portion of the president's role as chief diplomat involves negotiating treaties, which must be approved by a two-thirds vote of the Senate. Recent presidents have begun to favor executive agreements, which are fulfill the same function as treaties but do not require Congressional ratification.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the leader of the world's largest economic and military power, the president has distinct advantages in foreign relations but also a host of competing expectations and obligations that make this a delicate and complicated role.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01" name="Shape 4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0855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usually conduct diplomatic relations through envoys, but occasionally they engage in personal diplomacy. Here, President Carter celebrates a peace agreement he brokered between Israeli Prime Minister Menachem Begin and Egyptian president Anwar Sadat.</a:t>
            </a:r>
          </a:p>
        </p:txBody>
      </p:sp>
      <p:sp>
        <p:nvSpPr>
          <p:cNvPr id="408" name="Shape 4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801907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4" name="Shape 4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Under his power as commander in chief of the armed forces, the president can deploy troops into armed conflict abroad, even though Congress retains the power to officially declare war. Congress must also appropriate funds for military actions, which theoretically provides some constraint on the president's ability to wage undeclared wars.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President Washington was commander in chief, he personally led troops to put down the Whiskey Rebellion. Modern presidents often have no military experience and do not take their leadership role quite so literally. On the other hand, Washington did not have a standing army of 1.4 million troops at his command, nor the world's largest nuclear arsenal.</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15" name="Shape 4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264277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1200" b="0" i="0" u="none" strike="noStrike" cap="none">
                <a:solidFill>
                  <a:schemeClr val="dk1"/>
                </a:solidFill>
                <a:latin typeface="Helvetica Neue"/>
                <a:ea typeface="Helvetica Neue"/>
                <a:cs typeface="Helvetica Neue"/>
                <a:sym typeface="Helvetica Neue"/>
              </a:rPr>
              <a:t>The president commands vast military resources, ranging from nuclear weapons and aircraft carriers to armies and special forces. Here, President Obama and his national security team watch Navy Seals raid the compound of Osama bin Laden in 2011.</a:t>
            </a:r>
          </a:p>
        </p:txBody>
      </p:sp>
      <p:sp>
        <p:nvSpPr>
          <p:cNvPr id="422" name="Shape 4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227642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8" name="Shape 4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 just noted that the president can deploy troops even without a formal declaration of war from Congress. In fact, the last time Congress declared war was after Pearl Harbor was attacked in 1941. Since presidents have deployed troops without obtaining a formal declaration of war from Congress, war powers seem to have shifted to the executive.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But after the Vietnam War, Congress passed the War Powers Resolution, over Nixon's veto. This law requires the president to seek Congressional approval before deploying troops, except in an emergency. In that case the president must report on his action to Congress within 48 hours, and in all cases end engagement within 60 days unless Congress formally declares war.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generally ignore this law and consider it unconstitutional but none has yet dared to test it in court.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Some worry that the rapid response capabilities of modern technology allow the president to bypass congressional opposition, thus undermining the separation of powers. Others say the commander in chief needs the flexibility to meet America's global responsibilities and combat international terrorism without the hindrance of congressional checks and balances. What do you think? Should the president show more deference to Congress or should Congress accept the shifting of their war powers to the executive?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29" name="Shape 4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180018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50779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 crisis is a sudden, unpredictable, and potentially dangerous event, such as a military attack or an earthquake. How a president handles a crisis makes or breaks his electoral fortunes and his place in history. The discovery of Soviet missiles in Cuba required quick and delicate negotiations on the part of President Kennedy to avoid nuclear war. The terrorist attack on 9/11 necessitated an immediate response from President Bush to deal with the effects of the attack.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Early presidents had fewer crises to deal with because word traveled slowly by foot or horse. Today's presidents have immediate knowledge of what is happening around the globe and must react decisively to a wide range of domestic and international crises.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42" name="Shape 4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62305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8" name="Shape 44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Crisis management may be the most difficult of the president’s many roles. By definition, crises are sudden, unpredictable, and dangerous. When President George W. Bush met with firefighters and rescue workers at the World Trade Center site three days after the terrorist attacks of September 11, 2001, the country stood united behind him.</a:t>
            </a:r>
          </a:p>
        </p:txBody>
      </p:sp>
      <p:sp>
        <p:nvSpPr>
          <p:cNvPr id="449" name="Shape 4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254330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5" name="Shape 45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Modern presidents are expected to set foreign policy priorities and the domestic legislative agenda. Since the New Deal, presidents are expected to solve economic problems, keep the economy growing, keep unemployment and inflation and taxes down, and essentially ensure prosperity. They, and their party, will suffer at the ballot box in a weak economy, although their control over these factors is much more limited than the public believes because they must obtain Congressional support to get any bill passed.</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president takes the lead in national security policy in part because the country needs to present a unified image abroad. It would be impractical for all 535 members of Congress to conduct foreign policy. Since Congress plays a larger role, and defers to the president less, on domestic than on foreign policy, it is sometimes considered that there are two presidencies.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56" name="Shape 4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289907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2" name="Shape 4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985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Modern presidents face a daunting array of expectations from the American public. We expect our presidents to ensure economic growth and prosperity, and we also expect protection from internal and internal security threats.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we will see in this chapter, presidential responsibilities have increased dramatically in the twentieth century but presidential power has not necessarily kept pace. Although we expect much from our presidents, Americans dislike a concentration of power. As a society, we tend to be anti-government and at the same time look to government to solve economic and social problems.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5" name="Shape 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369119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8" name="Shape 4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invest heavily in efforts to win the public's support, but they often have low approval levels. Approval levels are affected by party identification, by evaluations of the president's performance on the economy, foreign affairs, and other policy areas, and by evaluations of the president's character and job-related skills. Presidents typically fail to obtain the public's support for their policy initiatives and rarely are able to mobilize the public to act on behalf of these initiatives.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69" name="Shape 4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704714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5" name="Shape 47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quote from Abraham Lincoln makes it clear that even as early as the mid-nineteenth century, public support was key to presidential success.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 Kennedy was the first president to use the power of television to speak directly to citizens. Instead of holding traditional press conferences, presidents can appear on television talk shows and address the voters in prime time. These direct public appeals are known as "going public." Their purpose is clear: use persuasion to raise public support and shape public opinion in favor of policies.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chief of state, the president must project a sense of national unity and authority as the country's ceremonial leader. The framers of the Constitution only partially understood the symbolic and morale-building functions a president must perform. But over time, presidents have become national celebrities and command media attention merely by jogging, fishing, golfing, or going to church. By their actions, presidents can arouse a sense of hope or despair, honor or dishonor, for the American people, and they are judged by how well they perform this function as much as by the success of their policy initiatives.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76" name="Shape 4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825864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2" name="Shape 4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Presidents often use commercial public relations techniques to win support for their policy initiatives. President George W. Bush, for example, used the backdrop of an aircraft carrier to announce the end of the war in Iraq and obtain support for his stewardship.</a:t>
            </a:r>
          </a:p>
        </p:txBody>
      </p:sp>
      <p:sp>
        <p:nvSpPr>
          <p:cNvPr id="483" name="Shape 4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99714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9" name="Shape 4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Presidential approval ratings are a product of many factors. Generally, people who belong to one party disapprove of leaders of the other party.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Presidential approval ratings tend to fall over the course of their terms, which is why presidents have the most political capital to spend at the start of their term, when approval ratings are highest.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Issues in the news, such as the economy or terrorism, gain the public's attention and affect approval ratings.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Rally events lead to brief spikes in public approval following a significant national event, such as the 9/11 terrorist attack.</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90" name="Shape 4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21932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6" name="Shape 4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Most presidents seem to be most popular when they first enter office; later on, their popularity often erodes. Bill Clinton was an exception, enjoying higher approval in his second term then in his first. George W. Bush had high approval following 9/11, but public support diminished steadily after that.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97" name="Shape 4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33869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4" name="Shape 5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All presidents strive to mobilize public support for their policies by using the "bully pulpit" of the presidency to communicate directly with citizens. They seek media advice from experts on lighting, makeup, stage settings, camera angles, clothing, pacing of delivery, and other facets of making speeches.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05" name="Shape 5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703097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1" name="Shape 5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Ronald Reagan actively sought public support for his policies. Despite his skills as a communicator, he typically failed to move the public in his direction.</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12" name="Shape 5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02468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8" name="Shape 51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 have just noted how difficult it is for presidents to influence public opinion. Yet, when public opinion is marshaled behind a president's policy initiative, Congress tends to take it seriously.</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Unfortunately for most presidents, such mobilization is rare. More often, an inattentive and apathetic public is unmoved and Congress interprets this as a mandate to ignore the president and maintain the status quo.</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19" name="Shape 5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528024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9712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1" name="Shape 5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press is the principal intermediary between the president and the public. Presidents and the press are frequently in conflict over the amount, nature, and tone of the coverage of the presidency. Much of the coverage is superficial and without partisan or ideological bias, but there has been an increase in the negativity of coverage and there are an increasing number of ideologically biased sources of news, such as FOX News.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32" name="Shape 5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393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Constitutional requirements to serve as president are pretty basic: You must be a natural-born, as opposed to naturalized, citizen, you must be at least 35, and you must have resided in the United States for at least 14 years.</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Until John Kennedy, all presidents had been Protestant. Until Barack Obama, all presidents were white. No woman has yet served as president or vice president. Why do you think that is? Do you think a woman will serve in either of these offices within your lifetime?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2" name="Shape 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46604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8" name="Shape 5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Arial"/>
                <a:ea typeface="Arial"/>
                <a:cs typeface="Arial"/>
                <a:sym typeface="Arial"/>
              </a:rPr>
              <a:t>Press coverage of the president is pervasive because of the importance of the presidency. At the same time, the press is the primary means by which the president communicates with the public. Here President Obama answers questions from the press in the White House briefing room.</a:t>
            </a:r>
          </a:p>
        </p:txBody>
      </p:sp>
      <p:sp>
        <p:nvSpPr>
          <p:cNvPr id="539" name="Shape 5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432462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Shape 5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5" name="Shape 5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3554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1" name="Shape 5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fear of a presidential power harmful to democracy is always present, but there are many checks on presidential power. Support of increasing the scope of government is not inherent in the presidency, and presidents have frequently been advocates of limiting government growth, albeit not necessarily limiting their own powers.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52" name="Shape 5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8084571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8" name="Shape 5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Given our country's origins, it is not surprising that we fear monarchy and dictatorship, and that we have (very effectively) constitutionally limited the powers of the president and provided checks and balances against his power in the other two branches of government.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Yet Americans are likely to favor a strong president during a crisis and when the occupant of the White House shares their ideological perspective and pushes policies that they support. When the occupant changes, these same people are suddenly convinced the president has too much power. But does he?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Take the example of divided government. It takes the Madisonian checks and balances to an extreme that can result in gridlock. Is this a good thing or not? Is change possible under a divided government?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59" name="Shape 55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886597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5" name="Shape 5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All three of those presidents you see on this slide substantially increased the scope and role of the federal government. Yet some modern presidents have advocated constraints on government and limits on spending, especially on domestic policy.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When we say that Americans are ideologically conservative and operationally liberal we mean that Americans oppose big government, extensive regulations, and high taxes in principle yet we expect government in general, and presidents in particular, to ensure peace, prosperity, and security, all of which cost money and require governmental policies and action.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66" name="Shape 56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57982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21043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8" name="Shape 5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0665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features presidents of the last 60 years, giving the dates of their term or terms of office, their party affiliation, background, and major accomplishments and traits. How many recent presidents have served one term or less? How many have served as governor of a state? How many have served in the legislature?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9" name="Shape 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37354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features presidents of the last 60 years, giving the dates of their term or terms of office, their party affiliation, background, and major accomplishments and traits. How many recent presidents have served one term or less? How many have served as governor of a state? How many have served in the legislature?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8" name="Shape 1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70746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omments" Target="../comments/comment1.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4" name="Shape 5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5" name="Shape 5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12</a:t>
            </a:r>
          </a:p>
        </p:txBody>
      </p:sp>
      <p:sp>
        <p:nvSpPr>
          <p:cNvPr id="56" name="Shape 5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The Presidency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15371"/>
            <a:ext cx="8229600" cy="9847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12.1 Recent Presidents (3 of 5) </a:t>
            </a:r>
          </a:p>
        </p:txBody>
      </p:sp>
      <p:graphicFrame>
        <p:nvGraphicFramePr>
          <p:cNvPr id="120" name="Shape 120"/>
          <p:cNvGraphicFramePr/>
          <p:nvPr>
            <p:extLst>
              <p:ext uri="{D42A27DB-BD31-4B8C-83A1-F6EECF244321}">
                <p14:modId xmlns:p14="http://schemas.microsoft.com/office/powerpoint/2010/main" val="1849870597"/>
              </p:ext>
            </p:extLst>
          </p:nvPr>
        </p:nvGraphicFramePr>
        <p:xfrm>
          <a:off x="762000" y="1569293"/>
          <a:ext cx="7580100" cy="3845590"/>
        </p:xfrm>
        <a:graphic>
          <a:graphicData uri="http://schemas.openxmlformats.org/drawingml/2006/table">
            <a:tbl>
              <a:tblPr firstRow="1" bandRow="1">
                <a:noFill/>
                <a:tableStyleId>{DD0598A2-ED2C-447D-9D35-F192C926DB6B}</a:tableStyleId>
              </a:tblPr>
              <a:tblGrid>
                <a:gridCol w="1525900"/>
                <a:gridCol w="949650"/>
                <a:gridCol w="1025850"/>
                <a:gridCol w="2039350"/>
                <a:gridCol w="203935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t>President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Term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Party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Background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Presidency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Jimmy Carter</a:t>
                      </a:r>
                    </a:p>
                    <a:p>
                      <a:pPr marL="0" marR="0" lvl="0" indent="0" algn="l" rtl="0">
                        <a:lnSpc>
                          <a:spcPct val="100000"/>
                        </a:lnSpc>
                        <a:spcBef>
                          <a:spcPts val="0"/>
                        </a:spcBef>
                        <a:spcAft>
                          <a:spcPts val="0"/>
                        </a:spcAft>
                        <a:buClr>
                          <a:srgbClr val="000000"/>
                        </a:buClr>
                        <a:buSzPct val="250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1977–1981</a:t>
                      </a:r>
                    </a:p>
                    <a:p>
                      <a:pPr marL="0" marR="0" lvl="0" indent="0" algn="l" rtl="0">
                        <a:lnSpc>
                          <a:spcPct val="100000"/>
                        </a:lnSpc>
                        <a:spcBef>
                          <a:spcPts val="0"/>
                        </a:spcBef>
                        <a:spcAft>
                          <a:spcPts val="0"/>
                        </a:spcAft>
                        <a:buClr>
                          <a:srgbClr val="000000"/>
                        </a:buClr>
                        <a:buSzPct val="250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Democrat</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Governor of Georgia</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Peanut farmer</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Viewed as honest but politically unskilled</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Managed Iranian hostage crisis</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Lost bid for reelection in 1980</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Brokered peace between Israel and Egypt</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Ronald W. Reagan</a:t>
                      </a:r>
                    </a:p>
                    <a:p>
                      <a:pPr marL="0" marR="0" lvl="0" indent="0" algn="l" rtl="0">
                        <a:lnSpc>
                          <a:spcPct val="100000"/>
                        </a:lnSpc>
                        <a:spcBef>
                          <a:spcPts val="0"/>
                        </a:spcBef>
                        <a:spcAft>
                          <a:spcPts val="0"/>
                        </a:spcAft>
                        <a:buClr>
                          <a:srgbClr val="000000"/>
                        </a:buClr>
                        <a:buSzPct val="250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1981–1989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Republican </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Governor of California</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Well-known actor</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Won a substantial tax cut</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Led fight for a large increase in defense spending</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Hurt by Iran-Contra scandal</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Known as the Great Communicator</a:t>
                      </a:r>
                    </a:p>
                  </a:txBody>
                  <a:tcPr marL="91450" marR="91450" marT="45725" marB="45725"/>
                </a:tc>
              </a:tr>
            </a:tbl>
          </a:graphicData>
        </a:graphic>
      </p:graphicFrame>
      <p:pic>
        <p:nvPicPr>
          <p:cNvPr id="121" name="Shape 121" descr="A presidential photo of Jimmy Carter."/>
          <p:cNvPicPr preferRelativeResize="0"/>
          <p:nvPr/>
        </p:nvPicPr>
        <p:blipFill rotWithShape="1">
          <a:blip r:embed="rId3">
            <a:alphaModFix/>
          </a:blip>
          <a:srcRect/>
          <a:stretch/>
        </p:blipFill>
        <p:spPr>
          <a:xfrm>
            <a:off x="834389" y="2323688"/>
            <a:ext cx="952499" cy="1168400"/>
          </a:xfrm>
          <a:prstGeom prst="rect">
            <a:avLst/>
          </a:prstGeom>
          <a:noFill/>
          <a:ln>
            <a:noFill/>
          </a:ln>
        </p:spPr>
      </p:pic>
      <p:pic>
        <p:nvPicPr>
          <p:cNvPr id="122" name="Shape 122" descr="A presidential photo of Ronald W. Reagan."/>
          <p:cNvPicPr preferRelativeResize="0"/>
          <p:nvPr/>
        </p:nvPicPr>
        <p:blipFill rotWithShape="1">
          <a:blip r:embed="rId4">
            <a:alphaModFix/>
          </a:blip>
          <a:srcRect/>
          <a:stretch/>
        </p:blipFill>
        <p:spPr>
          <a:xfrm>
            <a:off x="834389" y="4027170"/>
            <a:ext cx="952499" cy="1193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215371"/>
            <a:ext cx="8229600" cy="10876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12.1 Recent Presidents (4 of 5) </a:t>
            </a:r>
          </a:p>
        </p:txBody>
      </p:sp>
      <p:graphicFrame>
        <p:nvGraphicFramePr>
          <p:cNvPr id="129" name="Shape 129"/>
          <p:cNvGraphicFramePr/>
          <p:nvPr/>
        </p:nvGraphicFramePr>
        <p:xfrm>
          <a:off x="457200" y="1600200"/>
          <a:ext cx="8229600" cy="4211350"/>
        </p:xfrm>
        <a:graphic>
          <a:graphicData uri="http://schemas.openxmlformats.org/drawingml/2006/table">
            <a:tbl>
              <a:tblPr firstRow="1" bandRow="1">
                <a:noFill/>
                <a:tableStyleId>{DD0598A2-ED2C-447D-9D35-F192C926DB6B}</a:tableStyleId>
              </a:tblPr>
              <a:tblGrid>
                <a:gridCol w="1626325"/>
                <a:gridCol w="1352825"/>
                <a:gridCol w="1171750"/>
                <a:gridCol w="2039350"/>
                <a:gridCol w="203935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t>President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Term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Party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Background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Presidency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George H. W. Bush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t>1989–1993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Republican</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U.S. Representative from Texas</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Director of CIA</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Ambassador to UN</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Served two terms as Reagan’s vice president</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Led international coalition to victory in Gulf War</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Presided over end of the Cold War</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Popular until economy stagnated</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Lost reelection bid in 1992</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William J. Clinton</a:t>
                      </a:r>
                    </a:p>
                    <a:p>
                      <a:pPr marL="0" marR="0" lvl="0" indent="0" algn="l" rtl="0">
                        <a:lnSpc>
                          <a:spcPct val="100000"/>
                        </a:lnSpc>
                        <a:spcBef>
                          <a:spcPts val="0"/>
                        </a:spcBef>
                        <a:spcAft>
                          <a:spcPts val="0"/>
                        </a:spcAft>
                        <a:buClr>
                          <a:srgbClr val="000000"/>
                        </a:buClr>
                        <a:buSzPct val="250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1993–2001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Democrat</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Governor of Arkansas</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Rhodes Scholar </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Moved Democrats to center</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Presided over balanced budget</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Benefitted from strong economy</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Tenure marred by Monica Lewinsky scandal</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Impeached but not convicted </a:t>
                      </a:r>
                    </a:p>
                  </a:txBody>
                  <a:tcPr marL="91450" marR="91450" marT="45725" marB="45725"/>
                </a:tc>
              </a:tr>
            </a:tbl>
          </a:graphicData>
        </a:graphic>
      </p:graphicFrame>
      <p:pic>
        <p:nvPicPr>
          <p:cNvPr id="130" name="Shape 130" descr="A presidential photo of George H. W. Bush."/>
          <p:cNvPicPr preferRelativeResize="0"/>
          <p:nvPr/>
        </p:nvPicPr>
        <p:blipFill rotWithShape="1">
          <a:blip r:embed="rId3">
            <a:alphaModFix/>
          </a:blip>
          <a:srcRect/>
          <a:stretch/>
        </p:blipFill>
        <p:spPr>
          <a:xfrm>
            <a:off x="691977" y="2286000"/>
            <a:ext cx="952499" cy="1168400"/>
          </a:xfrm>
          <a:prstGeom prst="rect">
            <a:avLst/>
          </a:prstGeom>
          <a:noFill/>
          <a:ln>
            <a:noFill/>
          </a:ln>
        </p:spPr>
      </p:pic>
      <p:pic>
        <p:nvPicPr>
          <p:cNvPr id="131" name="Shape 131" descr="A presidential photo of William J. Clinton."/>
          <p:cNvPicPr preferRelativeResize="0"/>
          <p:nvPr/>
        </p:nvPicPr>
        <p:blipFill rotWithShape="1">
          <a:blip r:embed="rId4">
            <a:alphaModFix/>
          </a:blip>
          <a:srcRect/>
          <a:stretch/>
        </p:blipFill>
        <p:spPr>
          <a:xfrm>
            <a:off x="685800" y="4013200"/>
            <a:ext cx="952499" cy="1168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12.1 Recent Presidents (5 of 5) </a:t>
            </a:r>
          </a:p>
        </p:txBody>
      </p:sp>
      <p:graphicFrame>
        <p:nvGraphicFramePr>
          <p:cNvPr id="138" name="Shape 138"/>
          <p:cNvGraphicFramePr/>
          <p:nvPr/>
        </p:nvGraphicFramePr>
        <p:xfrm>
          <a:off x="457200" y="1600200"/>
          <a:ext cx="8229600" cy="4485680"/>
        </p:xfrm>
        <a:graphic>
          <a:graphicData uri="http://schemas.openxmlformats.org/drawingml/2006/table">
            <a:tbl>
              <a:tblPr firstRow="1" bandRow="1">
                <a:noFill/>
                <a:tableStyleId>{DD0598A2-ED2C-447D-9D35-F192C926DB6B}</a:tableStyleId>
              </a:tblPr>
              <a:tblGrid>
                <a:gridCol w="1626325"/>
                <a:gridCol w="1352825"/>
                <a:gridCol w="1171750"/>
                <a:gridCol w="2039350"/>
                <a:gridCol w="203935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t>President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Term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Party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Background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Presidency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George W. Bush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2001–2009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Republican</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Governor of Texas</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Son of President George Bush</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Elected without plurality of the vote</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Launched war on terrorism</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Won large tax cut</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Established Department of Homeland Security</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Began war with Iraq</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Barack Obama</a:t>
                      </a:r>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dirty="0"/>
                        <a:t>2009–2017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Democrat</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Senator from Illinois</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First African American elected as president</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Dealt with financial crisis</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Continued war on terrorism</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Won health care reform</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Donald Trump</a:t>
                      </a:r>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2017–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Republican</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Billionaire real estate developer</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No previous government experience</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None/>
                      </a:pPr>
                      <a:endParaRPr sz="1200" u="none" strike="noStrike" cap="none" dirty="0"/>
                    </a:p>
                  </a:txBody>
                  <a:tcPr marL="91450" marR="91450" marT="45725" marB="45725"/>
                </a:tc>
              </a:tr>
            </a:tbl>
          </a:graphicData>
        </a:graphic>
      </p:graphicFrame>
      <p:pic>
        <p:nvPicPr>
          <p:cNvPr id="139" name="Shape 139" descr="A presidential photo of George W. Bush."/>
          <p:cNvPicPr preferRelativeResize="0"/>
          <p:nvPr/>
        </p:nvPicPr>
        <p:blipFill rotWithShape="1">
          <a:blip r:embed="rId3">
            <a:alphaModFix/>
          </a:blip>
          <a:srcRect/>
          <a:stretch/>
        </p:blipFill>
        <p:spPr>
          <a:xfrm>
            <a:off x="743464" y="2286000"/>
            <a:ext cx="733425" cy="899667"/>
          </a:xfrm>
          <a:prstGeom prst="rect">
            <a:avLst/>
          </a:prstGeom>
          <a:noFill/>
          <a:ln>
            <a:noFill/>
          </a:ln>
        </p:spPr>
      </p:pic>
      <p:pic>
        <p:nvPicPr>
          <p:cNvPr id="140" name="Shape 140" descr="A presidential photo of Barack Obama."/>
          <p:cNvPicPr preferRelativeResize="0"/>
          <p:nvPr/>
        </p:nvPicPr>
        <p:blipFill rotWithShape="1">
          <a:blip r:embed="rId4">
            <a:alphaModFix/>
          </a:blip>
          <a:srcRect/>
          <a:stretch/>
        </p:blipFill>
        <p:spPr>
          <a:xfrm>
            <a:off x="642498" y="3660139"/>
            <a:ext cx="733425" cy="899667"/>
          </a:xfrm>
          <a:prstGeom prst="rect">
            <a:avLst/>
          </a:prstGeom>
          <a:noFill/>
          <a:ln>
            <a:noFill/>
          </a:ln>
        </p:spPr>
      </p:pic>
      <p:pic>
        <p:nvPicPr>
          <p:cNvPr id="141" name="Shape 141" descr="A presidential photo of Donald Trump."/>
          <p:cNvPicPr preferRelativeResize="0"/>
          <p:nvPr/>
        </p:nvPicPr>
        <p:blipFill rotWithShape="1">
          <a:blip r:embed="rId5">
            <a:alphaModFix/>
          </a:blip>
          <a:srcRect/>
          <a:stretch/>
        </p:blipFill>
        <p:spPr>
          <a:xfrm>
            <a:off x="642498" y="5034278"/>
            <a:ext cx="731519" cy="96560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457200" y="3296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12.1: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Who </a:t>
            </a:r>
            <a:r>
              <a:rPr lang="en-US" b="1" i="0" u="none" strike="noStrike" cap="none" dirty="0">
                <a:solidFill>
                  <a:srgbClr val="007FA3"/>
                </a:solidFill>
                <a:latin typeface="Arial"/>
                <a:ea typeface="Arial"/>
                <a:cs typeface="Arial"/>
                <a:sym typeface="Arial"/>
              </a:rPr>
              <a:t>They Are</a:t>
            </a:r>
          </a:p>
        </p:txBody>
      </p:sp>
      <p:sp>
        <p:nvSpPr>
          <p:cNvPr id="147" name="Shape 147"/>
          <p:cNvSpPr txBox="1">
            <a:spLocks noGrp="1"/>
          </p:cNvSpPr>
          <p:nvPr>
            <p:ph type="body" idx="1"/>
          </p:nvPr>
        </p:nvSpPr>
        <p:spPr>
          <a:xfrm>
            <a:off x="457200" y="2125980"/>
            <a:ext cx="8229600" cy="400018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All manner of people have become president. Is there a set of qualifications that makes a better president?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How They Got There</a:t>
            </a:r>
          </a:p>
        </p:txBody>
      </p:sp>
      <p:sp>
        <p:nvSpPr>
          <p:cNvPr id="154" name="Shape 15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Elections: The typical road to the White House </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Twenty-second Amendment (1951)</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Succession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Twenty-fifth Amendment (1967)</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Impeachment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Watergate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Clinton's sex scandal</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15371"/>
            <a:ext cx="8229600" cy="10076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12.2 Incomplete Presidential Terms</a:t>
            </a:r>
          </a:p>
        </p:txBody>
      </p:sp>
      <p:graphicFrame>
        <p:nvGraphicFramePr>
          <p:cNvPr id="161" name="Shape 161"/>
          <p:cNvGraphicFramePr/>
          <p:nvPr>
            <p:extLst>
              <p:ext uri="{D42A27DB-BD31-4B8C-83A1-F6EECF244321}">
                <p14:modId xmlns:p14="http://schemas.microsoft.com/office/powerpoint/2010/main" val="3519854379"/>
              </p:ext>
            </p:extLst>
          </p:nvPr>
        </p:nvGraphicFramePr>
        <p:xfrm>
          <a:off x="548625" y="1602740"/>
          <a:ext cx="8046750" cy="4226670"/>
        </p:xfrm>
        <a:graphic>
          <a:graphicData uri="http://schemas.openxmlformats.org/drawingml/2006/table">
            <a:tbl>
              <a:tblPr firstRow="1" bandRow="1">
                <a:noFill/>
                <a:tableStyleId>{DD0598A2-ED2C-447D-9D35-F192C926DB6B}</a:tableStyleId>
              </a:tblPr>
              <a:tblGrid>
                <a:gridCol w="2377450"/>
                <a:gridCol w="3291850"/>
                <a:gridCol w="237745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President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Term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Succeeded By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William Henry Harrison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March 4, 1841–April 4, 1941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John Tyler</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Zachary Taylor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March 4, 1849–July 9, 1850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Millard Fillmore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Abraham Lincoln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March 4, 1865–April 15, 1865</a:t>
                      </a:r>
                      <a:r>
                        <a:rPr lang="en-US" sz="1400" u="none" strike="noStrike" cap="none" baseline="30000"/>
                        <a:t>a</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Andrew Johnson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James Garfield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March 4, 1881–September 19, 1881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Chester A. Arthur</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William McKinley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March 4, 1901–September 14, 1901</a:t>
                      </a:r>
                      <a:r>
                        <a:rPr lang="en-US" sz="1400" u="none" strike="noStrike" cap="none" baseline="30000"/>
                        <a:t>a</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Theodore Roosevelt </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Warren G. Harding</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March 4, 1921–August 2, 1923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Calvin Coolidge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Franklin D. Roosevelt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January 20, 1945–April 12, 1945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Harry S. Truman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John F. Kennedy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January 20, 1961–November 22, 1963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Lyndon B. Johnson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Richard M. Nixon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January 20, 1973–August 9, 1974</a:t>
                      </a:r>
                      <a:r>
                        <a:rPr lang="en-US" sz="1400" u="none" strike="noStrike" cap="none" baseline="30000"/>
                        <a:t>a</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Gerald R. Ford</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baseline="30000"/>
                        <a:t>a</a:t>
                      </a:r>
                      <a:r>
                        <a:rPr lang="en-US" sz="1400" u="none" strike="noStrike" cap="none"/>
                        <a:t>Second term.</a:t>
                      </a:r>
                    </a:p>
                    <a:p>
                      <a:pPr marL="0" marR="0" lvl="0" indent="0" algn="l" rtl="0">
                        <a:lnSpc>
                          <a:spcPct val="100000"/>
                        </a:lnSpc>
                        <a:spcBef>
                          <a:spcPts val="0"/>
                        </a:spcBef>
                        <a:spcAft>
                          <a:spcPts val="0"/>
                        </a:spcAft>
                        <a:buClr>
                          <a:srgbClr val="000000"/>
                        </a:buClr>
                        <a:buSzPct val="25000"/>
                        <a:buFont typeface="Arial"/>
                        <a:buNone/>
                      </a:pPr>
                      <a:r>
                        <a:rPr lang="en-US" sz="1400" u="none" strike="noStrike" cap="none" baseline="30000"/>
                        <a:t>b</a:t>
                      </a:r>
                      <a:r>
                        <a:rPr lang="en-US" sz="1400" u="none" strike="noStrike" cap="none"/>
                        <a:t>Fourth term.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dirty="0"/>
                    </a:p>
                  </a:txBody>
                  <a:tcPr marL="91450" marR="91450" marT="45725" marB="457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457200" y="215371"/>
            <a:ext cx="8229600" cy="8933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Nixon Resigns</a:t>
            </a:r>
          </a:p>
        </p:txBody>
      </p:sp>
      <p:pic>
        <p:nvPicPr>
          <p:cNvPr id="168" name="Shape 168" descr="A black and white photo of a person holding The Washington Post newspaper open, with the front page stating &quot;Nixon Resigns&quot;."/>
          <p:cNvPicPr preferRelativeResize="0"/>
          <p:nvPr/>
        </p:nvPicPr>
        <p:blipFill rotWithShape="1">
          <a:blip r:embed="rId3">
            <a:alphaModFix/>
          </a:blip>
          <a:srcRect/>
          <a:stretch/>
        </p:blipFill>
        <p:spPr>
          <a:xfrm>
            <a:off x="1051559" y="1312650"/>
            <a:ext cx="7040880" cy="47669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331470"/>
            <a:ext cx="8229600" cy="9811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12.2</a:t>
            </a:r>
          </a:p>
        </p:txBody>
      </p:sp>
      <p:sp>
        <p:nvSpPr>
          <p:cNvPr id="174" name="Shape 174"/>
          <p:cNvSpPr txBox="1">
            <a:spLocks noGrp="1"/>
          </p:cNvSpPr>
          <p:nvPr>
            <p:ph type="body" idx="1"/>
          </p:nvPr>
        </p:nvSpPr>
        <p:spPr>
          <a:xfrm>
            <a:off x="457200" y="1703070"/>
            <a:ext cx="8229600" cy="404590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Evaluate the president’s constitutional powers and the expansion of presidential power.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Presidential Powers</a:t>
            </a:r>
          </a:p>
        </p:txBody>
      </p:sp>
      <p:sp>
        <p:nvSpPr>
          <p:cNvPr id="181" name="Shape 18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Constitutional Powers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Expansion of Power</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Perspectives on Presidential Power</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President or Prime Minister?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Constitutional Powers</a:t>
            </a:r>
          </a:p>
        </p:txBody>
      </p:sp>
      <p:sp>
        <p:nvSpPr>
          <p:cNvPr id="188" name="Shape 18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Constitution says little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"The executive Power shall be vested in a president of the United States of America."</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Fear of abuse of power</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Madisonian system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Shared powers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Checks and balances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Short term of office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(1 of 2)</a:t>
            </a:r>
          </a:p>
        </p:txBody>
      </p:sp>
      <p:sp>
        <p:nvSpPr>
          <p:cNvPr id="62" name="Shape 62"/>
          <p:cNvSpPr txBox="1">
            <a:spLocks noGrp="1"/>
          </p:cNvSpPr>
          <p:nvPr>
            <p:ph type="body" idx="1"/>
          </p:nvPr>
        </p:nvSpPr>
        <p:spPr>
          <a:xfrm>
            <a:off x="457200" y="15240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12.1</a:t>
            </a:r>
            <a:r>
              <a:rPr lang="en-US" sz="2400" b="0" i="0" u="none" strike="noStrike" cap="none" dirty="0">
                <a:solidFill>
                  <a:schemeClr val="dk1"/>
                </a:solidFill>
                <a:latin typeface="Arial"/>
                <a:ea typeface="Arial"/>
                <a:cs typeface="Arial"/>
                <a:sym typeface="Arial"/>
              </a:rPr>
              <a:t> Characterize the expectations for and the backgrounds of presidents and identify paths to the White House and how presidents may be removed.</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12.2</a:t>
            </a:r>
            <a:r>
              <a:rPr lang="en-US" sz="2400" b="0" i="0" u="none" strike="noStrike" cap="none" dirty="0">
                <a:solidFill>
                  <a:schemeClr val="dk1"/>
                </a:solidFill>
                <a:latin typeface="Arial"/>
                <a:ea typeface="Arial"/>
                <a:cs typeface="Arial"/>
                <a:sym typeface="Arial"/>
              </a:rPr>
              <a:t> Evaluate the president’s constitutional powers and the expansion of presidential power.</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12.3</a:t>
            </a:r>
            <a:r>
              <a:rPr lang="en-US" sz="2400" b="0" i="0" u="none" strike="noStrike" cap="none" dirty="0">
                <a:solidFill>
                  <a:schemeClr val="dk1"/>
                </a:solidFill>
                <a:latin typeface="Arial"/>
                <a:ea typeface="Arial"/>
                <a:cs typeface="Arial"/>
                <a:sym typeface="Arial"/>
              </a:rPr>
              <a:t> Describe the roles of the vice president, cabinet, Executive Office of the President, White House Staff, and First Lady.</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12.4</a:t>
            </a:r>
            <a:r>
              <a:rPr lang="en-US" sz="2400" b="0" i="0" u="none" strike="noStrike" cap="none" dirty="0">
                <a:solidFill>
                  <a:schemeClr val="dk1"/>
                </a:solidFill>
                <a:latin typeface="Arial"/>
                <a:ea typeface="Arial"/>
                <a:cs typeface="Arial"/>
                <a:sym typeface="Arial"/>
              </a:rPr>
              <a:t> Assess the impact of various sources of presidential influence on the president’s ability to win Congressional support.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31824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12.3 Constitutional Powers of the President (1 of 2)</a:t>
            </a:r>
          </a:p>
        </p:txBody>
      </p:sp>
      <p:graphicFrame>
        <p:nvGraphicFramePr>
          <p:cNvPr id="195" name="Shape 195"/>
          <p:cNvGraphicFramePr/>
          <p:nvPr>
            <p:extLst>
              <p:ext uri="{D42A27DB-BD31-4B8C-83A1-F6EECF244321}">
                <p14:modId xmlns:p14="http://schemas.microsoft.com/office/powerpoint/2010/main" val="501412171"/>
              </p:ext>
            </p:extLst>
          </p:nvPr>
        </p:nvGraphicFramePr>
        <p:xfrm>
          <a:off x="457200" y="1637030"/>
          <a:ext cx="8229600" cy="4226670"/>
        </p:xfrm>
        <a:graphic>
          <a:graphicData uri="http://schemas.openxmlformats.org/drawingml/2006/table">
            <a:tbl>
              <a:tblPr firstRow="1" bandRow="1">
                <a:noFill/>
                <a:tableStyleId>{DD0598A2-ED2C-447D-9D35-F192C926DB6B}</a:tableStyleId>
              </a:tblPr>
              <a:tblGrid>
                <a:gridCol w="82296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National Security Powers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Serve as commander in chief of the armed forces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Make treaties with other nations, subject to the agreement of two-thirds of the Senate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Nominate ambassadors, with the agreement of a majority of the Senate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Receive ambassadors of other nations, thereby conferring diplomatic recognition on other governments.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Legislative Powers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Present information on the state of the union to Congress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Recommend legislation to Congress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Convene both houses of Congress on extraordinary occasions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Adjourn Congress if the House and Senate cannot agree on adjournment</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Veto legislation </a:t>
                      </a:r>
                      <a:r>
                        <a:rPr lang="en-US" sz="1400" b="0" i="0" u="none" strike="noStrike" cap="none" dirty="0">
                          <a:solidFill>
                            <a:schemeClr val="dk1"/>
                          </a:solidFill>
                          <a:latin typeface="Arial"/>
                          <a:ea typeface="Arial"/>
                          <a:cs typeface="Arial"/>
                          <a:sym typeface="Arial"/>
                        </a:rPr>
                        <a:t>(Congress may overrule with two-thirds vote of each house)</a:t>
                      </a:r>
                    </a:p>
                  </a:txBody>
                  <a:tcPr marL="91450" marR="91450" marT="45725" marB="457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215370"/>
            <a:ext cx="8229600" cy="11790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12.3 Constitutional Powers of the President </a:t>
            </a:r>
            <a:r>
              <a:rPr lang="en-US" sz="3200" b="1" i="0" u="none" strike="noStrike" cap="none" dirty="0" smtClean="0">
                <a:solidFill>
                  <a:srgbClr val="007FA3"/>
                </a:solidFill>
                <a:latin typeface="Arial"/>
                <a:ea typeface="Arial"/>
                <a:cs typeface="Arial"/>
                <a:sym typeface="Arial"/>
              </a:rPr>
              <a:t>(2 </a:t>
            </a:r>
            <a:r>
              <a:rPr lang="en-US" sz="3200" b="1" i="0" u="none" strike="noStrike" cap="none" dirty="0">
                <a:solidFill>
                  <a:srgbClr val="007FA3"/>
                </a:solidFill>
                <a:latin typeface="Arial"/>
                <a:ea typeface="Arial"/>
                <a:cs typeface="Arial"/>
                <a:sym typeface="Arial"/>
              </a:rPr>
              <a:t>of 2)</a:t>
            </a:r>
          </a:p>
        </p:txBody>
      </p:sp>
      <p:graphicFrame>
        <p:nvGraphicFramePr>
          <p:cNvPr id="202" name="Shape 202"/>
          <p:cNvGraphicFramePr/>
          <p:nvPr>
            <p:extLst>
              <p:ext uri="{D42A27DB-BD31-4B8C-83A1-F6EECF244321}">
                <p14:modId xmlns:p14="http://schemas.microsoft.com/office/powerpoint/2010/main" val="1462748831"/>
              </p:ext>
            </p:extLst>
          </p:nvPr>
        </p:nvGraphicFramePr>
        <p:xfrm>
          <a:off x="457200" y="1691640"/>
          <a:ext cx="8229600" cy="2966800"/>
        </p:xfrm>
        <a:graphic>
          <a:graphicData uri="http://schemas.openxmlformats.org/drawingml/2006/table">
            <a:tbl>
              <a:tblPr firstRow="1" bandRow="1">
                <a:noFill/>
                <a:tableStyleId>{DD0598A2-ED2C-447D-9D35-F192C926DB6B}</a:tableStyleId>
              </a:tblPr>
              <a:tblGrid>
                <a:gridCol w="82296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Administrative Powers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Execute federal laws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Nominate officials as provided for by Congress with the agreement of a majority of the Senate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Request written opinions of administrative officials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Fill administrative vacancies during congressional recesses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b="1" u="none" strike="noStrike" cap="none"/>
                        <a:t>Judicial Powers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Grant reprieves and pardons for federal offenses (except impeachment)</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Nominate federal judges, who are confirmed by a majority of the Senate</a:t>
                      </a:r>
                    </a:p>
                  </a:txBody>
                  <a:tcPr marL="91450" marR="91450" marT="45725" marB="45725"/>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Expansion of Power</a:t>
            </a:r>
          </a:p>
        </p:txBody>
      </p:sp>
      <p:sp>
        <p:nvSpPr>
          <p:cNvPr id="209" name="Shape 20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Changes leading to expansion of presidential power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Military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Technological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Economic</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Presidents take initiative to expand role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Lincoln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FDR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457200" y="215370"/>
            <a:ext cx="8229600" cy="13962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Perspectives on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Presidential </a:t>
            </a:r>
            <a:r>
              <a:rPr lang="en-US" b="1" i="0" u="none" strike="noStrike" cap="none" dirty="0">
                <a:solidFill>
                  <a:srgbClr val="007FA3"/>
                </a:solidFill>
                <a:latin typeface="Arial"/>
                <a:ea typeface="Arial"/>
                <a:cs typeface="Arial"/>
                <a:sym typeface="Arial"/>
              </a:rPr>
              <a:t>Power</a:t>
            </a:r>
          </a:p>
        </p:txBody>
      </p:sp>
      <p:sp>
        <p:nvSpPr>
          <p:cNvPr id="216" name="Shape 216"/>
          <p:cNvSpPr txBox="1">
            <a:spLocks noGrp="1"/>
          </p:cNvSpPr>
          <p:nvPr>
            <p:ph type="body" idx="1"/>
          </p:nvPr>
        </p:nvSpPr>
        <p:spPr>
          <a:xfrm>
            <a:off x="457200" y="1954530"/>
            <a:ext cx="8229600" cy="417163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1950s–1960s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Strong is good; weak is bad</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1970s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Vietnam War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Watergate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1980s and beyond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Mixed feeling about presidential power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President or Prime Minister?</a:t>
            </a:r>
          </a:p>
        </p:txBody>
      </p:sp>
      <p:sp>
        <p:nvSpPr>
          <p:cNvPr id="223" name="Shape 22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Framers chose a presidential system</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Other countries have chosen a parliamentary system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Prime minister comes from the legislature</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Presidents and prime ministers differ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Prime ministers never face divided government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Parliamentary systems have better party discipline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Backgrounds are different</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More concerned with abuse of power</a:t>
            </a:r>
          </a:p>
          <a:p>
            <a:pPr marL="742950" marR="0" lvl="2" indent="-285750" algn="l" rtl="0">
              <a:lnSpc>
                <a:spcPct val="120000"/>
              </a:lnSpc>
              <a:spcBef>
                <a:spcPts val="0"/>
              </a:spcBef>
              <a:spcAft>
                <a:spcPts val="0"/>
              </a:spcAft>
              <a:buClr>
                <a:srgbClr val="000000"/>
              </a:buClr>
              <a:buSzPct val="100000"/>
              <a:buFont typeface="Noto Sans Symbols"/>
              <a:buNone/>
            </a:pPr>
            <a:endParaRPr sz="2000" b="0" i="0" u="none" strike="noStrike" cap="none">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12.3</a:t>
            </a:r>
          </a:p>
        </p:txBody>
      </p:sp>
      <p:sp>
        <p:nvSpPr>
          <p:cNvPr id="229" name="Shape 229"/>
          <p:cNvSpPr txBox="1">
            <a:spLocks noGrp="1"/>
          </p:cNvSpPr>
          <p:nvPr>
            <p:ph type="body" idx="1"/>
          </p:nvPr>
        </p:nvSpPr>
        <p:spPr>
          <a:xfrm>
            <a:off x="457200" y="1748790"/>
            <a:ext cx="8229600" cy="437737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Describe the rules of the vice president, cabinet, Executive Office of the President, White House staff, and First Lady.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74320"/>
            <a:ext cx="8229600" cy="13716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Running the Government: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Chief Executive</a:t>
            </a:r>
          </a:p>
        </p:txBody>
      </p:sp>
      <p:sp>
        <p:nvSpPr>
          <p:cNvPr id="236" name="Shape 236"/>
          <p:cNvSpPr txBox="1">
            <a:spLocks noGrp="1"/>
          </p:cNvSpPr>
          <p:nvPr>
            <p:ph type="body" idx="1"/>
          </p:nvPr>
        </p:nvSpPr>
        <p:spPr>
          <a:xfrm>
            <a:off x="457200" y="1931670"/>
            <a:ext cx="8229600" cy="419449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Vice President</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Cabinet</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Executive Office of the President</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White House Staff</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First Lady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Vice President</a:t>
            </a:r>
          </a:p>
        </p:txBody>
      </p:sp>
      <p:sp>
        <p:nvSpPr>
          <p:cNvPr id="243" name="Shape 24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Mainly ceremonial in previous years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Increasing role in modern presidency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Cheney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Biden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Cabinet</a:t>
            </a:r>
          </a:p>
        </p:txBody>
      </p:sp>
      <p:sp>
        <p:nvSpPr>
          <p:cNvPr id="250" name="Shape 25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Traditional, not mandated</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Heads of federal agencies and executive departments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215370"/>
            <a:ext cx="8229600" cy="12476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12.4 The Cabinet Departments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a:t>
            </a:r>
            <a:r>
              <a:rPr lang="en-US" sz="3200" b="1" i="0" u="none" strike="noStrike" cap="none" dirty="0">
                <a:solidFill>
                  <a:srgbClr val="007FA3"/>
                </a:solidFill>
                <a:latin typeface="Arial"/>
                <a:ea typeface="Arial"/>
                <a:cs typeface="Arial"/>
                <a:sym typeface="Arial"/>
              </a:rPr>
              <a:t>1 of 2)</a:t>
            </a:r>
          </a:p>
        </p:txBody>
      </p:sp>
      <p:graphicFrame>
        <p:nvGraphicFramePr>
          <p:cNvPr id="257" name="Shape 257"/>
          <p:cNvGraphicFramePr/>
          <p:nvPr>
            <p:extLst>
              <p:ext uri="{D42A27DB-BD31-4B8C-83A1-F6EECF244321}">
                <p14:modId xmlns:p14="http://schemas.microsoft.com/office/powerpoint/2010/main" val="2475491645"/>
              </p:ext>
            </p:extLst>
          </p:nvPr>
        </p:nvGraphicFramePr>
        <p:xfrm>
          <a:off x="457200" y="1682750"/>
          <a:ext cx="8229600" cy="4238010"/>
        </p:xfrm>
        <a:graphic>
          <a:graphicData uri="http://schemas.openxmlformats.org/drawingml/2006/table">
            <a:tbl>
              <a:tblPr firstRow="1" bandRow="1">
                <a:noFill/>
                <a:tableStyleId>{DD0598A2-ED2C-447D-9D35-F192C926DB6B}</a:tableStyleId>
              </a:tblPr>
              <a:tblGrid>
                <a:gridCol w="2468875"/>
                <a:gridCol w="1645925"/>
                <a:gridCol w="4114800"/>
              </a:tblGrid>
              <a:tr h="3584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Department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Year Created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Function</a:t>
                      </a:r>
                    </a:p>
                  </a:txBody>
                  <a:tcPr marL="91450" marR="91450" marT="45725" marB="45725"/>
                </a:tc>
              </a:tr>
              <a:tr h="3584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State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1789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Makes foreign policy, including treaty negotiations</a:t>
                      </a:r>
                    </a:p>
                  </a:txBody>
                  <a:tcPr marL="91450" marR="91450" marT="45725" marB="45725"/>
                </a:tc>
              </a:tr>
              <a:tr h="3584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Treasury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1789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Serves as the government’s banker</a:t>
                      </a:r>
                    </a:p>
                  </a:txBody>
                  <a:tcPr marL="91450" marR="91450" marT="45725" marB="45725"/>
                </a:tc>
              </a:tr>
              <a:tr h="50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Defense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1947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Formed by the consolidation of the former Departments of War and the Navy</a:t>
                      </a:r>
                    </a:p>
                  </a:txBody>
                  <a:tcPr marL="91450" marR="91450" marT="45725" marB="45725"/>
                </a:tc>
              </a:tr>
              <a:tr h="50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Justice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1870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Serves as the government’s attorney; headed by the attorney general</a:t>
                      </a:r>
                    </a:p>
                  </a:txBody>
                  <a:tcPr marL="91450" marR="91450" marT="45725" marB="45725"/>
                </a:tc>
              </a:tr>
              <a:tr h="50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Interior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1849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Manages the nations’ natural resources, including wildlife and public lands</a:t>
                      </a:r>
                    </a:p>
                  </a:txBody>
                  <a:tcPr marL="91450" marR="91450" marT="45725" marB="45725"/>
                </a:tc>
              </a:tr>
              <a:tr h="50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Agriculture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1862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Administers farm and food stamp programs and aids farmers</a:t>
                      </a:r>
                    </a:p>
                  </a:txBody>
                  <a:tcPr marL="91450" marR="91450" marT="45725" marB="45725"/>
                </a:tc>
              </a:tr>
              <a:tr h="3584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Commerce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1903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Aids businesses and conducts the U.S. Census</a:t>
                      </a:r>
                    </a:p>
                  </a:txBody>
                  <a:tcPr marL="91450" marR="91450" marT="45725" marB="45725"/>
                </a:tc>
              </a:tr>
              <a:tr h="707075">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Labor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1913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Formed through separation from the Department of Commerce; runs programs and aids in labor in various ways</a:t>
                      </a:r>
                    </a:p>
                  </a:txBody>
                  <a:tcPr marL="91450" marR="91450" marT="45725" marB="45725"/>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(2 of 2)</a:t>
            </a:r>
          </a:p>
        </p:txBody>
      </p:sp>
      <p:sp>
        <p:nvSpPr>
          <p:cNvPr id="68" name="Shape 6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12.5</a:t>
            </a:r>
            <a:r>
              <a:rPr lang="en-US" sz="2400" b="0" i="0" u="none" strike="noStrike" cap="none" dirty="0">
                <a:solidFill>
                  <a:schemeClr val="dk1"/>
                </a:solidFill>
                <a:latin typeface="Arial"/>
                <a:ea typeface="Arial"/>
                <a:cs typeface="Arial"/>
                <a:sym typeface="Arial"/>
              </a:rPr>
              <a:t> Analyze the president’s powers in making national security policy and the relationship between the president and Congress in this arena.</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12.6</a:t>
            </a:r>
            <a:r>
              <a:rPr lang="en-US" sz="2400" b="0" i="0" u="none" strike="noStrike" cap="none" dirty="0">
                <a:solidFill>
                  <a:schemeClr val="dk1"/>
                </a:solidFill>
                <a:latin typeface="Arial"/>
                <a:ea typeface="Arial"/>
                <a:cs typeface="Arial"/>
                <a:sym typeface="Arial"/>
              </a:rPr>
              <a:t> Identify the factors that affect the president’s ability to obtain public support.</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12.7</a:t>
            </a:r>
            <a:r>
              <a:rPr lang="en-US" sz="2400" b="0" i="0" u="none" strike="noStrike" cap="none" dirty="0">
                <a:solidFill>
                  <a:schemeClr val="dk1"/>
                </a:solidFill>
                <a:latin typeface="Arial"/>
                <a:ea typeface="Arial"/>
                <a:cs typeface="Arial"/>
                <a:sym typeface="Arial"/>
              </a:rPr>
              <a:t> Characterize the president’s relations with the press and news coverage of the presidency.</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12.8</a:t>
            </a:r>
            <a:r>
              <a:rPr lang="en-US" sz="2400" b="0" i="0" u="none" strike="noStrike" cap="none" dirty="0">
                <a:solidFill>
                  <a:schemeClr val="dk1"/>
                </a:solidFill>
                <a:latin typeface="Arial"/>
                <a:ea typeface="Arial"/>
                <a:cs typeface="Arial"/>
                <a:sym typeface="Arial"/>
              </a:rPr>
              <a:t> Assess the role of presidential power in the American democracy and the president’s impact on the scope of government.</a:t>
            </a: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l"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15370"/>
            <a:ext cx="8229600" cy="12591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12.4 The Cabinet Departments </a:t>
            </a:r>
            <a:r>
              <a:rPr lang="en-US" sz="3200" b="1" i="0" u="none" strike="noStrike" cap="none" dirty="0" smtClean="0">
                <a:solidFill>
                  <a:srgbClr val="007FA3"/>
                </a:solidFill>
                <a:latin typeface="Arial"/>
                <a:ea typeface="Arial"/>
                <a:cs typeface="Arial"/>
                <a:sym typeface="Arial"/>
              </a:rPr>
              <a:t/>
            </a:r>
            <a:br>
              <a:rPr lang="en-US" sz="3200" b="1" i="0" u="none" strike="noStrike" cap="none" dirty="0" smtClean="0">
                <a:solidFill>
                  <a:srgbClr val="007FA3"/>
                </a:solidFill>
                <a:latin typeface="Arial"/>
                <a:ea typeface="Arial"/>
                <a:cs typeface="Arial"/>
                <a:sym typeface="Arial"/>
              </a:rPr>
            </a:br>
            <a:r>
              <a:rPr lang="en-US" sz="3200" b="1" i="0" u="none" strike="noStrike" cap="none" dirty="0" smtClean="0">
                <a:solidFill>
                  <a:srgbClr val="007FA3"/>
                </a:solidFill>
                <a:latin typeface="Arial"/>
                <a:ea typeface="Arial"/>
                <a:cs typeface="Arial"/>
                <a:sym typeface="Arial"/>
              </a:rPr>
              <a:t>(</a:t>
            </a:r>
            <a:r>
              <a:rPr lang="en-US" sz="3200" b="1" i="0" u="none" strike="noStrike" cap="none" dirty="0">
                <a:solidFill>
                  <a:srgbClr val="007FA3"/>
                </a:solidFill>
                <a:latin typeface="Arial"/>
                <a:ea typeface="Arial"/>
                <a:cs typeface="Arial"/>
                <a:sym typeface="Arial"/>
              </a:rPr>
              <a:t>2 of 2)</a:t>
            </a:r>
          </a:p>
        </p:txBody>
      </p:sp>
      <p:graphicFrame>
        <p:nvGraphicFramePr>
          <p:cNvPr id="264" name="Shape 264"/>
          <p:cNvGraphicFramePr/>
          <p:nvPr>
            <p:extLst>
              <p:ext uri="{D42A27DB-BD31-4B8C-83A1-F6EECF244321}">
                <p14:modId xmlns:p14="http://schemas.microsoft.com/office/powerpoint/2010/main" val="179911292"/>
              </p:ext>
            </p:extLst>
          </p:nvPr>
        </p:nvGraphicFramePr>
        <p:xfrm>
          <a:off x="457200" y="1737360"/>
          <a:ext cx="8229600" cy="3998040"/>
        </p:xfrm>
        <a:graphic>
          <a:graphicData uri="http://schemas.openxmlformats.org/drawingml/2006/table">
            <a:tbl>
              <a:tblPr firstRow="1" bandRow="1">
                <a:noFill/>
                <a:tableStyleId>{DD0598A2-ED2C-447D-9D35-F192C926DB6B}</a:tableStyleId>
              </a:tblPr>
              <a:tblGrid>
                <a:gridCol w="2468875"/>
                <a:gridCol w="1645925"/>
                <a:gridCol w="4114800"/>
              </a:tblGrid>
              <a:tr h="30480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Department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Year Created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Function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Health and Human Services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1953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Originally created as the Department of Health, Education, and Welfare, it lost its education function in 1979 and Social Security in 1995</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Housing and Urban Development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Responsible for housing and urban programs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Transportation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Responsible for mass transportation and highway programs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Energy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1977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Responsible for energy policy and research, including atomic energy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Education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1979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Responsible for the federal government education programs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Veterans Affairs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1988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Responsible for programs aiding veterans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Homeland Security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2002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Responsible for protecting against terrorism and responding to natural disasters</a:t>
                      </a:r>
                    </a:p>
                  </a:txBody>
                  <a:tcPr marL="91450" marR="91450" marT="45725" marB="45725"/>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95380"/>
            <a:ext cx="8229600" cy="13276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Executive Office of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President</a:t>
            </a:r>
          </a:p>
        </p:txBody>
      </p:sp>
      <p:sp>
        <p:nvSpPr>
          <p:cNvPr id="271" name="Shape 271"/>
          <p:cNvSpPr txBox="1">
            <a:spLocks noGrp="1"/>
          </p:cNvSpPr>
          <p:nvPr>
            <p:ph type="body" idx="1"/>
          </p:nvPr>
        </p:nvSpPr>
        <p:spPr>
          <a:xfrm>
            <a:off x="457200" y="1817370"/>
            <a:ext cx="8229600" cy="430879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National Security Council (NSC)</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Council of Economic Advisers (CEA)</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Office of Management and Budget (OMB)</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28600"/>
            <a:ext cx="8229600" cy="812924"/>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900" b="1" i="0" u="none" strike="noStrike" cap="none" dirty="0">
                <a:solidFill>
                  <a:srgbClr val="007FA3"/>
                </a:solidFill>
                <a:latin typeface="Arial"/>
                <a:ea typeface="Arial"/>
                <a:cs typeface="Arial"/>
                <a:sym typeface="Arial"/>
              </a:rPr>
              <a:t>Figure 12.1 Executive Office of the President </a:t>
            </a:r>
          </a:p>
        </p:txBody>
      </p:sp>
      <p:sp>
        <p:nvSpPr>
          <p:cNvPr id="278" name="Shape 278"/>
          <p:cNvSpPr txBox="1">
            <a:spLocks noGrp="1"/>
          </p:cNvSpPr>
          <p:nvPr>
            <p:ph type="body" idx="1"/>
          </p:nvPr>
        </p:nvSpPr>
        <p:spPr>
          <a:xfrm>
            <a:off x="457200" y="5875020"/>
            <a:ext cx="8229600" cy="40999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White House, Executive Office of the President, 2016.</a:t>
            </a:r>
          </a:p>
        </p:txBody>
      </p:sp>
      <p:pic>
        <p:nvPicPr>
          <p:cNvPr id="279" name="Shape 279" descr="Executive Office.  Office of the Vice President. White House Office. Office of Management and Budget. Office of the United States Trade Representative. National Security Council. Council of Economic Advisers. Office of Science and Technology Policy. Office of National Drug Control Policy. Office of Administration. Council on Environmental Quality. Executive Residence. "/>
          <p:cNvPicPr preferRelativeResize="0"/>
          <p:nvPr/>
        </p:nvPicPr>
        <p:blipFill rotWithShape="1">
          <a:blip r:embed="rId3">
            <a:alphaModFix/>
          </a:blip>
          <a:srcRect/>
          <a:stretch/>
        </p:blipFill>
        <p:spPr>
          <a:xfrm>
            <a:off x="2697480" y="1178539"/>
            <a:ext cx="3749039" cy="455946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White House Staff</a:t>
            </a:r>
          </a:p>
        </p:txBody>
      </p:sp>
      <p:sp>
        <p:nvSpPr>
          <p:cNvPr id="286" name="Shape 28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President's personal support team </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Chief of staff</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Press secretary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Anonymous and loyal</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President sets style and tone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74320"/>
            <a:ext cx="8229600" cy="67436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700" b="1" i="0" u="none" strike="noStrike" cap="none" dirty="0">
                <a:solidFill>
                  <a:srgbClr val="007FA3"/>
                </a:solidFill>
                <a:latin typeface="Arial"/>
                <a:ea typeface="Arial"/>
                <a:cs typeface="Arial"/>
                <a:sym typeface="Arial"/>
              </a:rPr>
              <a:t>Figure 12.2 Principal Offices in the White House</a:t>
            </a:r>
          </a:p>
        </p:txBody>
      </p:sp>
      <p:sp>
        <p:nvSpPr>
          <p:cNvPr id="293" name="Shape 293"/>
          <p:cNvSpPr txBox="1">
            <a:spLocks noGrp="1"/>
          </p:cNvSpPr>
          <p:nvPr>
            <p:ph type="body" idx="1"/>
          </p:nvPr>
        </p:nvSpPr>
        <p:spPr>
          <a:xfrm>
            <a:off x="457200" y="5874886"/>
            <a:ext cx="8229600" cy="41012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 </a:t>
            </a:r>
            <a:r>
              <a:rPr lang="en-US" sz="1600" b="0" i="0" u="none" strike="noStrike" cap="none" dirty="0">
                <a:solidFill>
                  <a:schemeClr val="dk1"/>
                </a:solidFill>
                <a:latin typeface="Arial"/>
                <a:ea typeface="Arial"/>
                <a:cs typeface="Arial"/>
                <a:sym typeface="Arial"/>
              </a:rPr>
              <a:t>White House, Executive Office of the President, 2016.</a:t>
            </a:r>
          </a:p>
        </p:txBody>
      </p:sp>
      <p:pic>
        <p:nvPicPr>
          <p:cNvPr id="294" name="Shape 294" descr="Principal Offices in the White House  White House Chief of Staff. White House Deputy Chief of Staff. White House Office.  Political Offices: Office of Communications Office of the Press Secretary Media Affairs Research Speech Writing Office of the First Lady Office of the Social Secretary Office of Legislative Affairs Office of the White House Counsel  Support Services: Office of the Chief of Staff Office of Management &amp; Administration White House Personnel White House Operations Telephone Office Visitors Office Oval Office Operations Office of Presidential Personnel Office of Scheduling &amp; Advance Office of the Staff Secretary Presidential Correspondence Executive Clerk Records Management  Policy Offices: Domestic Policy Council Office of National AIDS Policy Office of Faith-Based Neighborhood Partnerships Office of Social Innovation &amp; Civic Participation White House Rural Council National Security Advisor National Economic Council Office of Cabinet Affairs Office of Digital Strategy Office of Public Engagement and Intergovernmental Affairs Office of Public Engagement Council on Women and Girls Office of Intergovernmental Affairs Office of Urban Affairs"/>
          <p:cNvPicPr preferRelativeResize="0"/>
          <p:nvPr/>
        </p:nvPicPr>
        <p:blipFill rotWithShape="1">
          <a:blip r:embed="rId3">
            <a:alphaModFix/>
          </a:blip>
          <a:srcRect/>
          <a:stretch/>
        </p:blipFill>
        <p:spPr>
          <a:xfrm>
            <a:off x="1543049" y="1237586"/>
            <a:ext cx="6126480" cy="448556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First Lady</a:t>
            </a:r>
          </a:p>
        </p:txBody>
      </p:sp>
      <p:sp>
        <p:nvSpPr>
          <p:cNvPr id="301" name="Shape 30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No longer just a well-dressed homemaker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Abigail Adams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Edith Wilson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Eleanor Roosevelt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Hillary Rodham Clinton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Michelle Obama</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15370"/>
            <a:ext cx="8229600" cy="14401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Michelle Obama with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Military </a:t>
            </a:r>
            <a:r>
              <a:rPr lang="en-US" b="1" i="0" u="none" strike="noStrike" cap="none" dirty="0">
                <a:solidFill>
                  <a:srgbClr val="007FA3"/>
                </a:solidFill>
                <a:latin typeface="Arial"/>
                <a:ea typeface="Arial"/>
                <a:cs typeface="Arial"/>
                <a:sym typeface="Arial"/>
              </a:rPr>
              <a:t>Families</a:t>
            </a:r>
          </a:p>
        </p:txBody>
      </p:sp>
      <p:pic>
        <p:nvPicPr>
          <p:cNvPr id="308" name="Shape 308" descr="A photo of First Lady Michelle Obama sitting with a group of army soldiers."/>
          <p:cNvPicPr preferRelativeResize="0"/>
          <p:nvPr/>
        </p:nvPicPr>
        <p:blipFill rotWithShape="1">
          <a:blip r:embed="rId3">
            <a:alphaModFix/>
          </a:blip>
          <a:srcRect/>
          <a:stretch/>
        </p:blipFill>
        <p:spPr>
          <a:xfrm>
            <a:off x="868680" y="1861290"/>
            <a:ext cx="7406639" cy="414066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38100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12.4</a:t>
            </a:r>
          </a:p>
        </p:txBody>
      </p:sp>
      <p:sp>
        <p:nvSpPr>
          <p:cNvPr id="314" name="Shape 314"/>
          <p:cNvSpPr txBox="1">
            <a:spLocks noGrp="1"/>
          </p:cNvSpPr>
          <p:nvPr>
            <p:ph type="body" idx="1"/>
          </p:nvPr>
        </p:nvSpPr>
        <p:spPr>
          <a:xfrm>
            <a:off x="457200" y="1828800"/>
            <a:ext cx="8229600" cy="3326130"/>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the impact of various sources of presidential influence on the president’s ability to win congressional support.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457200" y="215370"/>
            <a:ext cx="8229600" cy="13962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500" b="1" i="0" u="none" strike="noStrike" cap="none" dirty="0">
                <a:solidFill>
                  <a:srgbClr val="007FA3"/>
                </a:solidFill>
                <a:latin typeface="Arial"/>
                <a:ea typeface="Arial"/>
                <a:cs typeface="Arial"/>
                <a:sym typeface="Arial"/>
              </a:rPr>
              <a:t>Presidential Leadership of Congress: </a:t>
            </a:r>
            <a:r>
              <a:rPr lang="en-US" sz="3500" b="1" i="0" u="none" strike="noStrike" cap="none" dirty="0" smtClean="0">
                <a:solidFill>
                  <a:srgbClr val="007FA3"/>
                </a:solidFill>
                <a:latin typeface="Arial"/>
                <a:ea typeface="Arial"/>
                <a:cs typeface="Arial"/>
                <a:sym typeface="Arial"/>
              </a:rPr>
              <a:t/>
            </a:r>
            <a:br>
              <a:rPr lang="en-US" sz="3500" b="1" i="0" u="none" strike="noStrike" cap="none" dirty="0" smtClean="0">
                <a:solidFill>
                  <a:srgbClr val="007FA3"/>
                </a:solidFill>
                <a:latin typeface="Arial"/>
                <a:ea typeface="Arial"/>
                <a:cs typeface="Arial"/>
                <a:sym typeface="Arial"/>
              </a:rPr>
            </a:br>
            <a:r>
              <a:rPr lang="en-US" sz="3500" b="1" i="0" u="none" strike="noStrike" cap="none" dirty="0" smtClean="0">
                <a:solidFill>
                  <a:srgbClr val="007FA3"/>
                </a:solidFill>
                <a:latin typeface="Arial"/>
                <a:ea typeface="Arial"/>
                <a:cs typeface="Arial"/>
                <a:sym typeface="Arial"/>
              </a:rPr>
              <a:t>The </a:t>
            </a:r>
            <a:r>
              <a:rPr lang="en-US" sz="3500" b="1" i="0" u="none" strike="noStrike" cap="none" dirty="0">
                <a:solidFill>
                  <a:srgbClr val="007FA3"/>
                </a:solidFill>
                <a:latin typeface="Arial"/>
                <a:ea typeface="Arial"/>
                <a:cs typeface="Arial"/>
                <a:sym typeface="Arial"/>
              </a:rPr>
              <a:t>Politics of Shared Powers</a:t>
            </a:r>
          </a:p>
        </p:txBody>
      </p:sp>
      <p:sp>
        <p:nvSpPr>
          <p:cNvPr id="321" name="Shape 321"/>
          <p:cNvSpPr txBox="1">
            <a:spLocks noGrp="1"/>
          </p:cNvSpPr>
          <p:nvPr>
            <p:ph type="body" idx="1"/>
          </p:nvPr>
        </p:nvSpPr>
        <p:spPr>
          <a:xfrm>
            <a:off x="457200" y="2068830"/>
            <a:ext cx="8229600" cy="405733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Chief Legislator</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Party Leadership</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Public Support</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Legislative Skills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Chief Legislator</a:t>
            </a:r>
          </a:p>
        </p:txBody>
      </p:sp>
      <p:sp>
        <p:nvSpPr>
          <p:cNvPr id="328" name="Shape 3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State of the Union</a:t>
            </a:r>
          </a:p>
          <a:p>
            <a:pPr marL="457200" marR="0" lvl="2"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Veto</a:t>
            </a:r>
          </a:p>
          <a:p>
            <a:pPr marL="914400" marR="0" lvl="3" indent="-45720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Pocket veto</a:t>
            </a:r>
          </a:p>
          <a:p>
            <a:pPr marL="914400" marR="0" lvl="3" indent="-45720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Line-item veto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12.1</a:t>
            </a:r>
          </a:p>
        </p:txBody>
      </p:sp>
      <p:sp>
        <p:nvSpPr>
          <p:cNvPr id="74" name="Shape 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Characterize the expectations for and the backgrounds of presidents and identify paths to the White House and how presidents may be removed.</a:t>
            </a:r>
          </a:p>
          <a:p>
            <a:pPr marL="256032" marR="0" lvl="0" indent="-154432" algn="l" rtl="0">
              <a:lnSpc>
                <a:spcPct val="100000"/>
              </a:lnSpc>
              <a:spcBef>
                <a:spcPts val="1500"/>
              </a:spcBef>
              <a:spcAft>
                <a:spcPts val="0"/>
              </a:spcAft>
              <a:buClr>
                <a:srgbClr val="007FA3"/>
              </a:buClr>
              <a:buSzPct val="1000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422911"/>
            <a:ext cx="8229600" cy="7886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12.5 Presidential Vetoes</a:t>
            </a:r>
          </a:p>
        </p:txBody>
      </p:sp>
      <p:graphicFrame>
        <p:nvGraphicFramePr>
          <p:cNvPr id="335" name="Shape 335"/>
          <p:cNvGraphicFramePr/>
          <p:nvPr>
            <p:extLst>
              <p:ext uri="{D42A27DB-BD31-4B8C-83A1-F6EECF244321}">
                <p14:modId xmlns:p14="http://schemas.microsoft.com/office/powerpoint/2010/main" val="3631562486"/>
              </p:ext>
            </p:extLst>
          </p:nvPr>
        </p:nvGraphicFramePr>
        <p:xfrm>
          <a:off x="457200" y="1499870"/>
          <a:ext cx="8229600" cy="4440030"/>
        </p:xfrm>
        <a:graphic>
          <a:graphicData uri="http://schemas.openxmlformats.org/drawingml/2006/table">
            <a:tbl>
              <a:tblPr firstRow="1" bandRow="1">
                <a:noFill/>
                <a:tableStyleId>{DD0598A2-ED2C-447D-9D35-F192C926DB6B}</a:tableStyleId>
              </a:tblPr>
              <a:tblGrid>
                <a:gridCol w="1371600"/>
                <a:gridCol w="1371600"/>
                <a:gridCol w="1371600"/>
                <a:gridCol w="1371600"/>
                <a:gridCol w="1371600"/>
                <a:gridCol w="13716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
                      </a:r>
                      <a:br>
                        <a:rPr lang="en-US" sz="1400" u="none" strike="noStrike" cap="none" dirty="0"/>
                      </a:br>
                      <a:r>
                        <a:rPr lang="en-US" sz="1400" u="none" strike="noStrike" cap="none" dirty="0"/>
                        <a:t/>
                      </a:r>
                      <a:br>
                        <a:rPr lang="en-US" sz="1400" u="none" strike="noStrike" cap="none" dirty="0"/>
                      </a:br>
                      <a:r>
                        <a:rPr lang="en-US" sz="1400" u="none" strike="noStrike" cap="none" dirty="0"/>
                        <a:t>President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
                      </a:r>
                      <a:br>
                        <a:rPr lang="en-US" sz="1400" u="none" strike="noStrike" cap="none"/>
                      </a:br>
                      <a:r>
                        <a:rPr lang="en-US" sz="1400" u="none" strike="noStrike" cap="none"/>
                        <a:t>Regular Vetoes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
                      </a:r>
                      <a:br>
                        <a:rPr lang="en-US" sz="1400" u="none" strike="noStrike" cap="none" dirty="0"/>
                      </a:br>
                      <a:r>
                        <a:rPr lang="en-US" sz="1400" u="none" strike="noStrike" cap="none" dirty="0"/>
                        <a:t>Vetoes Overridden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Percentage of Vetoes Overridden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
                      </a:r>
                      <a:br>
                        <a:rPr lang="en-US" sz="1400" u="none" strike="noStrike" cap="none"/>
                      </a:br>
                      <a:r>
                        <a:rPr lang="en-US" sz="1400" u="none" strike="noStrike" cap="none"/>
                        <a:t>Pocket Vetoes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
                      </a:r>
                      <a:br>
                        <a:rPr lang="en-US" sz="1400" u="none" strike="noStrike" cap="none"/>
                      </a:br>
                      <a:r>
                        <a:rPr lang="en-US" sz="1400" u="none" strike="noStrike" cap="none"/>
                        <a:t/>
                      </a:r>
                      <a:br>
                        <a:rPr lang="en-US" sz="1400" u="none" strike="noStrike" cap="none"/>
                      </a:br>
                      <a:r>
                        <a:rPr lang="en-US" sz="1400" u="none" strike="noStrike" cap="none"/>
                        <a:t>Total Vetoes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Eisenhower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73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108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181</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Kennedy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21</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Johnson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Nixon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43</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Ford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66</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Carter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31</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G. H. W. Bush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44</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Clinton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38</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G. W. Bush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12</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Obama</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12</a:t>
                      </a:r>
                    </a:p>
                  </a:txBody>
                  <a:tcPr marL="91450" marR="91450" marT="45725" marB="457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Party Leadership</a:t>
            </a:r>
          </a:p>
        </p:txBody>
      </p:sp>
      <p:sp>
        <p:nvSpPr>
          <p:cNvPr id="342" name="Shape 34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10000"/>
              </a:lnSpc>
              <a:spcBef>
                <a:spcPts val="0"/>
              </a:spcBef>
              <a:spcAft>
                <a:spcPts val="0"/>
              </a:spcAft>
              <a:buClr>
                <a:srgbClr val="004185"/>
              </a:buClr>
              <a:buSzPct val="100000"/>
              <a:buFont typeface="Noto Sans Symbols"/>
              <a:buChar char="⬜"/>
            </a:pPr>
            <a:r>
              <a:rPr lang="en-US" sz="3200" b="0" i="0" u="none" strike="noStrike" cap="none" dirty="0">
                <a:solidFill>
                  <a:srgbClr val="000000"/>
                </a:solidFill>
                <a:latin typeface="Verdana"/>
                <a:ea typeface="Verdana"/>
                <a:cs typeface="Verdana"/>
                <a:sym typeface="Verdana"/>
              </a:rPr>
              <a:t>The bonds of party</a:t>
            </a:r>
          </a:p>
          <a:p>
            <a:pPr marL="457200" marR="0" lvl="0" indent="-457200" algn="l" rtl="0">
              <a:lnSpc>
                <a:spcPct val="110000"/>
              </a:lnSpc>
              <a:spcBef>
                <a:spcPts val="640"/>
              </a:spcBef>
              <a:spcAft>
                <a:spcPts val="0"/>
              </a:spcAft>
              <a:buClr>
                <a:srgbClr val="004185"/>
              </a:buClr>
              <a:buSzPct val="100000"/>
              <a:buFont typeface="Noto Sans Symbols"/>
              <a:buChar char="⬜"/>
            </a:pPr>
            <a:r>
              <a:rPr lang="en-US" sz="3200" b="0" i="0" u="none" strike="noStrike" cap="none" dirty="0">
                <a:solidFill>
                  <a:srgbClr val="000000"/>
                </a:solidFill>
                <a:latin typeface="Verdana"/>
                <a:ea typeface="Verdana"/>
                <a:cs typeface="Verdana"/>
                <a:sym typeface="Verdana"/>
              </a:rPr>
              <a:t>Slippage in party support</a:t>
            </a:r>
          </a:p>
          <a:p>
            <a:pPr marL="457200" marR="0" lvl="0" indent="-457200" algn="l" rtl="0">
              <a:lnSpc>
                <a:spcPct val="110000"/>
              </a:lnSpc>
              <a:spcBef>
                <a:spcPts val="640"/>
              </a:spcBef>
              <a:spcAft>
                <a:spcPts val="0"/>
              </a:spcAft>
              <a:buClr>
                <a:srgbClr val="004185"/>
              </a:buClr>
              <a:buSzPct val="100000"/>
              <a:buFont typeface="Noto Sans Symbols"/>
              <a:buChar char="⬜"/>
            </a:pPr>
            <a:r>
              <a:rPr lang="en-US" sz="3200" b="0" i="0" u="none" strike="noStrike" cap="none" dirty="0">
                <a:solidFill>
                  <a:srgbClr val="000000"/>
                </a:solidFill>
                <a:latin typeface="Verdana"/>
                <a:ea typeface="Verdana"/>
                <a:cs typeface="Verdana"/>
                <a:sym typeface="Verdana"/>
              </a:rPr>
              <a:t>Leading the party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457200" y="215370"/>
            <a:ext cx="8229600" cy="14229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Barack Obama and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Democratic </a:t>
            </a:r>
            <a:r>
              <a:rPr lang="en-US" b="1" i="0" u="none" strike="noStrike" cap="none" dirty="0">
                <a:solidFill>
                  <a:srgbClr val="007FA3"/>
                </a:solidFill>
                <a:latin typeface="Arial"/>
                <a:ea typeface="Arial"/>
                <a:cs typeface="Arial"/>
                <a:sym typeface="Arial"/>
              </a:rPr>
              <a:t>Leaders</a:t>
            </a:r>
          </a:p>
        </p:txBody>
      </p:sp>
      <p:pic>
        <p:nvPicPr>
          <p:cNvPr id="349" name="Shape 349" descr="A photo of Barack Obama congratulating House Speaker Nancy Pelosi, surrounded by Congressmen and women smiling and clapping."/>
          <p:cNvPicPr preferRelativeResize="0"/>
          <p:nvPr/>
        </p:nvPicPr>
        <p:blipFill rotWithShape="1">
          <a:blip r:embed="rId3">
            <a:alphaModFix/>
          </a:blip>
          <a:srcRect/>
          <a:stretch/>
        </p:blipFill>
        <p:spPr>
          <a:xfrm>
            <a:off x="1280160" y="1752600"/>
            <a:ext cx="6583680" cy="4387058"/>
          </a:xfrm>
          <a:prstGeom prst="rect">
            <a:avLst/>
          </a:prstGeom>
          <a:noFill/>
          <a:ln>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215371"/>
            <a:ext cx="8229600" cy="10076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400" b="1" i="0" u="none" strike="noStrike" cap="none" dirty="0">
                <a:solidFill>
                  <a:srgbClr val="007FA3"/>
                </a:solidFill>
                <a:latin typeface="Arial"/>
                <a:ea typeface="Arial"/>
                <a:cs typeface="Arial"/>
                <a:sym typeface="Arial"/>
              </a:rPr>
              <a:t>Table 12.6 Congressional Gains or Losses for the President’s Party in Presidential Election Years (1 of 2) </a:t>
            </a:r>
          </a:p>
        </p:txBody>
      </p:sp>
      <p:graphicFrame>
        <p:nvGraphicFramePr>
          <p:cNvPr id="356" name="Shape 356"/>
          <p:cNvGraphicFramePr/>
          <p:nvPr>
            <p:extLst>
              <p:ext uri="{D42A27DB-BD31-4B8C-83A1-F6EECF244321}">
                <p14:modId xmlns:p14="http://schemas.microsoft.com/office/powerpoint/2010/main" val="574650434"/>
              </p:ext>
            </p:extLst>
          </p:nvPr>
        </p:nvGraphicFramePr>
        <p:xfrm>
          <a:off x="457200" y="1408430"/>
          <a:ext cx="8229600" cy="4821050"/>
        </p:xfrm>
        <a:graphic>
          <a:graphicData uri="http://schemas.openxmlformats.org/drawingml/2006/table">
            <a:tbl>
              <a:tblPr firstRow="1" bandRow="1">
                <a:noFill/>
                <a:tableStyleId>{DD0598A2-ED2C-447D-9D35-F192C926DB6B}</a:tableStyleId>
              </a:tblPr>
              <a:tblGrid>
                <a:gridCol w="2057400"/>
                <a:gridCol w="2057400"/>
                <a:gridCol w="2057400"/>
                <a:gridCol w="20574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Year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President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House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Senate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1952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Eisenhower (R)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1956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Eisenhower (R)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Kennedy (D)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Johnson (D)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Nixon (R)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+6</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1972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Nixon (R)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1976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Carter (D)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1980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Reagan (R)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+12</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1984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Reagan (R)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1988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G. Bush (R)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1992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B. Clinton (D)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0</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1996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B. Clinton (D)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–2</a:t>
                      </a:r>
                    </a:p>
                  </a:txBody>
                  <a:tcPr marL="91450" marR="91450" marT="45725" marB="45725"/>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457200" y="285750"/>
            <a:ext cx="8229600" cy="11201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2400" b="1" i="0" u="none" strike="noStrike" cap="none" dirty="0">
                <a:solidFill>
                  <a:srgbClr val="007FA3"/>
                </a:solidFill>
                <a:latin typeface="Arial"/>
                <a:ea typeface="Arial"/>
                <a:cs typeface="Arial"/>
                <a:sym typeface="Arial"/>
              </a:rPr>
              <a:t>Table 12.6 Congressional Gains or Losses for the President’s Party in Presidential Election Years (2 of 2)</a:t>
            </a:r>
          </a:p>
        </p:txBody>
      </p:sp>
      <p:graphicFrame>
        <p:nvGraphicFramePr>
          <p:cNvPr id="363" name="Shape 363"/>
          <p:cNvGraphicFramePr/>
          <p:nvPr>
            <p:extLst>
              <p:ext uri="{D42A27DB-BD31-4B8C-83A1-F6EECF244321}">
                <p14:modId xmlns:p14="http://schemas.microsoft.com/office/powerpoint/2010/main" val="34942202"/>
              </p:ext>
            </p:extLst>
          </p:nvPr>
        </p:nvGraphicFramePr>
        <p:xfrm>
          <a:off x="457200" y="1668780"/>
          <a:ext cx="8229600" cy="2573090"/>
        </p:xfrm>
        <a:graphic>
          <a:graphicData uri="http://schemas.openxmlformats.org/drawingml/2006/table">
            <a:tbl>
              <a:tblPr firstRow="1" bandRow="1">
                <a:noFill/>
                <a:tableStyleId>{DD0598A2-ED2C-447D-9D35-F192C926DB6B}</a:tableStyleId>
              </a:tblPr>
              <a:tblGrid>
                <a:gridCol w="2057400"/>
                <a:gridCol w="2057400"/>
                <a:gridCol w="2057400"/>
                <a:gridCol w="2057400"/>
              </a:tblGrid>
              <a:tr h="34799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Year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President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House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Senate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2000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G.W. Bush (R)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2004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G.W. Bush (R)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+4</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2008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Obama (D)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+8</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2012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Obama (D)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2016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Trump (R)</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Average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+7.9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+1.0</a:t>
                      </a:r>
                    </a:p>
                  </a:txBody>
                  <a:tcPr marL="91450" marR="91450" marT="45725" marB="45725"/>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Public Support</a:t>
            </a:r>
          </a:p>
        </p:txBody>
      </p:sp>
      <p:sp>
        <p:nvSpPr>
          <p:cNvPr id="370" name="Shape 37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Influence in Congress depends on popularity</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Public approval</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Electoral mandates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Legislative Skills</a:t>
            </a:r>
          </a:p>
        </p:txBody>
      </p:sp>
      <p:sp>
        <p:nvSpPr>
          <p:cNvPr id="377" name="Shape 37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Bargaining</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Moving fast</a:t>
            </a:r>
          </a:p>
          <a:p>
            <a:pPr marL="742950" marR="0" lvl="2" indent="-285750" algn="l" rtl="0">
              <a:lnSpc>
                <a:spcPct val="15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Exploiting the honeymoon period</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Setting priorities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215371"/>
            <a:ext cx="8229600" cy="9276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Clinton Signing Welfare Bill</a:t>
            </a:r>
          </a:p>
        </p:txBody>
      </p:sp>
      <p:pic>
        <p:nvPicPr>
          <p:cNvPr id="384" name="Shape 384" descr="A photo of Bill Clinton signing the welfare reform bill."/>
          <p:cNvPicPr preferRelativeResize="0"/>
          <p:nvPr/>
        </p:nvPicPr>
        <p:blipFill rotWithShape="1">
          <a:blip r:embed="rId3">
            <a:alphaModFix/>
          </a:blip>
          <a:srcRect/>
          <a:stretch/>
        </p:blipFill>
        <p:spPr>
          <a:xfrm>
            <a:off x="1508759" y="1312650"/>
            <a:ext cx="6126480" cy="4565412"/>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12.5</a:t>
            </a:r>
          </a:p>
        </p:txBody>
      </p:sp>
      <p:sp>
        <p:nvSpPr>
          <p:cNvPr id="390" name="Shape 39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Analyze the president’s powers in making national security policy and the relationship between the president and Congress in </a:t>
            </a:r>
            <a:r>
              <a:rPr lang="en-US" sz="2800" b="1" i="0" u="none" strike="noStrike" cap="none" dirty="0" smtClean="0">
                <a:solidFill>
                  <a:schemeClr val="dk1"/>
                </a:solidFill>
                <a:latin typeface="Arial"/>
                <a:ea typeface="Arial"/>
                <a:cs typeface="Arial"/>
                <a:sym typeface="Arial"/>
              </a:rPr>
              <a:t>this </a:t>
            </a:r>
            <a:r>
              <a:rPr lang="en-US" sz="2800" b="1" i="0" u="none" strike="noStrike" cap="none" dirty="0">
                <a:solidFill>
                  <a:schemeClr val="dk1"/>
                </a:solidFill>
                <a:latin typeface="Arial"/>
                <a:ea typeface="Arial"/>
                <a:cs typeface="Arial"/>
                <a:sym typeface="Arial"/>
              </a:rPr>
              <a:t>arena.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Shape 396"/>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President and National Security Policy</a:t>
            </a:r>
          </a:p>
        </p:txBody>
      </p:sp>
      <p:sp>
        <p:nvSpPr>
          <p:cNvPr id="397" name="Shape 397"/>
          <p:cNvSpPr txBox="1">
            <a:spLocks noGrp="1"/>
          </p:cNvSpPr>
          <p:nvPr>
            <p:ph type="body" idx="1"/>
          </p:nvPr>
        </p:nvSpPr>
        <p:spPr>
          <a:xfrm>
            <a:off x="457200" y="1851660"/>
            <a:ext cx="8229600" cy="427450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Chief Diplomat</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Commander in Chief</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War Powers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Crisis Manager</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Working with Congress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Presidents</a:t>
            </a:r>
          </a:p>
        </p:txBody>
      </p:sp>
      <p:sp>
        <p:nvSpPr>
          <p:cNvPr id="81" name="Shape 8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Great Expectations</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Who They Are</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How They Got There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Chief Diplomat</a:t>
            </a:r>
          </a:p>
        </p:txBody>
      </p:sp>
      <p:sp>
        <p:nvSpPr>
          <p:cNvPr id="404" name="Shape 4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Extending diplomatic recognition</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Treaties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Executive agreements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215371"/>
            <a:ext cx="8229600" cy="9276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Carter with Begin and Sadat</a:t>
            </a:r>
          </a:p>
        </p:txBody>
      </p:sp>
      <p:pic>
        <p:nvPicPr>
          <p:cNvPr id="411" name="Shape 411" descr="A photo of President Carter shaking hands with Israeli Prime Minister Menachem Begin and Egyptian President Anwar Sadat."/>
          <p:cNvPicPr preferRelativeResize="0"/>
          <p:nvPr/>
        </p:nvPicPr>
        <p:blipFill rotWithShape="1">
          <a:blip r:embed="rId3">
            <a:alphaModFix/>
          </a:blip>
          <a:srcRect/>
          <a:stretch/>
        </p:blipFill>
        <p:spPr>
          <a:xfrm>
            <a:off x="1371600" y="1312650"/>
            <a:ext cx="6400799" cy="482963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Commander in Chief</a:t>
            </a:r>
          </a:p>
        </p:txBody>
      </p:sp>
      <p:sp>
        <p:nvSpPr>
          <p:cNvPr id="418" name="Shape 41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President can deploy troops </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Congress must declare war, appropriate funds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Framers did not envision standing army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Or nuclear arsenal</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15371"/>
            <a:ext cx="8229600" cy="9047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Capture of Osama Bin Laden</a:t>
            </a:r>
          </a:p>
        </p:txBody>
      </p:sp>
      <p:pic>
        <p:nvPicPr>
          <p:cNvPr id="425" name="Shape 425" descr="A photo of Barack Obama sitting with his national security team, Joe Biden, and Secretary of State Hillary Clinton, as they watch the Navy Seals raid Osama bin Laden's compound. "/>
          <p:cNvPicPr preferRelativeResize="0"/>
          <p:nvPr/>
        </p:nvPicPr>
        <p:blipFill rotWithShape="1">
          <a:blip r:embed="rId3">
            <a:alphaModFix/>
          </a:blip>
          <a:srcRect/>
          <a:stretch/>
        </p:blipFill>
        <p:spPr>
          <a:xfrm>
            <a:off x="1188720" y="1312650"/>
            <a:ext cx="6766560" cy="451103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War Powers</a:t>
            </a:r>
          </a:p>
        </p:txBody>
      </p:sp>
      <p:sp>
        <p:nvSpPr>
          <p:cNvPr id="432" name="Shape 4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War Powers Resolution (1973)</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Presidents must seek Congressional approval before deploying armed forces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Legislative veto</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Has the president become too powerful?</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457200" y="215370"/>
            <a:ext cx="8229600" cy="15219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12.5: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War </a:t>
            </a:r>
            <a:r>
              <a:rPr lang="en-US" b="1" i="0" u="none" strike="noStrike" cap="none" dirty="0">
                <a:solidFill>
                  <a:srgbClr val="007FA3"/>
                </a:solidFill>
                <a:latin typeface="Arial"/>
                <a:ea typeface="Arial"/>
                <a:cs typeface="Arial"/>
                <a:sym typeface="Arial"/>
              </a:rPr>
              <a:t>Powers</a:t>
            </a:r>
          </a:p>
        </p:txBody>
      </p:sp>
      <p:sp>
        <p:nvSpPr>
          <p:cNvPr id="438" name="Shape 438"/>
          <p:cNvSpPr txBox="1">
            <a:spLocks noGrp="1"/>
          </p:cNvSpPr>
          <p:nvPr>
            <p:ph type="body" idx="1"/>
          </p:nvPr>
        </p:nvSpPr>
        <p:spPr>
          <a:xfrm>
            <a:off x="457200" y="2034540"/>
            <a:ext cx="8229600" cy="409162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There is debate about whether the president should take the United States to war without the consent of Congress. Do you think the president should have this power?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457200" y="381001"/>
            <a:ext cx="8229600" cy="9906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Crisis Manager</a:t>
            </a:r>
          </a:p>
        </p:txBody>
      </p:sp>
      <p:sp>
        <p:nvSpPr>
          <p:cNvPr id="445" name="Shape 445"/>
          <p:cNvSpPr txBox="1">
            <a:spLocks noGrp="1"/>
          </p:cNvSpPr>
          <p:nvPr>
            <p:ph type="body" idx="1"/>
          </p:nvPr>
        </p:nvSpPr>
        <p:spPr>
          <a:xfrm>
            <a:off x="457200" y="1765828"/>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What constitutes a crisis?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Cuban Missile Crisis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9/11</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Modern communications technology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Shape 451"/>
          <p:cNvSpPr txBox="1">
            <a:spLocks noGrp="1"/>
          </p:cNvSpPr>
          <p:nvPr>
            <p:ph type="title"/>
          </p:nvPr>
        </p:nvSpPr>
        <p:spPr>
          <a:xfrm>
            <a:off x="457200" y="215371"/>
            <a:ext cx="8229600" cy="8704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Responding to 9/11</a:t>
            </a:r>
          </a:p>
        </p:txBody>
      </p:sp>
      <p:pic>
        <p:nvPicPr>
          <p:cNvPr id="452" name="Shape 452" descr="A photo of President George W. Bush meeting with firefighters and rescue workers at the World Trade Center site."/>
          <p:cNvPicPr preferRelativeResize="0"/>
          <p:nvPr/>
        </p:nvPicPr>
        <p:blipFill rotWithShape="1">
          <a:blip r:embed="rId3">
            <a:alphaModFix/>
          </a:blip>
          <a:srcRect/>
          <a:stretch/>
        </p:blipFill>
        <p:spPr>
          <a:xfrm>
            <a:off x="822959" y="1312650"/>
            <a:ext cx="7498080" cy="461529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Working with Congress</a:t>
            </a:r>
          </a:p>
        </p:txBody>
      </p:sp>
      <p:sp>
        <p:nvSpPr>
          <p:cNvPr id="459" name="Shape 45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Two presidencies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Domestic policy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Foreign policy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57200" y="331470"/>
            <a:ext cx="8229600" cy="9811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12.6</a:t>
            </a:r>
          </a:p>
        </p:txBody>
      </p:sp>
      <p:sp>
        <p:nvSpPr>
          <p:cNvPr id="465" name="Shape 46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Identify the factors that affect the president’s ability to obtain public support.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Great Expectations</a:t>
            </a:r>
          </a:p>
        </p:txBody>
      </p:sp>
      <p:sp>
        <p:nvSpPr>
          <p:cNvPr id="88" name="Shape 8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Are expectations realistic? </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Ensure peace, prosperity, and security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Power does not match responsibilities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Cognitive dissonance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Americans want strong leader but fear concentration of power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We want government to be small and limited, yet solve all societal and economic problems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57200" y="341100"/>
            <a:ext cx="8229600" cy="13619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Power from the People: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 </a:t>
            </a:r>
            <a:r>
              <a:rPr lang="en-US" b="1" i="0" u="none" strike="noStrike" cap="none" dirty="0">
                <a:solidFill>
                  <a:srgbClr val="007FA3"/>
                </a:solidFill>
                <a:latin typeface="Arial"/>
                <a:ea typeface="Arial"/>
                <a:cs typeface="Arial"/>
                <a:sym typeface="Arial"/>
              </a:rPr>
              <a:t>Public Presidency</a:t>
            </a:r>
          </a:p>
        </p:txBody>
      </p:sp>
      <p:sp>
        <p:nvSpPr>
          <p:cNvPr id="472" name="Shape 472"/>
          <p:cNvSpPr txBox="1">
            <a:spLocks noGrp="1"/>
          </p:cNvSpPr>
          <p:nvPr>
            <p:ph type="body" idx="1"/>
          </p:nvPr>
        </p:nvSpPr>
        <p:spPr>
          <a:xfrm>
            <a:off x="457200" y="1931670"/>
            <a:ext cx="8229600" cy="4194493"/>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Going Public</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Presidential Approval</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Policy Support</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Mobilizing the Public</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Going Public</a:t>
            </a:r>
          </a:p>
        </p:txBody>
      </p:sp>
      <p:sp>
        <p:nvSpPr>
          <p:cNvPr id="479" name="Shape 47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"Public sentiment is everything. With public sentiment nothing can fail; without it nothing can succeed."</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Ceremonial duties build public support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57200" y="215370"/>
            <a:ext cx="8229600" cy="13734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President Bush Announces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End of </a:t>
            </a:r>
            <a:r>
              <a:rPr lang="en-US" b="1" i="0" u="none" strike="noStrike" cap="none" dirty="0">
                <a:solidFill>
                  <a:srgbClr val="007FA3"/>
                </a:solidFill>
                <a:latin typeface="Arial"/>
                <a:ea typeface="Arial"/>
                <a:cs typeface="Arial"/>
                <a:sym typeface="Arial"/>
              </a:rPr>
              <a:t>Iraq War</a:t>
            </a:r>
          </a:p>
        </p:txBody>
      </p:sp>
      <p:pic>
        <p:nvPicPr>
          <p:cNvPr id="486" name="Shape 486" descr="A photo of President George W. Bush standing behind a podium, with an aircraft carrier behind him, speaking about the end of the war in Iraq. A large banner on the ship behind him reads &quot;Mission Accomplished&quot;."/>
          <p:cNvPicPr preferRelativeResize="0"/>
          <p:nvPr/>
        </p:nvPicPr>
        <p:blipFill rotWithShape="1">
          <a:blip r:embed="rId3">
            <a:alphaModFix/>
          </a:blip>
          <a:srcRect/>
          <a:stretch/>
        </p:blipFill>
        <p:spPr>
          <a:xfrm>
            <a:off x="1508760" y="1854683"/>
            <a:ext cx="6126480" cy="400263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Presidential Approval</a:t>
            </a:r>
          </a:p>
        </p:txBody>
      </p:sp>
      <p:sp>
        <p:nvSpPr>
          <p:cNvPr id="493" name="Shape 49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Product of many factors </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Party affiliation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Honeymoon period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Policy success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Integrity and leadership skills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Rally events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title"/>
          </p:nvPr>
        </p:nvSpPr>
        <p:spPr>
          <a:xfrm>
            <a:off x="457200" y="228601"/>
            <a:ext cx="8229600" cy="86867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Figure 12.3 Presidential Approval</a:t>
            </a:r>
          </a:p>
        </p:txBody>
      </p:sp>
      <p:sp>
        <p:nvSpPr>
          <p:cNvPr id="500" name="Shape 500"/>
          <p:cNvSpPr txBox="1">
            <a:spLocks noGrp="1"/>
          </p:cNvSpPr>
          <p:nvPr>
            <p:ph type="body" idx="1"/>
          </p:nvPr>
        </p:nvSpPr>
        <p:spPr>
          <a:xfrm>
            <a:off x="457200" y="5532120"/>
            <a:ext cx="8229600" cy="75289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a:solidFill>
                  <a:schemeClr val="dk1"/>
                </a:solidFill>
                <a:latin typeface="Arial"/>
                <a:ea typeface="Arial"/>
                <a:cs typeface="Arial"/>
                <a:sym typeface="Arial"/>
              </a:rPr>
              <a:t>Source: </a:t>
            </a:r>
            <a:r>
              <a:rPr lang="en-US" sz="1600" b="0" i="0" u="none" strike="noStrike" cap="none">
                <a:solidFill>
                  <a:schemeClr val="dk1"/>
                </a:solidFill>
                <a:latin typeface="Arial"/>
                <a:ea typeface="Arial"/>
                <a:cs typeface="Arial"/>
                <a:sym typeface="Arial"/>
              </a:rPr>
              <a:t>George C. Edwards III, </a:t>
            </a:r>
            <a:r>
              <a:rPr lang="en-US" sz="1600" b="0" i="1" u="none" strike="noStrike" cap="none">
                <a:solidFill>
                  <a:schemeClr val="dk1"/>
                </a:solidFill>
                <a:latin typeface="Arial"/>
                <a:ea typeface="Arial"/>
                <a:cs typeface="Arial"/>
                <a:sym typeface="Arial"/>
              </a:rPr>
              <a:t>Presidential Approval </a:t>
            </a:r>
            <a:r>
              <a:rPr lang="en-US" sz="1600" b="0" i="0" u="none" strike="noStrike" cap="none">
                <a:solidFill>
                  <a:schemeClr val="dk1"/>
                </a:solidFill>
                <a:latin typeface="Arial"/>
                <a:ea typeface="Arial"/>
                <a:cs typeface="Arial"/>
                <a:sym typeface="Arial"/>
              </a:rPr>
              <a:t>(Baltimore, MD: Johns Hopkins University Press, 1990); updated by the authors.</a:t>
            </a:r>
          </a:p>
        </p:txBody>
      </p:sp>
      <p:pic>
        <p:nvPicPr>
          <p:cNvPr id="501" name="Shape 501" descr="A line graph shows the presidential approval for the presidents from Eisenhower to Obama.  Begins with Eisenhower, around 68%, then increases about 7%, and falls dramatically to around 55%, then moves on to Kennedy, which begins around 85%, then falls to around 65%; then moves on to Johnson, starting around 75%, falling to a low of around 42%, then going to Nixon, begins around 60%, and falls dramatically to around 25%; Ford begins around 55% then falls to around 44%; Carter begins around 62% then falls to around 37%; Reagan begins around 58% then falls to around 45%, then increases to around 61%, before falling again to around 48%; G. Bush begins around 65%, spikes to around 70%, then falls to around 40%; Clinton begins around 50% and continues to increase to around 65%; G. W. Bush begins around 65% and has a brief spike to Round 70%, then dramatically decreases, ending around 30%; Obama begins around 56% and has some ups and downs, ending around 52%."/>
          <p:cNvPicPr preferRelativeResize="0"/>
          <p:nvPr/>
        </p:nvPicPr>
        <p:blipFill rotWithShape="1">
          <a:blip r:embed="rId3">
            <a:alphaModFix/>
          </a:blip>
          <a:srcRect/>
          <a:stretch/>
        </p:blipFill>
        <p:spPr>
          <a:xfrm>
            <a:off x="1005840" y="1476837"/>
            <a:ext cx="7132319" cy="389132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Policy Support</a:t>
            </a:r>
          </a:p>
        </p:txBody>
      </p:sp>
      <p:sp>
        <p:nvSpPr>
          <p:cNvPr id="508" name="Shape 50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Using the bully pulpit effectively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Media skills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rgbClr val="000000"/>
                </a:solidFill>
                <a:latin typeface="Verdana"/>
                <a:ea typeface="Verdana"/>
                <a:cs typeface="Verdana"/>
                <a:sym typeface="Verdana"/>
              </a:rPr>
              <a:t>Public not receptive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Not interested in politics and government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Biased reasoners and partisans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Weak on facts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a:xfrm>
            <a:off x="457200" y="215371"/>
            <a:ext cx="8229600" cy="8704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Reagan</a:t>
            </a:r>
          </a:p>
        </p:txBody>
      </p:sp>
      <p:pic>
        <p:nvPicPr>
          <p:cNvPr id="515" name="Shape 515" descr="A black and white photo of Ronald Reagan speaking."/>
          <p:cNvPicPr preferRelativeResize="0"/>
          <p:nvPr/>
        </p:nvPicPr>
        <p:blipFill rotWithShape="1">
          <a:blip r:embed="rId3">
            <a:alphaModFix/>
          </a:blip>
          <a:srcRect/>
          <a:stretch/>
        </p:blipFill>
        <p:spPr>
          <a:xfrm>
            <a:off x="2331719" y="1312650"/>
            <a:ext cx="4480560" cy="464251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Mobilizing the Public</a:t>
            </a:r>
          </a:p>
        </p:txBody>
      </p:sp>
      <p:sp>
        <p:nvSpPr>
          <p:cNvPr id="522" name="Shape 52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When the people speak, Congress listens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This is a rare event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Inattentive public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Apathetic public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Congress responds to this, too</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12.7</a:t>
            </a:r>
          </a:p>
        </p:txBody>
      </p:sp>
      <p:sp>
        <p:nvSpPr>
          <p:cNvPr id="528" name="Shape 528"/>
          <p:cNvSpPr txBox="1">
            <a:spLocks noGrp="1"/>
          </p:cNvSpPr>
          <p:nvPr>
            <p:ph type="body" idx="1"/>
          </p:nvPr>
        </p:nvSpPr>
        <p:spPr>
          <a:xfrm>
            <a:off x="457200" y="1645920"/>
            <a:ext cx="8229600" cy="448024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Characterize the president’s relations with the press and news coverage of the presidency.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President and the Press</a:t>
            </a:r>
          </a:p>
        </p:txBody>
      </p:sp>
      <p:sp>
        <p:nvSpPr>
          <p:cNvPr id="535" name="Shape 53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Nature of News Coverage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Bias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Superficial, oversimplified, and overblown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Emphasize the negative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Presidential advantages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Who Are They </a:t>
            </a:r>
          </a:p>
        </p:txBody>
      </p:sp>
      <p:sp>
        <p:nvSpPr>
          <p:cNvPr id="95" name="Shape 9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Basic requirements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Natural-born citizen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35 years of age or older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Resident of United States for previous 14 years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White, male, Protestant</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First female president?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457200" y="215371"/>
            <a:ext cx="8229600" cy="9962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Obama Press Conference</a:t>
            </a:r>
          </a:p>
        </p:txBody>
      </p:sp>
      <p:pic>
        <p:nvPicPr>
          <p:cNvPr id="542" name="Shape 542" descr="A photo of President Barack Obama answering questions from the press in the White House briefing room."/>
          <p:cNvPicPr preferRelativeResize="0"/>
          <p:nvPr/>
        </p:nvPicPr>
        <p:blipFill rotWithShape="1">
          <a:blip r:embed="rId3">
            <a:alphaModFix/>
          </a:blip>
          <a:srcRect/>
          <a:stretch/>
        </p:blipFill>
        <p:spPr>
          <a:xfrm>
            <a:off x="594360" y="1600200"/>
            <a:ext cx="7955278" cy="380373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12.8</a:t>
            </a:r>
          </a:p>
        </p:txBody>
      </p:sp>
      <p:sp>
        <p:nvSpPr>
          <p:cNvPr id="548" name="Shape 548"/>
          <p:cNvSpPr txBox="1">
            <a:spLocks noGrp="1"/>
          </p:cNvSpPr>
          <p:nvPr>
            <p:ph type="body" idx="1"/>
          </p:nvPr>
        </p:nvSpPr>
        <p:spPr>
          <a:xfrm>
            <a:off x="457200" y="1731264"/>
            <a:ext cx="8229600" cy="4394899"/>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the role of presidential power in the American democracy and the president’s impact on the scope of government.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457200" y="215370"/>
            <a:ext cx="8229600" cy="138178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Understanding the American Presidency</a:t>
            </a:r>
          </a:p>
        </p:txBody>
      </p:sp>
      <p:sp>
        <p:nvSpPr>
          <p:cNvPr id="555" name="Shape 555"/>
          <p:cNvSpPr txBox="1">
            <a:spLocks noGrp="1"/>
          </p:cNvSpPr>
          <p:nvPr>
            <p:ph type="body" idx="1"/>
          </p:nvPr>
        </p:nvSpPr>
        <p:spPr>
          <a:xfrm>
            <a:off x="457200" y="1987296"/>
            <a:ext cx="8229600" cy="4138867"/>
          </a:xfrm>
          <a:prstGeom prst="rect">
            <a:avLst/>
          </a:prstGeom>
          <a:noFill/>
          <a:ln>
            <a:noFill/>
          </a:ln>
        </p:spPr>
        <p:txBody>
          <a:bodyPr lIns="91425" tIns="91425" rIns="91425" bIns="91425" anchor="t" anchorCtr="0">
            <a:noAutofit/>
          </a:bodyPr>
          <a:lstStyle/>
          <a:p>
            <a:pPr marL="0" marR="0" lvl="0" indent="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Presidency and Democracy</a:t>
            </a:r>
          </a:p>
          <a:p>
            <a:pPr marL="0" marR="0" lvl="0" indent="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The Presidency and the Scope of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Presidency and Democracy</a:t>
            </a:r>
          </a:p>
        </p:txBody>
      </p:sp>
      <p:sp>
        <p:nvSpPr>
          <p:cNvPr id="562" name="Shape 5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Wanting and fearing a strong president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Safety in checks and balances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What happens when government is divided?</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457200" y="215370"/>
            <a:ext cx="8229600" cy="140616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Presidency and the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Scope of </a:t>
            </a:r>
            <a:r>
              <a:rPr lang="en-US" b="1" i="0" u="none" strike="noStrike" cap="none" dirty="0">
                <a:solidFill>
                  <a:srgbClr val="007FA3"/>
                </a:solidFill>
                <a:latin typeface="Arial"/>
                <a:ea typeface="Arial"/>
                <a:cs typeface="Arial"/>
                <a:sym typeface="Arial"/>
              </a:rPr>
              <a:t>Government</a:t>
            </a:r>
          </a:p>
        </p:txBody>
      </p:sp>
      <p:sp>
        <p:nvSpPr>
          <p:cNvPr id="569" name="Shape 569"/>
          <p:cNvSpPr txBox="1">
            <a:spLocks noGrp="1"/>
          </p:cNvSpPr>
          <p:nvPr>
            <p:ph type="body" idx="1"/>
          </p:nvPr>
        </p:nvSpPr>
        <p:spPr>
          <a:xfrm>
            <a:off x="457200" y="2060448"/>
            <a:ext cx="8229600" cy="4065715"/>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What made Theodore Roosevelt, Woodrow Wilson, and Franklin Roosevelt noteworthy presidents?</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Government growth not inherent in presidency</a:t>
            </a:r>
          </a:p>
          <a:p>
            <a:pPr marL="457200" marR="0" lvl="0" indent="-457200"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Ideologically conservative and operationally liberal</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12</a:t>
            </a:r>
          </a:p>
        </p:txBody>
      </p:sp>
      <p:sp>
        <p:nvSpPr>
          <p:cNvPr id="575" name="Shape 57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Presidents have limited power to effect changes in domestic policy. The United States often experiences gridlock in policymaking. Would we be better off if the president were more powerful?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581" name="Shape 58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1400" b="1" i="0" u="none" strike="noStrike" cap="none" dirty="0">
                <a:solidFill>
                  <a:schemeClr val="dk1"/>
                </a:solidFill>
                <a:latin typeface="Arial"/>
                <a:ea typeface="Arial"/>
                <a:cs typeface="Arial"/>
                <a:sym typeface="Arial"/>
              </a:rPr>
              <a:t>Chapter 12</a:t>
            </a:r>
          </a:p>
          <a:p>
            <a:pPr marL="101600" marR="0" lvl="0" indent="0" algn="l" rtl="0">
              <a:lnSpc>
                <a:spcPct val="100000"/>
              </a:lnSpc>
              <a:spcBef>
                <a:spcPts val="1500"/>
              </a:spcBef>
              <a:spcAft>
                <a:spcPts val="0"/>
              </a:spcAft>
              <a:buClr>
                <a:srgbClr val="007FA3"/>
              </a:buClr>
              <a:buSzPct val="25000"/>
              <a:buFont typeface="Arial"/>
              <a:buNone/>
            </a:pPr>
            <a:r>
              <a:rPr lang="en-US" sz="1400" b="0" i="0" u="none" strike="noStrike" cap="none" dirty="0">
                <a:solidFill>
                  <a:schemeClr val="dk1"/>
                </a:solidFill>
                <a:latin typeface="Arial"/>
                <a:ea typeface="Arial"/>
                <a:cs typeface="Arial"/>
                <a:sym typeface="Arial"/>
              </a:rPr>
              <a:t>344: Jose Nemo-Neves/</a:t>
            </a:r>
            <a:r>
              <a:rPr lang="en-US" sz="1400" b="0" i="0" u="none" strike="noStrike" cap="none" dirty="0" err="1">
                <a:solidFill>
                  <a:schemeClr val="dk1"/>
                </a:solidFill>
                <a:latin typeface="Arial"/>
                <a:ea typeface="Arial"/>
                <a:cs typeface="Arial"/>
                <a:sym typeface="Arial"/>
              </a:rPr>
              <a:t>CartoonStock</a:t>
            </a:r>
            <a:r>
              <a:rPr lang="en-US" sz="1400" b="0" i="0" u="none" strike="noStrike" cap="none" dirty="0">
                <a:solidFill>
                  <a:schemeClr val="dk1"/>
                </a:solidFill>
                <a:latin typeface="Arial"/>
                <a:ea typeface="Arial"/>
                <a:cs typeface="Arial"/>
                <a:sym typeface="Arial"/>
              </a:rPr>
              <a:t>; 345 (top to bottom): John F. Kennedy Presidential Library and Museum for John F. Kennedy, Lyndon Baines Johnson Library and Museum, National Archives, Gerald R. Ford Presidential Library and Museum, Jimmy Carter Library and Museum, Ronald Reagan Presidential Foundation &amp; Institute, National Archives, National Archives, George W. Bush Presidential Library and Museum, Library of Congress Prints and Photographs Division [LC-DIG-</a:t>
            </a:r>
            <a:r>
              <a:rPr lang="en-US" sz="1400" b="0" i="0" u="none" strike="noStrike" cap="none" dirty="0" err="1">
                <a:solidFill>
                  <a:schemeClr val="dk1"/>
                </a:solidFill>
                <a:latin typeface="Arial"/>
                <a:ea typeface="Arial"/>
                <a:cs typeface="Arial"/>
                <a:sym typeface="Arial"/>
              </a:rPr>
              <a:t>ppbd</a:t>
            </a:r>
            <a:r>
              <a:rPr lang="en-US" sz="1400" b="0" i="0" u="none" strike="noStrike" cap="none" dirty="0">
                <a:solidFill>
                  <a:schemeClr val="dk1"/>
                </a:solidFill>
                <a:latin typeface="Arial"/>
                <a:ea typeface="Arial"/>
                <a:cs typeface="Arial"/>
                <a:sym typeface="Arial"/>
              </a:rPr>
              <a:t>- 00358], Photo by Scott Olson/Getty Images;347: Alex Webb/Magnum; 356: Mary Ann Chastain/Reuters;359: Chip </a:t>
            </a:r>
            <a:r>
              <a:rPr lang="en-US" sz="1400" b="0" i="0" u="none" strike="noStrike" cap="none" dirty="0" err="1">
                <a:solidFill>
                  <a:schemeClr val="dk1"/>
                </a:solidFill>
                <a:latin typeface="Arial"/>
                <a:ea typeface="Arial"/>
                <a:cs typeface="Arial"/>
                <a:sym typeface="Arial"/>
              </a:rPr>
              <a:t>Somodevilla</a:t>
            </a:r>
            <a:r>
              <a:rPr lang="en-US" sz="1400" b="0" i="0" u="none" strike="noStrike" cap="none" dirty="0">
                <a:solidFill>
                  <a:schemeClr val="dk1"/>
                </a:solidFill>
                <a:latin typeface="Arial"/>
                <a:ea typeface="Arial"/>
                <a:cs typeface="Arial"/>
                <a:sym typeface="Arial"/>
              </a:rPr>
              <a:t>/Getty Images News/Getty Images; 363: Stephen Jaffe/ Reuters; 366: Carter Archives/ZUMA Press, </a:t>
            </a:r>
            <a:r>
              <a:rPr lang="en-US" sz="1400" b="0" i="0" u="none" strike="noStrike" cap="none" dirty="0" err="1">
                <a:solidFill>
                  <a:schemeClr val="dk1"/>
                </a:solidFill>
                <a:latin typeface="Arial"/>
                <a:ea typeface="Arial"/>
                <a:cs typeface="Arial"/>
                <a:sym typeface="Arial"/>
              </a:rPr>
              <a:t>Inc</a:t>
            </a:r>
            <a:r>
              <a:rPr lang="en-US" sz="1400" b="0" i="0" u="none" strike="noStrike" cap="none" dirty="0">
                <a:solidFill>
                  <a:schemeClr val="dk1"/>
                </a:solidFill>
                <a:latin typeface="Arial"/>
                <a:ea typeface="Arial"/>
                <a:cs typeface="Arial"/>
                <a:sym typeface="Arial"/>
              </a:rPr>
              <a:t>/</a:t>
            </a:r>
            <a:r>
              <a:rPr lang="en-US" sz="1400" b="0" i="0" u="none" strike="noStrike" cap="none" dirty="0" err="1">
                <a:solidFill>
                  <a:schemeClr val="dk1"/>
                </a:solidFill>
                <a:latin typeface="Arial"/>
                <a:ea typeface="Arial"/>
                <a:cs typeface="Arial"/>
                <a:sym typeface="Arial"/>
              </a:rPr>
              <a:t>Alamy</a:t>
            </a:r>
            <a:r>
              <a:rPr lang="en-US" sz="1400" b="0" i="0" u="none" strike="noStrike" cap="none" dirty="0">
                <a:solidFill>
                  <a:schemeClr val="dk1"/>
                </a:solidFill>
                <a:latin typeface="Arial"/>
                <a:ea typeface="Arial"/>
                <a:cs typeface="Arial"/>
                <a:sym typeface="Arial"/>
              </a:rPr>
              <a:t> Stock Photo; 368: Pete Souza/</a:t>
            </a:r>
            <a:r>
              <a:rPr lang="en-US" sz="1400" b="0" i="0" u="none" strike="noStrike" cap="none" dirty="0" err="1">
                <a:solidFill>
                  <a:schemeClr val="dk1"/>
                </a:solidFill>
                <a:latin typeface="Arial"/>
                <a:ea typeface="Arial"/>
                <a:cs typeface="Arial"/>
                <a:sym typeface="Arial"/>
              </a:rPr>
              <a:t>dapd</a:t>
            </a:r>
            <a:r>
              <a:rPr lang="en-US" sz="1400" b="0" i="0" u="none" strike="noStrike" cap="none" dirty="0">
                <a:solidFill>
                  <a:schemeClr val="dk1"/>
                </a:solidFill>
                <a:latin typeface="Arial"/>
                <a:ea typeface="Arial"/>
                <a:cs typeface="Arial"/>
                <a:sym typeface="Arial"/>
              </a:rPr>
              <a:t>/AP Images;369: Doug Mills/AP Images; 371: Scott J. Applewhite/AP Images; 372 (left to right): Dwight D. Eisenhower, White House Historical Assn. 1960-Thomas Edgar Stephens, John F. Kennedy Presidential Library and Museum for John F. Kennedy, Lyndon Baines Johnson Library and Museum, Richard Nixon Presidential Library and Museum, Gerald R. Ford Presidential Library and Museum, Jimmy Carter Presidential Library &amp;Museum, Ronald Reagan Presidential Foundation &amp; Institute, Courtesy of Whitehouse.gov, National Archives, George W. Bush Presidential Library and Museum, Courtesy of White-house.gov; 374: AP Images; 375: Alex Wong/Getty Images News/Getty Images</a:t>
            </a:r>
          </a:p>
          <a:p>
            <a:pPr marL="101600" marR="0" lvl="0" indent="0" algn="l" rtl="0">
              <a:lnSpc>
                <a:spcPct val="100000"/>
              </a:lnSpc>
              <a:spcBef>
                <a:spcPts val="1500"/>
              </a:spcBef>
              <a:spcAft>
                <a:spcPts val="0"/>
              </a:spcAft>
              <a:buClr>
                <a:srgbClr val="007FA3"/>
              </a:buClr>
              <a:buSzPct val="25000"/>
              <a:buFont typeface="Arial"/>
              <a:buNone/>
            </a:pPr>
            <a:endParaRPr sz="1600" b="0" i="0" u="none" strike="noStrike" cap="none" dirty="0">
              <a:solidFill>
                <a:schemeClr val="dk1"/>
              </a:solidFill>
              <a:latin typeface="Arial"/>
              <a:ea typeface="Arial"/>
              <a:cs typeface="Arial"/>
              <a:sym typeface="Arial"/>
            </a:endParaRPr>
          </a:p>
          <a:p>
            <a:pPr marL="101600" marR="0" lvl="0" indent="0" algn="l" rtl="0">
              <a:lnSpc>
                <a:spcPct val="100000"/>
              </a:lnSpc>
              <a:spcBef>
                <a:spcPts val="1500"/>
              </a:spcBef>
              <a:spcAft>
                <a:spcPts val="0"/>
              </a:spcAft>
              <a:buClr>
                <a:srgbClr val="007FA3"/>
              </a:buClr>
              <a:buSzPct val="25000"/>
              <a:buFont typeface="Arial"/>
              <a:buNone/>
            </a:pPr>
            <a:endParaRPr sz="16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62651"/>
            <a:ext cx="8229600" cy="92606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12.1 Recent Presidents (1 of 5) </a:t>
            </a:r>
          </a:p>
        </p:txBody>
      </p:sp>
      <p:graphicFrame>
        <p:nvGraphicFramePr>
          <p:cNvPr id="102" name="Shape 102"/>
          <p:cNvGraphicFramePr/>
          <p:nvPr/>
        </p:nvGraphicFramePr>
        <p:xfrm>
          <a:off x="457200" y="1600200"/>
          <a:ext cx="8229600" cy="4114830"/>
        </p:xfrm>
        <a:graphic>
          <a:graphicData uri="http://schemas.openxmlformats.org/drawingml/2006/table">
            <a:tbl>
              <a:tblPr firstRow="1" bandRow="1">
                <a:noFill/>
                <a:tableStyleId>{DD0598A2-ED2C-447D-9D35-F192C926DB6B}</a:tableStyleId>
              </a:tblPr>
              <a:tblGrid>
                <a:gridCol w="1626325"/>
                <a:gridCol w="1352825"/>
                <a:gridCol w="1171750"/>
                <a:gridCol w="2039350"/>
                <a:gridCol w="2039350"/>
              </a:tblGrid>
              <a:tr h="1676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President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Term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Party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Background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Presidency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John F. Kennedy</a:t>
                      </a:r>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1961–1963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Democrat</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U.S. senator from Massachusetts</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From a very wealthy family</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War Hero</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Known for personal style</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Presided over Cuban missile crisis</a:t>
                      </a:r>
                    </a:p>
                    <a:p>
                      <a:pPr marL="285750" marR="0" lvl="0" indent="-285750" algn="l" rtl="0">
                        <a:lnSpc>
                          <a:spcPct val="100000"/>
                        </a:lnSpc>
                        <a:spcBef>
                          <a:spcPts val="0"/>
                        </a:spcBef>
                        <a:spcAft>
                          <a:spcPts val="0"/>
                        </a:spcAft>
                        <a:buClr>
                          <a:schemeClr val="dk1"/>
                        </a:buClr>
                        <a:buSzPct val="100000"/>
                        <a:buFont typeface="Arial"/>
                        <a:buChar char="•"/>
                      </a:pPr>
                      <a:r>
                        <a:rPr lang="en-US" sz="1200" b="0" i="0" u="none" strike="noStrike" cap="none">
                          <a:solidFill>
                            <a:schemeClr val="dk1"/>
                          </a:solidFill>
                          <a:latin typeface="Arial"/>
                          <a:ea typeface="Arial"/>
                          <a:cs typeface="Arial"/>
                          <a:sym typeface="Arial"/>
                        </a:rPr>
                        <a:t>Ushered in era of liberal domestic policies</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Assassinated in 1963</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Lyndon B. Johnson</a:t>
                      </a:r>
                    </a:p>
                    <a:p>
                      <a:pPr marL="0" marR="0" lvl="0" indent="0" algn="l" rtl="0">
                        <a:lnSpc>
                          <a:spcPct val="100000"/>
                        </a:lnSpc>
                        <a:spcBef>
                          <a:spcPts val="0"/>
                        </a:spcBef>
                        <a:spcAft>
                          <a:spcPts val="0"/>
                        </a:spcAft>
                        <a:buClr>
                          <a:srgbClr val="000000"/>
                        </a:buClr>
                        <a:buSzPct val="250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1963–1969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Democrat</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Senate majority leader</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Chosen as Kennedy’s running mate; succeeded him after the assassination</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Skilled legislative leader with a coarse public image</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Launched the Great Society</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Won passage of major civil rights laws</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Escalated the Vietnam War</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War policies proved unpopular; did not seek reelection</a:t>
                      </a:r>
                    </a:p>
                  </a:txBody>
                  <a:tcPr marL="91450" marR="91450" marT="45725" marB="45725"/>
                </a:tc>
              </a:tr>
            </a:tbl>
          </a:graphicData>
        </a:graphic>
      </p:graphicFrame>
      <p:pic>
        <p:nvPicPr>
          <p:cNvPr id="103" name="Shape 103" descr="A presidential photo of John F. Kennedy."/>
          <p:cNvPicPr preferRelativeResize="0"/>
          <p:nvPr/>
        </p:nvPicPr>
        <p:blipFill rotWithShape="1">
          <a:blip r:embed="rId3">
            <a:alphaModFix/>
          </a:blip>
          <a:srcRect/>
          <a:stretch/>
        </p:blipFill>
        <p:spPr>
          <a:xfrm>
            <a:off x="760095" y="2159000"/>
            <a:ext cx="731519" cy="897333"/>
          </a:xfrm>
          <a:prstGeom prst="rect">
            <a:avLst/>
          </a:prstGeom>
          <a:noFill/>
          <a:ln>
            <a:noFill/>
          </a:ln>
        </p:spPr>
      </p:pic>
      <p:pic>
        <p:nvPicPr>
          <p:cNvPr id="104" name="Shape 104" descr="A presidential photo of Lyndon B. Johnson."/>
          <p:cNvPicPr preferRelativeResize="0"/>
          <p:nvPr/>
        </p:nvPicPr>
        <p:blipFill rotWithShape="1">
          <a:blip r:embed="rId4">
            <a:alphaModFix/>
          </a:blip>
          <a:srcRect/>
          <a:stretch/>
        </p:blipFill>
        <p:spPr>
          <a:xfrm>
            <a:off x="758189" y="3820872"/>
            <a:ext cx="733425" cy="9094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15370"/>
            <a:ext cx="8229600" cy="96572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12.1 Recent Presidents (2 of 5) </a:t>
            </a:r>
          </a:p>
        </p:txBody>
      </p:sp>
      <p:graphicFrame>
        <p:nvGraphicFramePr>
          <p:cNvPr id="111" name="Shape 111"/>
          <p:cNvGraphicFramePr/>
          <p:nvPr/>
        </p:nvGraphicFramePr>
        <p:xfrm>
          <a:off x="457200" y="1600200"/>
          <a:ext cx="8229600" cy="3662710"/>
        </p:xfrm>
        <a:graphic>
          <a:graphicData uri="http://schemas.openxmlformats.org/drawingml/2006/table">
            <a:tbl>
              <a:tblPr firstRow="1" bandRow="1">
                <a:noFill/>
                <a:tableStyleId>{DD0598A2-ED2C-447D-9D35-F192C926DB6B}</a:tableStyleId>
              </a:tblPr>
              <a:tblGrid>
                <a:gridCol w="1626325"/>
                <a:gridCol w="1352825"/>
                <a:gridCol w="1171750"/>
                <a:gridCol w="2039350"/>
                <a:gridCol w="203935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President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Term</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Party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Background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Presidency</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Richard M. Nixon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1969–1974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Republican</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U.S. senator from California</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Served two terms as Eisenhower’s vice president</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Lost presidential election of 1960 to John F. Kennedy</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Presided over a period of domestic innovation</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Reopened relations with China</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Ended Vietnam War</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Resigned as a result of Watergate scandal </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Gerald R. Ford</a:t>
                      </a:r>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p>
                      <a:pPr marL="0" marR="0" lvl="0" indent="0" algn="l" rtl="0">
                        <a:lnSpc>
                          <a:spcPct val="100000"/>
                        </a:lnSpc>
                        <a:spcBef>
                          <a:spcPts val="0"/>
                        </a:spcBef>
                        <a:spcAft>
                          <a:spcPts val="0"/>
                        </a:spcAft>
                        <a:buClr>
                          <a:srgbClr val="000000"/>
                        </a:buClr>
                        <a:buSzPct val="25000"/>
                        <a:buFont typeface="Arial"/>
                        <a:buNone/>
                      </a:pPr>
                      <a:endParaRPr sz="12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1974–1977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200" u="none" strike="noStrike" cap="none"/>
                        <a:t>Republican </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House minority leader</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a:t>First person ever nominated as vice president under the Twenty-fifth Amendment</a:t>
                      </a:r>
                    </a:p>
                  </a:txBody>
                  <a:tcPr marL="91450" marR="91450" marT="45725" marB="45725"/>
                </a:tc>
                <a:tc>
                  <a:txBody>
                    <a:bodyPr/>
                    <a:lstStyle/>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Pardoned Richard Nixon</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Helped heal the nation’s wounds after Watergate</a:t>
                      </a:r>
                    </a:p>
                    <a:p>
                      <a:pPr marL="285750" marR="0" lvl="0" indent="-285750" algn="l" rtl="0">
                        <a:lnSpc>
                          <a:spcPct val="100000"/>
                        </a:lnSpc>
                        <a:spcBef>
                          <a:spcPts val="0"/>
                        </a:spcBef>
                        <a:spcAft>
                          <a:spcPts val="0"/>
                        </a:spcAft>
                        <a:buClr>
                          <a:srgbClr val="000000"/>
                        </a:buClr>
                        <a:buSzPct val="100000"/>
                        <a:buFont typeface="Arial"/>
                        <a:buChar char="•"/>
                      </a:pPr>
                      <a:r>
                        <a:rPr lang="en-US" sz="1200" u="none" strike="noStrike" cap="none" dirty="0"/>
                        <a:t>Lost election in 1976 to Jimmy Carter</a:t>
                      </a:r>
                    </a:p>
                  </a:txBody>
                  <a:tcPr marL="91450" marR="91450" marT="45725" marB="45725"/>
                </a:tc>
              </a:tr>
            </a:tbl>
          </a:graphicData>
        </a:graphic>
      </p:graphicFrame>
      <p:pic>
        <p:nvPicPr>
          <p:cNvPr id="112" name="Shape 112" descr="A presidential photo of Richard M. Nixon."/>
          <p:cNvPicPr preferRelativeResize="0"/>
          <p:nvPr/>
        </p:nvPicPr>
        <p:blipFill rotWithShape="1">
          <a:blip r:embed="rId3">
            <a:alphaModFix/>
          </a:blip>
          <a:srcRect/>
          <a:stretch/>
        </p:blipFill>
        <p:spPr>
          <a:xfrm>
            <a:off x="685800" y="2286000"/>
            <a:ext cx="952499" cy="1104899"/>
          </a:xfrm>
          <a:prstGeom prst="rect">
            <a:avLst/>
          </a:prstGeom>
          <a:noFill/>
          <a:ln>
            <a:noFill/>
          </a:ln>
        </p:spPr>
      </p:pic>
      <p:pic>
        <p:nvPicPr>
          <p:cNvPr id="113" name="Shape 113" descr="A presidential photo of Gerald R. Ford."/>
          <p:cNvPicPr preferRelativeResize="0"/>
          <p:nvPr/>
        </p:nvPicPr>
        <p:blipFill rotWithShape="1">
          <a:blip r:embed="rId4">
            <a:alphaModFix/>
          </a:blip>
          <a:srcRect/>
          <a:stretch/>
        </p:blipFill>
        <p:spPr>
          <a:xfrm>
            <a:off x="685799" y="3901440"/>
            <a:ext cx="952499" cy="1130299"/>
          </a:xfrm>
          <a:prstGeom prst="rect">
            <a:avLst/>
          </a:prstGeom>
          <a:noFill/>
          <a:ln>
            <a:noFill/>
          </a:ln>
        </p:spPr>
      </p:pic>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8552</Words>
  <Application>Microsoft Office PowerPoint</Application>
  <PresentationFormat>On-screen Show (4:3)</PresentationFormat>
  <Paragraphs>876</Paragraphs>
  <Slides>76</Slides>
  <Notes>76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Times New Roman</vt:lpstr>
      <vt:lpstr>Helvetica Neue</vt:lpstr>
      <vt:lpstr>Verdana</vt:lpstr>
      <vt:lpstr>Noto Sans Symbols</vt:lpstr>
      <vt:lpstr>Arial</vt:lpstr>
      <vt:lpstr>508 Lecture</vt:lpstr>
      <vt:lpstr>Government in America: People, Politics and Policy</vt:lpstr>
      <vt:lpstr>Learning Objectives (1 of 2)</vt:lpstr>
      <vt:lpstr>Learning Objectives (2 of 2)</vt:lpstr>
      <vt:lpstr>Learning Objective 12.1</vt:lpstr>
      <vt:lpstr>The Presidents</vt:lpstr>
      <vt:lpstr>Great Expectations</vt:lpstr>
      <vt:lpstr>Who Are They </vt:lpstr>
      <vt:lpstr>Table 12.1 Recent Presidents (1 of 5) </vt:lpstr>
      <vt:lpstr>Table 12.1 Recent Presidents (2 of 5) </vt:lpstr>
      <vt:lpstr>Table 12.1 Recent Presidents (3 of 5) </vt:lpstr>
      <vt:lpstr>Table 12.1 Recent Presidents (4 of 5) </vt:lpstr>
      <vt:lpstr>Table 12.1 Recent Presidents (5 of 5) </vt:lpstr>
      <vt:lpstr>Journal Prompt 12.1:  Who They Are</vt:lpstr>
      <vt:lpstr>How They Got There</vt:lpstr>
      <vt:lpstr>Table 12.2 Incomplete Presidential Terms</vt:lpstr>
      <vt:lpstr>Nixon Resigns</vt:lpstr>
      <vt:lpstr>Learning Objective 12.2</vt:lpstr>
      <vt:lpstr>Presidential Powers</vt:lpstr>
      <vt:lpstr>Constitutional Powers</vt:lpstr>
      <vt:lpstr>Table 12.3 Constitutional Powers of the President (1 of 2)</vt:lpstr>
      <vt:lpstr>Table 12.3 Constitutional Powers of the President (2 of 2)</vt:lpstr>
      <vt:lpstr>The Expansion of Power</vt:lpstr>
      <vt:lpstr>Perspectives on  Presidential Power</vt:lpstr>
      <vt:lpstr>President or Prime Minister?</vt:lpstr>
      <vt:lpstr>Learning Objective 12.3</vt:lpstr>
      <vt:lpstr>Running the Government:  The Chief Executive</vt:lpstr>
      <vt:lpstr>The Vice President</vt:lpstr>
      <vt:lpstr>The Cabinet</vt:lpstr>
      <vt:lpstr>Table 12.4 The Cabinet Departments  (1 of 2)</vt:lpstr>
      <vt:lpstr>Table 12.4 The Cabinet Departments  (2 of 2)</vt:lpstr>
      <vt:lpstr>The Executive Office of  the President</vt:lpstr>
      <vt:lpstr>Figure 12.1 Executive Office of the President </vt:lpstr>
      <vt:lpstr>The White House Staff</vt:lpstr>
      <vt:lpstr>Figure 12.2 Principal Offices in the White House</vt:lpstr>
      <vt:lpstr>The First Lady</vt:lpstr>
      <vt:lpstr>Michelle Obama with  Military Families</vt:lpstr>
      <vt:lpstr>Learning Objective 12.4</vt:lpstr>
      <vt:lpstr>Presidential Leadership of Congress:  The Politics of Shared Powers</vt:lpstr>
      <vt:lpstr>Chief Legislator</vt:lpstr>
      <vt:lpstr>Table 12.5 Presidential Vetoes</vt:lpstr>
      <vt:lpstr>Party Leadership</vt:lpstr>
      <vt:lpstr>Barack Obama and  Democratic Leaders</vt:lpstr>
      <vt:lpstr>Table 12.6 Congressional Gains or Losses for the President’s Party in Presidential Election Years (1 of 2) </vt:lpstr>
      <vt:lpstr>Table 12.6 Congressional Gains or Losses for the President’s Party in Presidential Election Years (2 of 2)</vt:lpstr>
      <vt:lpstr>Public Support</vt:lpstr>
      <vt:lpstr>Legislative Skills</vt:lpstr>
      <vt:lpstr>Clinton Signing Welfare Bill</vt:lpstr>
      <vt:lpstr>Learning Objective 12.5</vt:lpstr>
      <vt:lpstr>The President and National Security Policy</vt:lpstr>
      <vt:lpstr>Chief Diplomat</vt:lpstr>
      <vt:lpstr>Carter with Begin and Sadat</vt:lpstr>
      <vt:lpstr>Commander in Chief</vt:lpstr>
      <vt:lpstr>Capture of Osama Bin Laden</vt:lpstr>
      <vt:lpstr>War Powers</vt:lpstr>
      <vt:lpstr>Journal Prompt 12.5:  War Powers</vt:lpstr>
      <vt:lpstr>Crisis Manager</vt:lpstr>
      <vt:lpstr>Responding to 9/11</vt:lpstr>
      <vt:lpstr>Working with Congress</vt:lpstr>
      <vt:lpstr>Learning Objective 12.6</vt:lpstr>
      <vt:lpstr>Power from the People:  The Public Presidency</vt:lpstr>
      <vt:lpstr>Going Public</vt:lpstr>
      <vt:lpstr>President Bush Announces  End of Iraq War</vt:lpstr>
      <vt:lpstr>Presidential Approval</vt:lpstr>
      <vt:lpstr>Figure 12.3 Presidential Approval</vt:lpstr>
      <vt:lpstr>Policy Support</vt:lpstr>
      <vt:lpstr>Reagan</vt:lpstr>
      <vt:lpstr>Mobilizing the Public</vt:lpstr>
      <vt:lpstr>Learning Objective 12.7</vt:lpstr>
      <vt:lpstr>The President and the Press</vt:lpstr>
      <vt:lpstr>Obama Press Conference</vt:lpstr>
      <vt:lpstr>Learning Objective 12.8</vt:lpstr>
      <vt:lpstr>Understanding the American Presidency</vt:lpstr>
      <vt:lpstr>The Presidency and Democracy</vt:lpstr>
      <vt:lpstr>The Presidency and the  Scope of Government</vt:lpstr>
      <vt:lpstr>Shared Writing 12</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62</cp:revision>
  <dcterms:modified xsi:type="dcterms:W3CDTF">2017-02-16T05:45:22Z</dcterms:modified>
</cp:coreProperties>
</file>