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embeddedFontLst>
    <p:embeddedFont>
      <p:font typeface="Verdana" panose="020B0604030504040204" pitchFamily="34" charset="0"/>
      <p:regular r:id="rId57"/>
      <p:bold r:id="rId58"/>
      <p:italic r:id="rId59"/>
      <p:boldItalic r:id="rId60"/>
    </p:embeddedFont>
    <p:embeddedFont>
      <p:font typeface="Helvetica Neue"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1DFED-BB86-4D20-8B19-E9D1412EDFDE}">
  <a:tblStyle styleId="{8791DFED-BB86-4D20-8B19-E9D1412EDFD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5" autoAdjust="0"/>
  </p:normalViewPr>
  <p:slideViewPr>
    <p:cSldViewPr snapToGrid="0">
      <p:cViewPr varScale="1">
        <p:scale>
          <a:sx n="78" d="100"/>
          <a:sy n="78" d="100"/>
        </p:scale>
        <p:origin x="12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91413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38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Women constitute more than half the U.S. population but hold less than a fifth of congressional seats. How can this be?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women run for office, they win about half of the time, but they’re considerably less likely than men to run. This is partially explained by childcare responsibilities. Women without children are more politically ambitious. Women also seem less likely than men to run for office when they perceive that the odds of winning are low. However, they seem more likely than men to run when they view the odds as being in their favor.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Bias is another factor that accounts for the small numbers of women in Congress. When candidates are equally qualified, there’s a bias in voters toward the male candidate. So female candidates must be more qualified than their male opponents.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238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55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frequent complaints about Congress is that its members spend so much time fundraising and campaigning for reelection that they have no time to actually represent their constituents in policymaking.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most congressional elections aren’t competitive; incumbents usually win. Most members of Congress choose a career in politics because they enjoy it, and once in office they stay there until retirement.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501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most predictable aspect of American elections is that incumbents usually win. More than 90% of House incumbents win reelection, even when the policy positions of the challenger are closer to those of the voters. Senators don’t have it quite as easy. They represent larger, and thus more diverse, constituencies, and they get more media attention than representatives. They tend to be held accountable because they are more visible.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All incumbents tend to perceive themselves as vulnerable, which is one reason they spend so much time fundraising and campaigning.</a:t>
            </a: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626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is not unusual for the public to disapprove of the performance of Congress as a whole, but it is unusual for incumbents to lose their bid for reelection. The many advantages of incumbency make it difficult to make substantial changes in the make of Congress in one election.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966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Do Americans reelect their representatives because they agree with their voting record? Hardly. Only 11% of Americans have any idea of how their representatives voted on a given issue. If not policy, what gives incumbents their electoral advantage?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Incumbents have an advantage in visibility. They can use the congressional franking privilege to send mailings to constituents, and they take advantage of telephone and email technology to maintain contact with constituents.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Incumbents can also claim credit for services to individual constituents, called casework, as well as for pork barrel projects in their constituencies. This is safer than taking credit for policy changes because those win enemies as well as supporters.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even though position taking is risky, sometimes members of Congress do take strong and public positions on certain issues when they believe they are certain how the majority of their constituents feel about the issue.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Another advantage for incumbents is the weakness of opponents, who lack the visibility and experience of incumbents. Incumbents have to raise a substantial sum to mount a realistic challenge. House campaigns typically cost more than a million dollars and the average Senate campaign costs ten times that. The candidate who spends the most money usually (but not always) wins, and incumbents outspend challengers two to one.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367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claiming credit may be important for reelection, members of Congress rarely pass up the opportunity to increase federal spending in their state or district. The early 2000s witnessed a surge in earmarks of expenditures for specific projects. The most expensive was the “Big Dig” in Boston, shown in progress in an aerial view here, which rerouted a principal highway so that it went through a 3.5-mile tunnel, rather than through the heart of the city.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1508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82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Because incumbents rarely lose elections it is reasonable to ask why anyone would bother to challenge them. Often the answer is because challengers are naïve and overestimate their chances of success. However, challengers can receive unexpected help from scandals, redistricting, and wave elections that can drown an incumbent.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Every 10 years, House districts are redrawn to reflect population shifts indicated by the census. Redistricting is done by the party in power in the state legislature, and new districts can put incumbents in districts dominated by incumbents who belong to the other party.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Sometimes the public can express its dissatisfaction with the economy or political scandals by defeating incumbents and changing the party in power in one or both chambers of Congress. This happens most often in midterm elections, and the party that holds the presidency almost always loses seats in both houses.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66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Sometimes an incumbent will retire or not run for reelection for some other reason. It’s in elections with an open seat when the most turnover in congressional membership occurs.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279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912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takes practice to get good at anything, and politics is no exception. Because incumbents usually win reelection, Congress is fairly stable. That has some disadvantages, but it does mean that members gain experience, which helps them to develop expertise.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Does this expertise outweigh the lack of responsiveness that results from career politicians in safe seats? Some people have proposed term limits for members of Congress. Do you think that’s a good idea?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642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325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Making policy is Congress’s most difficult role. Congress is a collection of generalists trying to make policy on specialized topics. Experts stand ready to advise Congress on each policy issue, but these experts are usually biased. It’s up to Congress to organize itself in such a way that it can build specialized expertise and make wise use of outside experts.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Senate protects elite interests and the House protects the interests of the masses, according to the Framers’ original plan.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876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Bicameral simply means that the legislature is divided into two houses, such as our House of Representatives and Senate. All state legislatures except Nebraska are also bicameral. If you recall from earlier chapters, the legislature is bicameral as a result of the Connecticut Compromise. A bill must pass both houses in identical form to become law, providing a check and balance in the system.</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House is more institutionalized than the Senate and party loyalty is more common in voting. The House has a Rules Committee that functions as a traffic cop for bills coming out of committee. It gives each bill a “rule,” which schedules the bill on the calendar, allots time for debate, and specifies what kind of amendments may be offered.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Senate is less centralized and less disciplined than the House of Representatives. Even junior senators can get plum committee assignments since the chamber is smaller. </a:t>
            </a: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0537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represents some key differences between the House of Representatives and the U.S. Senate. What are the main differences between the two chambers?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51054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Leadership assignments in Congress are chosen by parties. The Speaker of the House, chosen by the majority party, has the key leadership role in the House of Representatives. The Speaker is third in line for the presidency, and presides over the House when it’s in session. He or she makes committee assignments and assigns bills to committee. Below the Speaker is the majority leader, who works with the party whips to persuade members to vote with their party on important bills. There is also a minority leader who fulfills the same function within the minority party.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vice president is head of the Senate but only appears there to break tie votes. The de facto head is the majority leader, who works with majority whips to encourage party line voting.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Congressional leaders cannot force their fellow party members to vote with the party; their real power is limited. They can only offer them pork or other inducements to do so. Senator Robert Dole nicely summed up any congressional leader’s situation when he dubbed himself the “Majority Pleader.”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0932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Paul Ryan of Wisconsin (left) was elected speaker in 2015. He is the most powerful member of the House of Representatives. Majority leader Mitch McConnell of Kentucky (center) leads the Republicans in the Senate, which makes him the most powerful member of that body. Nevertheless, in the decentralized power structure of the upper chamber, even he must work and negotiate with minority leader Chuck Schumer of New York (right).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7334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Committees control the congressional agenda and guide legislation. There are four types of committees.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Since more than 11,000 bills are submitted in each two-year period, Congress must divide and conquer to get through even a fraction of them. New bills are assigned to a subcommittee, where they usually die. If they are debated and passed, they move on to the full committee, where they have another good chance of never again seeing the light of day. If the bills pass out of committee, they move to the full floor of the chamber for debate and voting. They can also die there, if they’re never brought up.</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Once a bill becomes law, committees remain involved in assigning budgets and monitoring the work of the executive branch agency responsible for implementing the law. This is known as legislative oversight.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Standing committees handle bills in different policy areas. Members of Congress each serve on several standing committees and subcommittees.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Joint committees between the two chambers exist in a few key policy areas, such as the economy and taxation.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Conference committees are created when the House and Senate need to reconcile different versions of the same bill.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Select committees are created to deal with a policy issue, such as deficit reduction, and may be temporary or permanent.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New members of Congress want to get on committees that will help them achieve three goals: reelection, influence in Congress, and the opportunity to make policy in areas they think are important or that are important to their constituents.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member from a farming state will try to get an Agriculture Committee assignment, whereas a member from an urban jurisdiction will prefer the Urban Affairs Committee. New members must appeal to party leaders for their preferred committee assignments.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Committee chairs are the most important influencers of their committees’ agendas. In the 1970s younger members of Congress rebelled, and as a result both parties in both branches permitted members in both houses to vote on committee chairs. Today seniority remains the general rule for selecting chairs, especially in the Senate, but there are plenty of exceptions.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849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informal organization of Congress is as important as the leadership and committee structures we have been discussing. These networks spring mainly from friendship, ideology, and geography. They tend to operate through caucuses, which are essentially congressional interest groups.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Caucuses are formed by members who share a policy interest and work together to advance legislation they favor and oppose legislation that they don’t support. There are currently more than 500 congressional caucuses, including the Black Caucus, the Hispanic Caucus, and the Caucus for Women’s Issues.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9107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proliferation of congressional caucuses gives members of Congress an informal yet powerful means of shaping policy. Composed of legislative insiders, caucuses—for example the Hispanic Caucus—exert a much greater influence on policymaking than most citizen-based, outside interest groups can.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605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26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 has a lot of work to do, but it has plenty of assistance. More than 11,000 staff members serve Congress, and another 4,000 interns show up in the summer. Many staff members are assigned to casework and work in the member’s constituency, not in Washington. Other personal staff help with legislative functions, including drafting legislation, meeting with lobbyists and administrators, negotiating agreements on behalf of their bosses, writing questions to ask witnesses at committee hearings, summarizing bills, and briefing legislators.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congressional committees have about 2,200 staff members who organize hearings, research legislative options, draft committee reports on bills, write legislation, and engage in legislative oversight.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Three staff agencies aid Congress in its work. The Congressional Research Service, administered by the Library of Congress, responds each year to more than 250,000 information requests from members of Congress. The Government Accountability Office handles legislative oversight, and the Congressional Budget Office analyses the president’s budget and makes economic projections.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1922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932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Only members of Congress can introduce a bill for consideration; not even the president can do so. Most bills are quietly killed off early in the lawmaking process, and the ones that become law must negotiate a labyrinthine process of rules, which we demystify in this section.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176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Bills can come to Congress in two different ways:</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A bill can be introduced in either the house or the Senate by a member of that chamber. If the bill passes the chamber in which it originates, it is then sent to be introduced in the other chamber.</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A bill (in similar or identical versions) can be introduced in both chambers at the same time. (This type of bill is termed a companion bill.)</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either case, the bill follows parallel processes in the House and Senate, starting with committee action. If a committee gives a bill a favorable report, the whole chamber considers it. Many bills travel full circle, coming first from the White House as part of the presidential agenda and then, if the bill is passed by both chambers, returning to the president.</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Arial"/>
              <a:ea typeface="Arial"/>
              <a:cs typeface="Arial"/>
              <a:sym typeface="Arial"/>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682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Both the House and the Senate get to set their legislative agenda. The House Rules Committee is a unique institution in the House of Representatives that sets the terms for floor debate. The Rules Committee is responsive to the House Leadership. In recent years, House Republicans have used the informal Hastert rule, which holds that Republicans will not vote on a bill unless it has the support of a majority of the Republican caucus.</a:t>
            </a: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3219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bills go first to a standing committee and then are assigned to a subcommittee , which is where most bills die.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Committee and subcommittee staff conduct research, line up witnesses for hearings, and write and rewrite bills. Committees and their subcommittees produce reports on proposed legislation.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Members of the committee usually serve as “floor managers” of the bill, helping party leaders hustle votes for it.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2247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Committees are tasked with the process of monitoring the executive branch bureaucracy and its administration of policies, most of which Congress establishes by passing bills.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Congressional oversight grew as the size and complexity of the national government grew in the 1960s and in response to numerous charges that the executive branch had become too powerful.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Members of Congress have many competing responsibilities, and there are few political payoffs for carefully watching a government agency to see whether it is implementing policy properly.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7" name="Shape 2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6250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of the work in Congress occurs in committees. In 2013 the House Oversight and Government Reform committee held a hearing on the flawed rollout of the Affordable Care Act.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5430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Unlike the House where debate is tightly controlled, in the Senate debate is unlimited. This has allowed the minority to ”talk a bill to death.” A filibuster can be overcome through a motion of cloture, which requires a 60 votes to pass; many senators are reluctant to vote for ending debates because they don’t want to set a precedent.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filibuster raises serious questions about American democracy because it is a tool that the minority uses to defeat the majority.</a:t>
            </a:r>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4936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goal of a filibuster is to prevent the Senate from voting on a bill favored by majority of senators. Senators may also use filibusters to call attention to a policy. Senator Rand Paul of Kentucky protested U.S. drone policy by trying to block a vote to confirm John Brennan as director of the CIA. He finally walked off the Senate floor after speaking for nearly 13 hours.</a:t>
            </a: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764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Being a member of Congress isn’t an easy job. It takes a considerable amount of time, trouble, and money to get elected, and reelected—and the reward for all that effort is a hectic job shuttling between your constituency and Capitol Hill, being expected to solve everyone’s problems but lacking the individual power to change much of anything.</a:t>
            </a: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0376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polarized political climate in Congress has made legislating more difficult. As a result party leaders have developed a range of unorthodox legislative methods for coping with this difficult climate. Party leaders in the House have far more leverage to engage in unorthodox legislative activity than party leaders in the Senate.</a:t>
            </a:r>
          </a:p>
        </p:txBody>
      </p:sp>
      <p:sp>
        <p:nvSpPr>
          <p:cNvPr id="325" name="Shape 3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55440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005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There are multiple sources of influence on the decisions made by members of Congress with respect to legislation.</a:t>
            </a:r>
          </a:p>
        </p:txBody>
      </p:sp>
      <p:sp>
        <p:nvSpPr>
          <p:cNvPr id="338" name="Shape 3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9431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modern president usually has his own legislative agenda and is sometimes referred to as the chief legislator, a moniker that would have appalled the Framers. Presidents have to persuade Congress that their legislative agenda should be Congress’s priority.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don’t have time to serve as whips for their preferred policies and telephone members of Congress individually to urge them to vote for them; they leave this to staff, but they can speak to members of Congress at key moments on critical pieces of legislation to exert their influence.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Popular presidents usually win their legislative battles with Congress, but they lose or compromise often enough that we can safely say that Congress is truly independent, as the Framers intended.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108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come and go during a legislator’s career. It’s the constituents, not the president, who give congressional members their job and can fire them from 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Party exerts a greater influence on members of Congress than it used to. Although not all votes are split strictly along party lines, this is increasingly the case as the parties become more polarized, especially on economic and social welfare policies. Republican legislators have become more conservative, and Democratic legislators more liberal. Redistricting has meant that representatives have fewer constituents of the opposite party in their districts.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What if a member of Congress has a different preference on a policy than his constituents? The trustee model of representation says that legislators are elected to use their best judgment. They have access to information that their constituents don’t have and they should act in their best interests. The instructed delegate model of representation states that representatives must mirror the preferences of their constituents.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2" name="Shape 3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6700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Helvetica Neue"/>
              <a:buNone/>
            </a:pPr>
            <a:r>
              <a:rPr lang="en-US" sz="1200" b="0" i="0" u="none" strike="noStrike" cap="none">
                <a:solidFill>
                  <a:schemeClr val="dk1"/>
                </a:solidFill>
                <a:latin typeface="Helvetica Neue"/>
                <a:ea typeface="Helvetica Neue"/>
                <a:cs typeface="Helvetica Neue"/>
                <a:sym typeface="Helvetica Neue"/>
              </a:rPr>
              <a:t>Differences between Democrats and Republicans in Congress have grown considerably since 1980. Polarized parties make for clear choices for the voters but also make compromise more difficult.</a:t>
            </a:r>
          </a:p>
          <a:p>
            <a:pPr marL="0" marR="0" lvl="0" indent="0" algn="l" rtl="0">
              <a:spcBef>
                <a:spcPts val="0"/>
              </a:spcBef>
              <a:spcAft>
                <a:spcPts val="0"/>
              </a:spcAft>
              <a:buClr>
                <a:schemeClr val="dk1"/>
              </a:buClr>
              <a:buSzPct val="25000"/>
              <a:buFont typeface="Arial"/>
              <a:buNone/>
            </a:pPr>
            <a:endParaRPr sz="1200" b="0" i="1" u="none" strike="noStrike" cap="none">
              <a:solidFill>
                <a:schemeClr val="dk1"/>
              </a:solidFill>
              <a:latin typeface="Helvetica Neue"/>
              <a:ea typeface="Helvetica Neue"/>
              <a:cs typeface="Helvetica Neue"/>
              <a:sym typeface="Helvetica Neue"/>
            </a:endParaRPr>
          </a:p>
          <a:p>
            <a:pPr marL="0" marR="0" lvl="0" indent="0" algn="l" rtl="0">
              <a:spcBef>
                <a:spcPts val="0"/>
              </a:spcBef>
              <a:spcAft>
                <a:spcPts val="0"/>
              </a:spcAft>
              <a:buClr>
                <a:schemeClr val="dk1"/>
              </a:buClr>
              <a:buSzPct val="25000"/>
              <a:buFont typeface="Helvetica Neue"/>
              <a:buNone/>
            </a:pPr>
            <a:r>
              <a:rPr lang="en-US" sz="1200" b="0" i="1" u="none" strike="noStrike" cap="none">
                <a:solidFill>
                  <a:schemeClr val="dk1"/>
                </a:solidFill>
                <a:latin typeface="Helvetica Neue"/>
                <a:ea typeface="Helvetica Neue"/>
                <a:cs typeface="Helvetica Neue"/>
                <a:sym typeface="Helvetica Neue"/>
              </a:rPr>
              <a:t>Is America best served by clear but sizeable differences between the parties in Congress? Why or why not?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Helvetica Neue"/>
              <a:ea typeface="Helvetica Neue"/>
              <a:cs typeface="Helvetica Neue"/>
              <a:sym typeface="Helvetica Neue"/>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9" name="Shape 3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6872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 learned in an earlier chapter, there are more than 12,000 lobbyists, representing as many organizations, in Washington, all trying to influence Congress. Lobbyists spent $3 billion in 2011 on lobbying federal officials. Many lobbyists are former members of Congress who have the connections and knowledge of how the system works.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Lobbyists provide members of Congress with policy information and promises of money for their reelection campaigns. Lobbyists ghostwrite most legislation so it conforms to the preferences of the industry or interest affected by it. Lobbyists are more successful lobbying against change than for 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Lobbyists are subject to disclosure requirements so that their influence is made public, but these requirements haven’t slowed them down.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7" name="Shape 3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5515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362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Members of Congress have conflicting incentives. They want to make sound national policy but they also want to be reelected. How does this problem affect democracy and the scope of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0" name="Shape 3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16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Direct democracy is impractical in a place as large as the United States so democratic government depends upon successful representation. But as we have seen in this chapter, Congress isn’t demographically representative of the American people. Its members are elites and, what’s more, its leadership is chosen by its members, not voters. The Senate represents each state equally, regardless of population, which undermines democratic representation.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other obstacles to good representation. Constituent service takes up a proportion of time that members of Congress could otherwise use for policymaking. They also devote considerable time to their reelection campaigns.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could Congress actually be too representative in some ways? Policies in the national interest often have short-term negative effects on certain constituencies. With each member of Congress fighting for his or her own constituency, no one in Congress is looking out for the national interest. Each member of Congress wants to please his or her own constituents, whose particular interests he or she has been elected to represent.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7" name="Shape 3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931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Being a member of Congress isn’t a glamorous job, but it has its perks. Members of Congress receive an annual salary of $174,000, along with generous retirement and health benefits—but most attractive of all, they have the power to make important public policy decisions.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specifies that members of the House must be at least 25 years old and American citizens for 7 years, that senators must be at least 30 and American citizens for 9 years, and that all members of Congress must reside in the state from which they’re elected. There are 100 senators, two from each state, and 435 representatives in the House.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Members of Congress tend to be lawyers, and to come from relatively wealthy backgrounds. Minorities and women are underrepresented.</a:t>
            </a: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3240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 perfectly apportioned system, such as the Dutch Senate, no citizen’s vote weighs more than another's. In a malapportioned system, by contrast, the votes of some citizens weigh more than the votes of others. A number of democracies in developed countries have upper houses with significant powers. The U.S. Senate is the most malapportioned among them.</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In your opinion, is the high degree of malapportionment in the Senate a problem for American democracy? Why or why not?</a:t>
            </a:r>
          </a:p>
          <a:p>
            <a:pPr marL="0" marR="0" lvl="0" indent="0" algn="l" rtl="0">
              <a:spcBef>
                <a:spcPts val="0"/>
              </a:spcBef>
              <a:spcAft>
                <a:spcPts val="0"/>
              </a:spcAft>
              <a:buClr>
                <a:schemeClr val="dk1"/>
              </a:buClr>
              <a:buSzPct val="25000"/>
              <a:buFont typeface="Arial"/>
              <a:buNone/>
            </a:pPr>
            <a:endParaRPr sz="1200" b="0" i="1"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1" u="none" strike="noStrike" cap="none">
              <a:solidFill>
                <a:schemeClr val="dk1"/>
              </a:solidFill>
              <a:latin typeface="Arial"/>
              <a:ea typeface="Arial"/>
              <a:cs typeface="Arial"/>
              <a:sym typeface="Arial"/>
            </a:endParaRPr>
          </a:p>
        </p:txBody>
      </p:sp>
      <p:sp>
        <p:nvSpPr>
          <p:cNvPr id="394" name="Shape 3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9606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desire to bring home the pork to their constituents tends to increase the size and scope of government. No member of Congress wants to cut a program that benefits his or her constituents, even if that member—and his or her constituents—advocates for smaller government. Americans have contradictory preferences in that they favor smaller government in general but oppose cutting individual programs. This puts Congress in an awkward position.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2" name="Shape 4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4550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048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349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27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party controlled each chamber of the 115th Congress? What religious affiliation is most represented? What occupations dominate the membership?</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298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party controlled each chamber of the 115th Congress? What religious affiliation is most represented? What occupations dominate the membership?</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923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Which party controlled each chamber of the 115th Congress? What religious affiliation is most represented? What occupations dominate the membership?</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09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Representation is at the heart of democracy, but members of Congress, such as Senator Shelly Moore Capito of West Virginia, may have different backgrounds—religious, ethnic, or otherwise—than many of their constituents.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8614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11</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Congress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95380"/>
            <a:ext cx="8229600" cy="13391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Why Aren’t There More Women in Congress?</a:t>
            </a:r>
          </a:p>
        </p:txBody>
      </p:sp>
      <p:sp>
        <p:nvSpPr>
          <p:cNvPr id="118" name="Shape 118"/>
          <p:cNvSpPr txBox="1">
            <a:spLocks noGrp="1"/>
          </p:cNvSpPr>
          <p:nvPr>
            <p:ph type="body" idx="1"/>
          </p:nvPr>
        </p:nvSpPr>
        <p:spPr>
          <a:xfrm>
            <a:off x="457200" y="1760220"/>
            <a:ext cx="8229600" cy="436594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Fewer women running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Childcare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Risk averse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Bias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Must be more qualified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11.2</a:t>
            </a:r>
          </a:p>
        </p:txBody>
      </p:sp>
      <p:sp>
        <p:nvSpPr>
          <p:cNvPr id="124" name="Shape 124"/>
          <p:cNvSpPr txBox="1">
            <a:spLocks noGrp="1"/>
          </p:cNvSpPr>
          <p:nvPr>
            <p:ph type="body" idx="1"/>
          </p:nvPr>
        </p:nvSpPr>
        <p:spPr>
          <a:xfrm>
            <a:off x="457200" y="1908810"/>
            <a:ext cx="8229600" cy="421735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principal factors influencing the outcomes of congressional elections.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308610"/>
            <a:ext cx="8229600" cy="100403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Congressional Elections</a:t>
            </a:r>
          </a:p>
        </p:txBody>
      </p:sp>
      <p:sp>
        <p:nvSpPr>
          <p:cNvPr id="131" name="Shape 131"/>
          <p:cNvSpPr txBox="1">
            <a:spLocks noGrp="1"/>
          </p:cNvSpPr>
          <p:nvPr>
            <p:ph type="body" idx="1"/>
          </p:nvPr>
        </p:nvSpPr>
        <p:spPr>
          <a:xfrm>
            <a:off x="457200" y="1691640"/>
            <a:ext cx="8229600" cy="443452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Who Wins Elections?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Advantages of Incumbency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Defeating Incumbents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Open Seats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Stability and Change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308610"/>
            <a:ext cx="8229600" cy="100403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Who Wins Elections?</a:t>
            </a:r>
          </a:p>
        </p:txBody>
      </p:sp>
      <p:sp>
        <p:nvSpPr>
          <p:cNvPr id="138" name="Shape 138"/>
          <p:cNvSpPr txBox="1">
            <a:spLocks noGrp="1"/>
          </p:cNvSpPr>
          <p:nvPr>
            <p:ph type="body" idx="1"/>
          </p:nvPr>
        </p:nvSpPr>
        <p:spPr>
          <a:xfrm>
            <a:off x="457200" y="1680210"/>
            <a:ext cx="8229600" cy="444595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Incumbents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Over 90% win reelection in House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Senators do not have it as easy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Incumbents perceive themselves as vulnerable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Hence fundraising and campaigning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28598"/>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11.1 The Incumbency Factor in Congressional Elections</a:t>
            </a:r>
          </a:p>
        </p:txBody>
      </p:sp>
      <p:sp>
        <p:nvSpPr>
          <p:cNvPr id="145" name="Shape 145"/>
          <p:cNvSpPr txBox="1">
            <a:spLocks noGrp="1"/>
          </p:cNvSpPr>
          <p:nvPr>
            <p:ph type="body" idx="1"/>
          </p:nvPr>
        </p:nvSpPr>
        <p:spPr>
          <a:xfrm>
            <a:off x="457200" y="5257800"/>
            <a:ext cx="8229600" cy="73003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Data compiled by the authors. Figure reflect incumbents running in both primary and general elections.</a:t>
            </a:r>
          </a:p>
        </p:txBody>
      </p:sp>
      <p:pic>
        <p:nvPicPr>
          <p:cNvPr id="146" name="Shape 146" descr="A line graph shows the incumbency factor in congressional elections from 1958-2016."/>
          <p:cNvPicPr preferRelativeResize="0"/>
          <p:nvPr/>
        </p:nvPicPr>
        <p:blipFill rotWithShape="1">
          <a:blip r:embed="rId3">
            <a:alphaModFix/>
          </a:blip>
          <a:srcRect/>
          <a:stretch/>
        </p:blipFill>
        <p:spPr>
          <a:xfrm>
            <a:off x="731520" y="1975547"/>
            <a:ext cx="7680959" cy="27124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Advantages of Incumbency</a:t>
            </a:r>
          </a:p>
        </p:txBody>
      </p:sp>
      <p:sp>
        <p:nvSpPr>
          <p:cNvPr id="153" name="Shape 15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Advertising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Constituent contact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Credit claiming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Casework</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Pork barrel projects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Weak opponents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Campaign spending</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identification</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15371"/>
            <a:ext cx="8229600" cy="9390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Big Dig</a:t>
            </a:r>
          </a:p>
        </p:txBody>
      </p:sp>
      <p:pic>
        <p:nvPicPr>
          <p:cNvPr id="160" name="Shape 160" descr="A photo of Boston before the &quot;Big Dig&quot; rerouted principal highway."/>
          <p:cNvPicPr preferRelativeResize="0"/>
          <p:nvPr/>
        </p:nvPicPr>
        <p:blipFill rotWithShape="1">
          <a:blip r:embed="rId3">
            <a:alphaModFix/>
          </a:blip>
          <a:srcRect/>
          <a:stretch/>
        </p:blipFill>
        <p:spPr>
          <a:xfrm>
            <a:off x="1386840" y="1312650"/>
            <a:ext cx="3017519" cy="4517248"/>
          </a:xfrm>
          <a:prstGeom prst="rect">
            <a:avLst/>
          </a:prstGeom>
          <a:noFill/>
          <a:ln>
            <a:noFill/>
          </a:ln>
        </p:spPr>
      </p:pic>
      <p:pic>
        <p:nvPicPr>
          <p:cNvPr id="161" name="Shape 161" descr="A photo of Boston after the &quot;Big Dig&quot; rerouted principal highway is created."/>
          <p:cNvPicPr preferRelativeResize="0"/>
          <p:nvPr/>
        </p:nvPicPr>
        <p:blipFill rotWithShape="1">
          <a:blip r:embed="rId4">
            <a:alphaModFix/>
          </a:blip>
          <a:srcRect/>
          <a:stretch/>
        </p:blipFill>
        <p:spPr>
          <a:xfrm>
            <a:off x="5334000" y="1312650"/>
            <a:ext cx="2926079" cy="44604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11.2: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Advantages of Incumbency</a:t>
            </a:r>
          </a:p>
        </p:txBody>
      </p:sp>
      <p:sp>
        <p:nvSpPr>
          <p:cNvPr id="167" name="Shape 167"/>
          <p:cNvSpPr txBox="1">
            <a:spLocks noGrp="1"/>
          </p:cNvSpPr>
          <p:nvPr>
            <p:ph type="body" idx="1"/>
          </p:nvPr>
        </p:nvSpPr>
        <p:spPr>
          <a:xfrm>
            <a:off x="457200" y="1878227"/>
            <a:ext cx="8229600" cy="4247936"/>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Should we have public funding of congressional campaigns so candidates would spend less time raising money and be less beholden to donors?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Defeating Incumbents</a:t>
            </a:r>
          </a:p>
        </p:txBody>
      </p:sp>
      <p:sp>
        <p:nvSpPr>
          <p:cNvPr id="174" name="Shape 1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Why does anyone challenge incumbents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Challengers can be naïve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Challengers can receive unexpected help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Incumbent scandal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Redistricting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Wave elections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Open Seats</a:t>
            </a:r>
          </a:p>
        </p:txBody>
      </p:sp>
      <p:sp>
        <p:nvSpPr>
          <p:cNvPr id="181" name="Shape 1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Vacant seat means no incumbent running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Most turnover occurs here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11.1</a:t>
            </a:r>
            <a:r>
              <a:rPr lang="en-US" sz="1800" b="0" i="0" u="none" strike="noStrike" cap="none" dirty="0">
                <a:solidFill>
                  <a:schemeClr val="dk1"/>
                </a:solidFill>
                <a:latin typeface="Arial"/>
                <a:ea typeface="Arial"/>
                <a:cs typeface="Arial"/>
                <a:sym typeface="Arial"/>
              </a:rPr>
              <a:t> Characterize the backgrounds of members of Congress and assess their impact on the ability of members of Congress to represent average Americans.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11.2</a:t>
            </a:r>
            <a:r>
              <a:rPr lang="en-US" sz="1800" b="0" i="0" u="none" strike="noStrike" cap="none" dirty="0">
                <a:solidFill>
                  <a:schemeClr val="dk1"/>
                </a:solidFill>
                <a:latin typeface="Arial"/>
                <a:ea typeface="Arial"/>
                <a:cs typeface="Arial"/>
                <a:sym typeface="Arial"/>
              </a:rPr>
              <a:t> Identify the principal factors influencing the outcomes of congressional elections.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11.3</a:t>
            </a:r>
            <a:r>
              <a:rPr lang="en-US" sz="1800" b="0" i="0" u="none" strike="noStrike" cap="none" dirty="0">
                <a:solidFill>
                  <a:schemeClr val="dk1"/>
                </a:solidFill>
                <a:latin typeface="Arial"/>
                <a:ea typeface="Arial"/>
                <a:cs typeface="Arial"/>
                <a:sym typeface="Arial"/>
              </a:rPr>
              <a:t> Assess the roles of leaders, political parties, and committees in Congress.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11.4</a:t>
            </a:r>
            <a:r>
              <a:rPr lang="en-US" sz="1800" b="0" i="0" u="none" strike="noStrike" cap="none" dirty="0">
                <a:solidFill>
                  <a:schemeClr val="dk1"/>
                </a:solidFill>
                <a:latin typeface="Arial"/>
                <a:ea typeface="Arial"/>
                <a:cs typeface="Arial"/>
                <a:sym typeface="Arial"/>
              </a:rPr>
              <a:t> Describe the process of lawmaking in Congress.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11.5</a:t>
            </a:r>
            <a:r>
              <a:rPr lang="en-US" sz="1800" b="0" i="0" u="none" strike="noStrike" cap="none" dirty="0">
                <a:solidFill>
                  <a:schemeClr val="dk1"/>
                </a:solidFill>
                <a:latin typeface="Arial"/>
                <a:ea typeface="Arial"/>
                <a:cs typeface="Arial"/>
                <a:sym typeface="Arial"/>
              </a:rPr>
              <a:t> Describe the factors that influence how members of Congress make decisions.</a:t>
            </a:r>
          </a:p>
          <a:p>
            <a:pPr marL="101600" marR="0" lvl="0" indent="0" algn="l" rtl="0">
              <a:lnSpc>
                <a:spcPct val="100000"/>
              </a:lnSpc>
              <a:spcBef>
                <a:spcPts val="1500"/>
              </a:spcBef>
              <a:spcAft>
                <a:spcPts val="0"/>
              </a:spcAft>
              <a:buClr>
                <a:srgbClr val="007FA3"/>
              </a:buClr>
              <a:buSzPct val="25000"/>
              <a:buFont typeface="Arial"/>
              <a:buNone/>
            </a:pPr>
            <a:r>
              <a:rPr lang="en-US" sz="1800" b="0" i="0" u="none" strike="noStrike" cap="none" dirty="0">
                <a:solidFill>
                  <a:srgbClr val="7030A0"/>
                </a:solidFill>
                <a:latin typeface="Arial"/>
                <a:ea typeface="Arial"/>
                <a:cs typeface="Arial"/>
                <a:sym typeface="Arial"/>
              </a:rPr>
              <a:t>11.6</a:t>
            </a:r>
            <a:r>
              <a:rPr lang="en-US" sz="1800" b="0" i="0" u="none" strike="noStrike" cap="none" dirty="0">
                <a:solidFill>
                  <a:schemeClr val="dk1"/>
                </a:solidFill>
                <a:latin typeface="Arial"/>
                <a:ea typeface="Arial"/>
                <a:cs typeface="Arial"/>
                <a:sym typeface="Arial"/>
              </a:rPr>
              <a:t> Assess Congress’s role as a representative body and the impact of representation on the scope of government.</a:t>
            </a:r>
          </a:p>
          <a:p>
            <a:pPr marL="101600" marR="0" lvl="0" indent="0" algn="l" rtl="0">
              <a:lnSpc>
                <a:spcPct val="100000"/>
              </a:lnSpc>
              <a:spcBef>
                <a:spcPts val="1500"/>
              </a:spcBef>
              <a:spcAft>
                <a:spcPts val="0"/>
              </a:spcAft>
              <a:buClr>
                <a:srgbClr val="007FA3"/>
              </a:buClr>
              <a:buSzPct val="250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Stability and Change</a:t>
            </a:r>
          </a:p>
        </p:txBody>
      </p:sp>
      <p:sp>
        <p:nvSpPr>
          <p:cNvPr id="188" name="Shape 1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Stability from incumbency</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Development of expertise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Term limits?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11.3</a:t>
            </a:r>
          </a:p>
        </p:txBody>
      </p:sp>
      <p:sp>
        <p:nvSpPr>
          <p:cNvPr id="194" name="Shape 19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b="1" dirty="0"/>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roles of leaders, political parties, and committees in Congress.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01868"/>
            <a:ext cx="8229600" cy="135393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How Congress Is Organized to Make Policy</a:t>
            </a:r>
          </a:p>
        </p:txBody>
      </p:sp>
      <p:sp>
        <p:nvSpPr>
          <p:cNvPr id="201" name="Shape 201"/>
          <p:cNvSpPr txBox="1">
            <a:spLocks noGrp="1"/>
          </p:cNvSpPr>
          <p:nvPr>
            <p:ph type="body" idx="1"/>
          </p:nvPr>
        </p:nvSpPr>
        <p:spPr>
          <a:xfrm>
            <a:off x="457200" y="2014151"/>
            <a:ext cx="8229600" cy="4112012"/>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American Bicameralism</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Congressional Leadership</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Committees and Subcommittees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Caucuses: The Informal Organization of Congress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Congressional Staff</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American Bicameralism</a:t>
            </a:r>
          </a:p>
        </p:txBody>
      </p:sp>
      <p:sp>
        <p:nvSpPr>
          <p:cNvPr id="208" name="Shape 20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Bicameral legislature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Bills must pass both houses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Checks and balances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Result of Connecticut Compromise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House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More institutionalized Rules Committee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Senate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Less centralized and less disciplined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40084"/>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11.2 House Versus Senate: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Some </a:t>
            </a:r>
            <a:r>
              <a:rPr lang="en-US" sz="3200" b="1" i="0" u="none" strike="noStrike" cap="none" dirty="0">
                <a:solidFill>
                  <a:srgbClr val="007FA3"/>
                </a:solidFill>
                <a:latin typeface="Arial"/>
                <a:ea typeface="Arial"/>
                <a:cs typeface="Arial"/>
                <a:sym typeface="Arial"/>
              </a:rPr>
              <a:t>Key Differences</a:t>
            </a:r>
          </a:p>
        </p:txBody>
      </p:sp>
      <p:graphicFrame>
        <p:nvGraphicFramePr>
          <p:cNvPr id="215" name="Shape 215"/>
          <p:cNvGraphicFramePr/>
          <p:nvPr>
            <p:extLst>
              <p:ext uri="{D42A27DB-BD31-4B8C-83A1-F6EECF244321}">
                <p14:modId xmlns:p14="http://schemas.microsoft.com/office/powerpoint/2010/main" val="409774403"/>
              </p:ext>
            </p:extLst>
          </p:nvPr>
        </p:nvGraphicFramePr>
        <p:xfrm>
          <a:off x="457200" y="1471140"/>
          <a:ext cx="8412450" cy="4709280"/>
        </p:xfrm>
        <a:graphic>
          <a:graphicData uri="http://schemas.openxmlformats.org/drawingml/2006/table">
            <a:tbl>
              <a:tblPr firstRow="1" bandRow="1">
                <a:noFill/>
                <a:tableStyleId>{8791DFED-BB86-4D20-8B19-E9D1412EDFDE}</a:tableStyleId>
              </a:tblPr>
              <a:tblGrid>
                <a:gridCol w="2194550"/>
                <a:gridCol w="3108950"/>
                <a:gridCol w="310895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Characteristics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House of Representatives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Senate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Constitutional powers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Initiates all revenue bills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Confirms many presidential nominations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Passes all articles of impeachment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Tries impeached officials</a:t>
                      </a:r>
                    </a:p>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Approves treaties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Membership</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435 members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100 members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Term of office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2 years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6 years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Constituencies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Usually smaller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Usually larger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Centralization of power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More centralized; stronger leadership</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Less centralized; weaker leadership</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Political prestige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Less prestige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More prestige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Role in policymaking</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More influential on budget; more specialized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More influential on foreign affairs; less specialized</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Turnover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Small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Moderate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Role of seniority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More important in determining power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Less important in determining power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Procedures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Limited debate; limits on floor amendments allowed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Unlimited debate</a:t>
                      </a:r>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333632"/>
            <a:ext cx="8229600" cy="1371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Congressional Leadership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1 of 2)</a:t>
            </a:r>
          </a:p>
        </p:txBody>
      </p:sp>
      <p:sp>
        <p:nvSpPr>
          <p:cNvPr id="222" name="Shape 222"/>
          <p:cNvSpPr txBox="1">
            <a:spLocks noGrp="1"/>
          </p:cNvSpPr>
          <p:nvPr>
            <p:ph type="body" idx="1"/>
          </p:nvPr>
        </p:nvSpPr>
        <p:spPr>
          <a:xfrm>
            <a:off x="457200" y="1816443"/>
            <a:ext cx="8229600" cy="4309720"/>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Chosen by party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House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Speaker of the House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Majority and minority leaders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Whips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Senate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Vice president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Majority leader</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Congressional leadership in perspective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64797"/>
            <a:ext cx="8229600" cy="146514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Congressional Leadership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2 of 2)</a:t>
            </a:r>
          </a:p>
        </p:txBody>
      </p:sp>
      <p:pic>
        <p:nvPicPr>
          <p:cNvPr id="229" name="Shape 229" descr="A photo of Paul Ryan, pointing his finger."/>
          <p:cNvPicPr preferRelativeResize="0"/>
          <p:nvPr/>
        </p:nvPicPr>
        <p:blipFill rotWithShape="1">
          <a:blip r:embed="rId3">
            <a:alphaModFix/>
          </a:blip>
          <a:srcRect/>
          <a:stretch/>
        </p:blipFill>
        <p:spPr>
          <a:xfrm>
            <a:off x="457200" y="2193883"/>
            <a:ext cx="2743199" cy="2807204"/>
          </a:xfrm>
          <a:prstGeom prst="rect">
            <a:avLst/>
          </a:prstGeom>
          <a:noFill/>
          <a:ln>
            <a:noFill/>
          </a:ln>
        </p:spPr>
      </p:pic>
      <p:pic>
        <p:nvPicPr>
          <p:cNvPr id="230" name="Shape 230" descr="A photo of Majority Leader Mitch McConnell, pointing his finger."/>
          <p:cNvPicPr preferRelativeResize="0"/>
          <p:nvPr/>
        </p:nvPicPr>
        <p:blipFill rotWithShape="1">
          <a:blip r:embed="rId4">
            <a:alphaModFix/>
          </a:blip>
          <a:srcRect/>
          <a:stretch/>
        </p:blipFill>
        <p:spPr>
          <a:xfrm>
            <a:off x="3200400" y="2203901"/>
            <a:ext cx="2762929" cy="2807208"/>
          </a:xfrm>
          <a:prstGeom prst="rect">
            <a:avLst/>
          </a:prstGeom>
          <a:noFill/>
          <a:ln>
            <a:noFill/>
          </a:ln>
        </p:spPr>
      </p:pic>
      <p:pic>
        <p:nvPicPr>
          <p:cNvPr id="231" name="Shape 231" descr="A photo of Minority Leader Chuck Schumer."/>
          <p:cNvPicPr preferRelativeResize="0"/>
          <p:nvPr/>
        </p:nvPicPr>
        <p:blipFill rotWithShape="1">
          <a:blip r:embed="rId5">
            <a:alphaModFix/>
          </a:blip>
          <a:srcRect/>
          <a:stretch/>
        </p:blipFill>
        <p:spPr>
          <a:xfrm>
            <a:off x="5943601" y="2190919"/>
            <a:ext cx="2715770" cy="28072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Committees and Subcommittees</a:t>
            </a:r>
          </a:p>
        </p:txBody>
      </p:sp>
      <p:sp>
        <p:nvSpPr>
          <p:cNvPr id="238" name="Shape 238"/>
          <p:cNvSpPr txBox="1">
            <a:spLocks noGrp="1"/>
          </p:cNvSpPr>
          <p:nvPr>
            <p:ph type="body" idx="1"/>
          </p:nvPr>
        </p:nvSpPr>
        <p:spPr>
          <a:xfrm>
            <a:off x="457200" y="1729946"/>
            <a:ext cx="8229600" cy="4396217"/>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Four types of committees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Standing committees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Joint committees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Conference committees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Select committees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Getting on a committee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Constituent needs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Appealing to leadership</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Committee chairs and the seniority system</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321276"/>
            <a:ext cx="8229600" cy="14086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Caucuses: The Informal Organization of Congress</a:t>
            </a:r>
          </a:p>
        </p:txBody>
      </p:sp>
      <p:sp>
        <p:nvSpPr>
          <p:cNvPr id="245" name="Shape 245"/>
          <p:cNvSpPr txBox="1">
            <a:spLocks noGrp="1"/>
          </p:cNvSpPr>
          <p:nvPr>
            <p:ph type="body" idx="1"/>
          </p:nvPr>
        </p:nvSpPr>
        <p:spPr>
          <a:xfrm>
            <a:off x="457200" y="1878227"/>
            <a:ext cx="8229600" cy="4247936"/>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As important as formal structure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Dominated by caucuses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Nearly 500 caucuses today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Made representation more direct in Congress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Goal is to promote a variety of interests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Examples: Black Caucus, Hispanic Caucus, and Sunbelt Caucus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15370"/>
            <a:ext cx="8229600" cy="8720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Hispanic Caucus</a:t>
            </a:r>
          </a:p>
        </p:txBody>
      </p:sp>
      <p:pic>
        <p:nvPicPr>
          <p:cNvPr id="252" name="Shape 252" descr="A photo of a group of Congressmen and women on stage, one of them speaking at a podium, as part of the Hispanic Caucus."/>
          <p:cNvPicPr preferRelativeResize="0"/>
          <p:nvPr/>
        </p:nvPicPr>
        <p:blipFill rotWithShape="1">
          <a:blip r:embed="rId3">
            <a:alphaModFix/>
          </a:blip>
          <a:srcRect/>
          <a:stretch/>
        </p:blipFill>
        <p:spPr>
          <a:xfrm>
            <a:off x="1051559" y="1312650"/>
            <a:ext cx="7040880" cy="4693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11.1</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Characterize the backgrounds of members of Congress and assess their impact on the ability of members of Congress to represent average Americans.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Congressional Staff</a:t>
            </a: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Personal staff</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Casework</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Legislative functions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Committee staff</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2,000 staff members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Legislative oversight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Staff agencies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Congressional Research Service (CRS)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Accountability Office (GAO)</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Congressional Budget Office (CBO)</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11.4</a:t>
            </a:r>
          </a:p>
        </p:txBody>
      </p:sp>
      <p:sp>
        <p:nvSpPr>
          <p:cNvPr id="265" name="Shape 265"/>
          <p:cNvSpPr txBox="1">
            <a:spLocks noGrp="1"/>
          </p:cNvSpPr>
          <p:nvPr>
            <p:ph type="body" idx="1"/>
          </p:nvPr>
        </p:nvSpPr>
        <p:spPr>
          <a:xfrm>
            <a:off x="457200" y="1791730"/>
            <a:ext cx="8229600" cy="433443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process of lawmaking in Congress.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47135"/>
            <a:ext cx="8229600" cy="106551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Lawmaking Process</a:t>
            </a:r>
          </a:p>
        </p:txBody>
      </p:sp>
      <p:sp>
        <p:nvSpPr>
          <p:cNvPr id="272" name="Shape 272"/>
          <p:cNvSpPr txBox="1">
            <a:spLocks noGrp="1"/>
          </p:cNvSpPr>
          <p:nvPr>
            <p:ph type="body" idx="1"/>
          </p:nvPr>
        </p:nvSpPr>
        <p:spPr>
          <a:xfrm>
            <a:off x="457200" y="1692876"/>
            <a:ext cx="8229600" cy="4433287"/>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Agenda Setting</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Committees at Work: Legislation</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Committees at Work: Oversight</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Floor Debate and the Filibuster</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Unorthodox Lawmaking</a:t>
            </a:r>
          </a:p>
          <a:p>
            <a:pPr marL="457200" marR="0" lvl="1" indent="0" algn="l" rtl="0">
              <a:lnSpc>
                <a:spcPct val="120000"/>
              </a:lnSpc>
              <a:spcBef>
                <a:spcPts val="560"/>
              </a:spcBef>
              <a:spcAft>
                <a:spcPts val="0"/>
              </a:spcAft>
              <a:buClr>
                <a:srgbClr val="004185"/>
              </a:buClr>
              <a:buSzPct val="100000"/>
              <a:buFont typeface="Noto Sans Symbols"/>
              <a:buNone/>
            </a:pPr>
            <a:endParaRPr sz="28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304800"/>
            <a:ext cx="8229600" cy="1054443"/>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11.2 How a Bill Becomes a Law</a:t>
            </a:r>
          </a:p>
        </p:txBody>
      </p:sp>
      <p:pic>
        <p:nvPicPr>
          <p:cNvPr id="279" name="Shape 279" descr="A graph shows how a bill becomes a law. Congress:  House— Bill introduced: Bills introduced by a member and assigned to a committee, which usually refers it to a subcommittee.  Committee action: Subcommittee performs studies, holds hearings, and makes revisions. if approved by the subcommittee, the bill goes to the full committee. Full committee may amend or rewrite the bill, before deciding whether to send it to the House floor, to recommend its approval, or to kill it. If approved by the full committee, the bill is reported to the full House and placed on the calendar. Rules Committee issues a rule governing debate on the House floor and sends the bill to the full House. Floor action: Bill is debated by full House, amendments are offered, and a vote is taken. If the bill passes (and if the Senate has passed a different version of the same bill), the bill is sent to a conference committee. If the bill hasn’t been through Senate, it goes up to start the process in the Senate. Conference action: Conference committee composed of members of both House and Senate meet to iron out differences between the bills. The compromise bill is returned to both the House and Senate for a vote. Senate— Bill introduced:  Bill introduced: Bills introduced by a member and assigned to a committee, which usually refers it to a subcommittee.  Committee action: Subcommittee performs studies, holds hearings, and makes revisions. if approved by the subcommittee, the bill goes to the full committee. Full committee may amend or rewrite the bill, before deciding whether to send it to the Senate floor, to recommend its approval, or to kill it. If approved by the full committee, the bill is reported to the full House and placed on the calendar. Senate leaders of both parties schedule Senate debate on the bill. Floor action: Bill is debated by full Senate, amendments are offered, and a vote is taken. If the bill passes (and if the Senate has passed a different version of the same bill), the bill is sent to a conference committee. If the bill hasn’t been through the House, it goes up to start the process in the House."/>
          <p:cNvPicPr preferRelativeResize="0"/>
          <p:nvPr/>
        </p:nvPicPr>
        <p:blipFill rotWithShape="1">
          <a:blip r:embed="rId3">
            <a:alphaModFix/>
          </a:blip>
          <a:srcRect/>
          <a:stretch/>
        </p:blipFill>
        <p:spPr>
          <a:xfrm>
            <a:off x="2971800" y="1846943"/>
            <a:ext cx="3200399" cy="397964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84205"/>
            <a:ext cx="8229600" cy="102844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Agenda Setting</a:t>
            </a:r>
          </a:p>
        </p:txBody>
      </p:sp>
      <p:sp>
        <p:nvSpPr>
          <p:cNvPr id="286" name="Shape 2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House and Senate set their own agendas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House Rules Committee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Hastert Rule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308918"/>
            <a:ext cx="8229600" cy="138395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Committees at Work: Legislation</a:t>
            </a:r>
          </a:p>
        </p:txBody>
      </p:sp>
      <p:sp>
        <p:nvSpPr>
          <p:cNvPr id="293" name="Shape 293"/>
          <p:cNvSpPr txBox="1">
            <a:spLocks noGrp="1"/>
          </p:cNvSpPr>
          <p:nvPr>
            <p:ph type="body" idx="1"/>
          </p:nvPr>
        </p:nvSpPr>
        <p:spPr>
          <a:xfrm>
            <a:off x="457200" y="1878227"/>
            <a:ext cx="8229600" cy="4247936"/>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committees at work: legislation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Bills go first to standing committee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Bills referred to subcommittee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Only bills with favorable reports get full consideration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Floor managers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52440"/>
            <a:ext cx="8229600" cy="145279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Committees at Work: Oversight </a:t>
            </a:r>
          </a:p>
        </p:txBody>
      </p:sp>
      <p:sp>
        <p:nvSpPr>
          <p:cNvPr id="300" name="Shape 300"/>
          <p:cNvSpPr txBox="1">
            <a:spLocks noGrp="1"/>
          </p:cNvSpPr>
          <p:nvPr>
            <p:ph type="body" idx="1"/>
          </p:nvPr>
        </p:nvSpPr>
        <p:spPr>
          <a:xfrm>
            <a:off x="457200" y="1902941"/>
            <a:ext cx="8229600" cy="4223222"/>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Legislative oversight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Grown in size and complexity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Keeping tabs on the executive branch</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Tracking the implementation of public policy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Little incentive for members of Congress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Majority party determines oversight agenda</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15370"/>
            <a:ext cx="8229600" cy="120849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House Oversight and Government Reform Committee</a:t>
            </a:r>
          </a:p>
        </p:txBody>
      </p:sp>
      <p:pic>
        <p:nvPicPr>
          <p:cNvPr id="307" name="Shape 307" descr="A photo of Mr. Issa [Chairman] speaking into a microphone and holding up a piece of paper during a hearing on the Affordable Care Act."/>
          <p:cNvPicPr preferRelativeResize="0"/>
          <p:nvPr/>
        </p:nvPicPr>
        <p:blipFill rotWithShape="1">
          <a:blip r:embed="rId3">
            <a:alphaModFix/>
          </a:blip>
          <a:srcRect/>
          <a:stretch/>
        </p:blipFill>
        <p:spPr>
          <a:xfrm>
            <a:off x="960120" y="1423861"/>
            <a:ext cx="7223759" cy="488326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Floor Debate and the Filibuster</a:t>
            </a:r>
          </a:p>
        </p:txBody>
      </p:sp>
      <p:sp>
        <p:nvSpPr>
          <p:cNvPr id="314" name="Shape 31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filibuster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Allows for unlimited debate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Talking a bill to death</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Cloture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Takes 60 votes to end debate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Questions about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Tool of the minority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Recent rule changes</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15371"/>
            <a:ext cx="8229600" cy="92145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Rand Paul Drone Filibuster</a:t>
            </a:r>
          </a:p>
        </p:txBody>
      </p:sp>
      <p:pic>
        <p:nvPicPr>
          <p:cNvPr id="321" name="Shape 321" descr="A photo of Senator Rand Paul of Kentucky after his 13 hour filibuster on the issue of confirming John Brennan as director of the CIA; Paul is speaking with a group of people who are recording his statement."/>
          <p:cNvPicPr preferRelativeResize="0"/>
          <p:nvPr/>
        </p:nvPicPr>
        <p:blipFill rotWithShape="1">
          <a:blip r:embed="rId3">
            <a:alphaModFix/>
          </a:blip>
          <a:srcRect/>
          <a:stretch/>
        </p:blipFill>
        <p:spPr>
          <a:xfrm>
            <a:off x="914400" y="1312650"/>
            <a:ext cx="7315200" cy="487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Representatives and Senators</a:t>
            </a:r>
          </a:p>
        </p:txBody>
      </p:sp>
      <p:sp>
        <p:nvSpPr>
          <p:cNvPr id="75" name="Shape 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Members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Why Aren’t There More Women in Congress?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Unorthodox Legislating</a:t>
            </a:r>
          </a:p>
        </p:txBody>
      </p:sp>
      <p:sp>
        <p:nvSpPr>
          <p:cNvPr id="328" name="Shape 3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Legislating has become more difficult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Methods of coping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Party leaders get involved earlier and more deeply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Multiple legislative referrals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Special rules from the House Rules Committee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Omnibus legislation</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House party leaders have more leverage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11.5</a:t>
            </a:r>
          </a:p>
        </p:txBody>
      </p:sp>
      <p:sp>
        <p:nvSpPr>
          <p:cNvPr id="334" name="Shape 3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factors that influence how members of Congress make decisions.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321276"/>
            <a:ext cx="8229600" cy="133452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Influences on Congressional Decision Making</a:t>
            </a:r>
          </a:p>
        </p:txBody>
      </p:sp>
      <p:sp>
        <p:nvSpPr>
          <p:cNvPr id="341" name="Shape 341"/>
          <p:cNvSpPr txBox="1">
            <a:spLocks noGrp="1"/>
          </p:cNvSpPr>
          <p:nvPr>
            <p:ph type="body" idx="1"/>
          </p:nvPr>
        </p:nvSpPr>
        <p:spPr>
          <a:xfrm>
            <a:off x="457200" y="1890584"/>
            <a:ext cx="8229600" cy="4235579"/>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Presidents and Congress: Partners and Protagonists</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Ideology, and Constituency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Lobbyists and Interest Groups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363652"/>
            <a:ext cx="8229600" cy="132922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Presidents and Congress: Partners and Protagonists</a:t>
            </a:r>
          </a:p>
        </p:txBody>
      </p:sp>
      <p:sp>
        <p:nvSpPr>
          <p:cNvPr id="348" name="Shape 348"/>
          <p:cNvSpPr txBox="1">
            <a:spLocks noGrp="1"/>
          </p:cNvSpPr>
          <p:nvPr>
            <p:ph type="body" idx="1"/>
          </p:nvPr>
        </p:nvSpPr>
        <p:spPr>
          <a:xfrm>
            <a:off x="457200" y="1927654"/>
            <a:ext cx="8229600" cy="4198509"/>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President’s legislative agenda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Persuade Congress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Work at the margins but usually win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Yet Congress is quite independent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7154"/>
            <a:ext cx="8229600" cy="137865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Party, Ideology, and Constituency</a:t>
            </a:r>
          </a:p>
        </p:txBody>
      </p:sp>
      <p:sp>
        <p:nvSpPr>
          <p:cNvPr id="355" name="Shape 355"/>
          <p:cNvSpPr txBox="1">
            <a:spLocks noGrp="1"/>
          </p:cNvSpPr>
          <p:nvPr>
            <p:ph type="body" idx="1"/>
          </p:nvPr>
        </p:nvSpPr>
        <p:spPr>
          <a:xfrm>
            <a:off x="457200" y="1754659"/>
            <a:ext cx="8229600" cy="4371504"/>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influence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Economic and social welfare policies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Ideology and polarized politics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Parties more internally homogeneous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Less likelihood of compromise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Constituency opinion versus member ideology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Trustees versus instructed delegates</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199" y="288209"/>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11.3 Increasing Polarization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in </a:t>
            </a:r>
            <a:r>
              <a:rPr lang="en-US" sz="3200" b="1" i="0" u="none" strike="noStrike" cap="none" dirty="0">
                <a:solidFill>
                  <a:srgbClr val="007FA3"/>
                </a:solidFill>
                <a:latin typeface="Arial"/>
                <a:ea typeface="Arial"/>
                <a:cs typeface="Arial"/>
                <a:sym typeface="Arial"/>
              </a:rPr>
              <a:t>Congress</a:t>
            </a:r>
          </a:p>
        </p:txBody>
      </p:sp>
      <p:sp>
        <p:nvSpPr>
          <p:cNvPr id="362" name="Shape 362"/>
          <p:cNvSpPr txBox="1">
            <a:spLocks noGrp="1"/>
          </p:cNvSpPr>
          <p:nvPr>
            <p:ph type="body" idx="1"/>
          </p:nvPr>
        </p:nvSpPr>
        <p:spPr>
          <a:xfrm>
            <a:off x="457199" y="5490750"/>
            <a:ext cx="8229600" cy="71211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calculation of data from Keith Poole, “The Polarization of Congressional Parties,” </a:t>
            </a:r>
            <a:r>
              <a:rPr lang="en-US" sz="1600" b="0" i="1" u="none" strike="noStrike" cap="none" dirty="0" err="1">
                <a:solidFill>
                  <a:schemeClr val="dk1"/>
                </a:solidFill>
                <a:latin typeface="Arial"/>
                <a:ea typeface="Arial"/>
                <a:cs typeface="Arial"/>
                <a:sym typeface="Arial"/>
              </a:rPr>
              <a:t>Voteview</a:t>
            </a:r>
            <a:r>
              <a:rPr lang="en-US" sz="1600" b="0" i="0" u="none" strike="noStrike" cap="none" dirty="0">
                <a:solidFill>
                  <a:schemeClr val="dk1"/>
                </a:solidFill>
                <a:latin typeface="Arial"/>
                <a:ea typeface="Arial"/>
                <a:cs typeface="Arial"/>
                <a:sym typeface="Arial"/>
              </a:rPr>
              <a:t>, January 30, 2016.</a:t>
            </a:r>
          </a:p>
        </p:txBody>
      </p:sp>
      <p:pic>
        <p:nvPicPr>
          <p:cNvPr id="363" name="Shape 363" descr="A line graph shows the polarization in Congress from 1947-2014 in the House and Senate. Senate: begins around 0.3 difference, and steadily increases, reaching around a 1.0 difference in 2014. House: begins around 0.4 difference, and steadily increases, reaching around a 1.1 difference in 2014."/>
          <p:cNvPicPr preferRelativeResize="0"/>
          <p:nvPr/>
        </p:nvPicPr>
        <p:blipFill rotWithShape="1">
          <a:blip r:embed="rId3">
            <a:alphaModFix/>
          </a:blip>
          <a:srcRect/>
          <a:stretch/>
        </p:blipFill>
        <p:spPr>
          <a:xfrm>
            <a:off x="1325880" y="1612379"/>
            <a:ext cx="6492239" cy="3621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Lobbyists and Interest Groups</a:t>
            </a:r>
          </a:p>
        </p:txBody>
      </p:sp>
      <p:sp>
        <p:nvSpPr>
          <p:cNvPr id="370" name="Shape 37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D.C. is crawling with lobbyists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12,000 of them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Spent $3 billion in 2015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Former members of Congress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How lobbyists persuade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Provide policy information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Provide promises of money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Ghostwrite legislation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Status quo usually wins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Disclosure requirements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321276"/>
            <a:ext cx="8229600" cy="991373"/>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11.6</a:t>
            </a:r>
          </a:p>
        </p:txBody>
      </p:sp>
      <p:sp>
        <p:nvSpPr>
          <p:cNvPr id="376" name="Shape 376"/>
          <p:cNvSpPr txBox="1">
            <a:spLocks noGrp="1"/>
          </p:cNvSpPr>
          <p:nvPr>
            <p:ph type="body" idx="1"/>
          </p:nvPr>
        </p:nvSpPr>
        <p:spPr>
          <a:xfrm>
            <a:off x="457200" y="1526059"/>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Congress’s role as a representative body and the impact of representation on the scope of government.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333632"/>
            <a:ext cx="8229600" cy="97901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Congress</a:t>
            </a:r>
          </a:p>
        </p:txBody>
      </p:sp>
      <p:sp>
        <p:nvSpPr>
          <p:cNvPr id="383" name="Shape 383"/>
          <p:cNvSpPr txBox="1">
            <a:spLocks noGrp="1"/>
          </p:cNvSpPr>
          <p:nvPr>
            <p:ph type="body" idx="1"/>
          </p:nvPr>
        </p:nvSpPr>
        <p:spPr>
          <a:xfrm>
            <a:off x="457200" y="1754659"/>
            <a:ext cx="8229600" cy="4371504"/>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Congress and Democracy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Congress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Congress and Democracy</a:t>
            </a:r>
          </a:p>
        </p:txBody>
      </p:sp>
      <p:sp>
        <p:nvSpPr>
          <p:cNvPr id="390" name="Shape 3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Democracy depends upon successful representation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Congress unrepresentative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Members are elites</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Leadership chosen, not elected</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Senate based on states, not population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Obstacles to good representation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Constituent service</a:t>
            </a:r>
          </a:p>
          <a:p>
            <a:pPr marL="742950" marR="0" lvl="2"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rgbClr val="000000"/>
                </a:solidFill>
                <a:latin typeface="Verdana"/>
                <a:ea typeface="Verdana"/>
                <a:cs typeface="Verdana"/>
                <a:sym typeface="Verdana"/>
              </a:rPr>
              <a:t>Reelection campaigns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Representativeness versus effectiveness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Members</a:t>
            </a: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Not a glamorous job, but there are perks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Power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$174,000 annual salary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Generous retirement and health benefits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Constitutional requirements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House: 25, citizen for 7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Senate: 30, citizen for 9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Reside in state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435 Representatives; 100 senators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40957"/>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11.4 Malapportionment in the Upper House</a:t>
            </a:r>
          </a:p>
        </p:txBody>
      </p:sp>
      <p:sp>
        <p:nvSpPr>
          <p:cNvPr id="397" name="Shape 397"/>
          <p:cNvSpPr txBox="1">
            <a:spLocks noGrp="1"/>
          </p:cNvSpPr>
          <p:nvPr>
            <p:ph type="body" idx="1"/>
          </p:nvPr>
        </p:nvSpPr>
        <p:spPr>
          <a:xfrm>
            <a:off x="457200" y="5590580"/>
            <a:ext cx="8229600" cy="694435"/>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a:t>
            </a:r>
            <a:r>
              <a:rPr lang="en-US" sz="1600" b="0" i="0" u="none" strike="noStrike" cap="none" dirty="0">
                <a:solidFill>
                  <a:schemeClr val="dk1"/>
                </a:solidFill>
                <a:latin typeface="Arial"/>
                <a:ea typeface="Arial"/>
                <a:cs typeface="Arial"/>
                <a:sym typeface="Arial"/>
              </a:rPr>
              <a:t> David Samuels and Richard Snyder, “The Value of a Vote: Malapportionment in Comparative Perspective,” </a:t>
            </a:r>
            <a:r>
              <a:rPr lang="en-US" sz="1600" b="0" i="1" u="none" strike="noStrike" cap="none" dirty="0">
                <a:solidFill>
                  <a:schemeClr val="dk1"/>
                </a:solidFill>
                <a:latin typeface="Arial"/>
                <a:ea typeface="Arial"/>
                <a:cs typeface="Arial"/>
                <a:sym typeface="Arial"/>
              </a:rPr>
              <a:t>British Journal of Political Science </a:t>
            </a:r>
            <a:r>
              <a:rPr lang="en-US" sz="1600" b="0" i="0" u="none" strike="noStrike" cap="none" dirty="0">
                <a:solidFill>
                  <a:schemeClr val="dk1"/>
                </a:solidFill>
                <a:latin typeface="Arial"/>
                <a:ea typeface="Arial"/>
                <a:cs typeface="Arial"/>
                <a:sym typeface="Arial"/>
              </a:rPr>
              <a:t>31 (October 2001), 662.</a:t>
            </a:r>
          </a:p>
        </p:txBody>
      </p:sp>
      <p:pic>
        <p:nvPicPr>
          <p:cNvPr id="398" name="Shape 398" descr="A bar graph shows the Upper-chamber malapportionment in various countries.  USA: 0.37 Switzerland: 0.35 Australia: 0.3 Spain: 0.28 Germany: 0.25 Japan: 0.13 Austria: 0.04 Italy: 0.04 Netherlands: 0.02 "/>
          <p:cNvPicPr preferRelativeResize="0"/>
          <p:nvPr/>
        </p:nvPicPr>
        <p:blipFill rotWithShape="1">
          <a:blip r:embed="rId3">
            <a:alphaModFix/>
          </a:blip>
          <a:srcRect/>
          <a:stretch/>
        </p:blipFill>
        <p:spPr>
          <a:xfrm>
            <a:off x="2141838" y="1850098"/>
            <a:ext cx="5120639" cy="350706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345988"/>
            <a:ext cx="8229600" cy="1285103"/>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Congress and the Scope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of </a:t>
            </a:r>
            <a:r>
              <a:rPr lang="en-US" b="1" i="0" u="none" strike="noStrike" cap="none" dirty="0">
                <a:solidFill>
                  <a:srgbClr val="007FA3"/>
                </a:solidFill>
                <a:latin typeface="Arial"/>
                <a:ea typeface="Arial"/>
                <a:cs typeface="Arial"/>
                <a:sym typeface="Arial"/>
              </a:rPr>
              <a:t>Government</a:t>
            </a:r>
          </a:p>
        </p:txBody>
      </p:sp>
      <p:sp>
        <p:nvSpPr>
          <p:cNvPr id="405" name="Shape 405"/>
          <p:cNvSpPr txBox="1">
            <a:spLocks noGrp="1"/>
          </p:cNvSpPr>
          <p:nvPr>
            <p:ph type="body" idx="1"/>
          </p:nvPr>
        </p:nvSpPr>
        <p:spPr>
          <a:xfrm>
            <a:off x="457200" y="1865870"/>
            <a:ext cx="8229600" cy="426029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Does size of government increase to please public?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Pork barrel spending</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Contradictory preferences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Against large government, for individual programs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11.6: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Congress </a:t>
            </a:r>
            <a:r>
              <a:rPr lang="en-US" b="1" i="0" u="none" strike="noStrike" cap="none" dirty="0">
                <a:solidFill>
                  <a:srgbClr val="007FA3"/>
                </a:solidFill>
                <a:latin typeface="Arial"/>
                <a:ea typeface="Arial"/>
                <a:cs typeface="Arial"/>
                <a:sym typeface="Arial"/>
              </a:rPr>
              <a:t>and Democracy</a:t>
            </a:r>
          </a:p>
        </p:txBody>
      </p:sp>
      <p:sp>
        <p:nvSpPr>
          <p:cNvPr id="411" name="Shape 411"/>
          <p:cNvSpPr txBox="1">
            <a:spLocks noGrp="1"/>
          </p:cNvSpPr>
          <p:nvPr>
            <p:ph type="body" idx="1"/>
          </p:nvPr>
        </p:nvSpPr>
        <p:spPr>
          <a:xfrm>
            <a:off x="457200" y="1816443"/>
            <a:ext cx="8229600" cy="430972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In your opinion, is the high degree of malapportionment in the Senate a problem for American democracy? Why or why not?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11</a:t>
            </a:r>
          </a:p>
        </p:txBody>
      </p:sp>
      <p:sp>
        <p:nvSpPr>
          <p:cNvPr id="417" name="Shape 4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Gridlock results when the parties in Congress are highly polarized. How can Americans break that logjam so that Congress can deal with pressing problems in the country?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a:solidFill>
                  <a:srgbClr val="007FA3"/>
                </a:solidFill>
                <a:latin typeface="Arial"/>
                <a:ea typeface="Arial"/>
                <a:cs typeface="Arial"/>
                <a:sym typeface="Arial"/>
              </a:rPr>
              <a:t>Photo Credits</a:t>
            </a:r>
          </a:p>
        </p:txBody>
      </p:sp>
      <p:sp>
        <p:nvSpPr>
          <p:cNvPr id="423" name="Shape 4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000" b="1" i="0" u="none" strike="noStrike" cap="none" dirty="0">
                <a:solidFill>
                  <a:schemeClr val="dk1"/>
                </a:solidFill>
                <a:latin typeface="Arial"/>
                <a:ea typeface="Arial"/>
                <a:cs typeface="Arial"/>
                <a:sym typeface="Arial"/>
              </a:rPr>
              <a:t>Chapter 11    </a:t>
            </a:r>
          </a:p>
          <a:p>
            <a:pPr marL="101600" marR="0" lvl="0" indent="0" algn="l" rtl="0">
              <a:lnSpc>
                <a:spcPct val="100000"/>
              </a:lnSpc>
              <a:spcBef>
                <a:spcPts val="1500"/>
              </a:spcBef>
              <a:spcAft>
                <a:spcPts val="0"/>
              </a:spcAft>
              <a:buClr>
                <a:srgbClr val="007FA3"/>
              </a:buClr>
              <a:buSzPct val="25000"/>
              <a:buFont typeface="Arial"/>
              <a:buNone/>
            </a:pPr>
            <a:r>
              <a:rPr lang="en-US" sz="2000" b="0" i="0" u="none" strike="noStrike" cap="none" dirty="0">
                <a:solidFill>
                  <a:schemeClr val="dk1"/>
                </a:solidFill>
                <a:latin typeface="Arial"/>
                <a:ea typeface="Arial"/>
                <a:cs typeface="Arial"/>
                <a:sym typeface="Arial"/>
              </a:rPr>
              <a:t>312: Tom Williams/CQ Roll Call Role/Getty Images; 315, left and right: David L Ryan/The Boston Globe/Getty Images; 321, left: Al Drago/CQ Roll Call/Newscom; 321, center: Alex Wong/Getty Images News/Getty Images; 321, right: </a:t>
            </a:r>
            <a:r>
              <a:rPr lang="en-US" sz="2000" b="0" i="0" u="none" strike="noStrike" cap="none" dirty="0" err="1">
                <a:solidFill>
                  <a:schemeClr val="dk1"/>
                </a:solidFill>
                <a:latin typeface="Arial"/>
                <a:ea typeface="Arial"/>
                <a:cs typeface="Arial"/>
                <a:sym typeface="Arial"/>
              </a:rPr>
              <a:t>Planetpix</a:t>
            </a:r>
            <a:r>
              <a:rPr lang="en-US" sz="2000" b="0" i="0" u="none" strike="noStrike" cap="none" dirty="0">
                <a:solidFill>
                  <a:schemeClr val="dk1"/>
                </a:solidFill>
                <a:latin typeface="Arial"/>
                <a:ea typeface="Arial"/>
                <a:cs typeface="Arial"/>
                <a:sym typeface="Arial"/>
              </a:rPr>
              <a:t>/US Senate/</a:t>
            </a:r>
            <a:r>
              <a:rPr lang="en-US" sz="2000" b="0" i="0" u="none" strike="noStrike" cap="none" dirty="0" err="1">
                <a:solidFill>
                  <a:schemeClr val="dk1"/>
                </a:solidFill>
                <a:latin typeface="Arial"/>
                <a:ea typeface="Arial"/>
                <a:cs typeface="Arial"/>
                <a:sym typeface="Arial"/>
              </a:rPr>
              <a:t>Alamy</a:t>
            </a:r>
            <a:r>
              <a:rPr lang="en-US" sz="2000" b="0" i="0" u="none" strike="noStrike" cap="none" dirty="0">
                <a:solidFill>
                  <a:schemeClr val="dk1"/>
                </a:solidFill>
                <a:latin typeface="Arial"/>
                <a:ea typeface="Arial"/>
                <a:cs typeface="Arial"/>
                <a:sym typeface="Arial"/>
              </a:rPr>
              <a:t> Stock Photo; 324: Scott J. Applewhite/AP Images; 328: Mark Wilson/Getty Images News/Getty Images; 330: Pete </a:t>
            </a:r>
            <a:r>
              <a:rPr lang="en-US" sz="2000" b="0" i="0" u="none" strike="noStrike" cap="none" dirty="0" err="1">
                <a:solidFill>
                  <a:schemeClr val="dk1"/>
                </a:solidFill>
                <a:latin typeface="Arial"/>
                <a:ea typeface="Arial"/>
                <a:cs typeface="Arial"/>
                <a:sym typeface="Arial"/>
              </a:rPr>
              <a:t>Marovich</a:t>
            </a:r>
            <a:r>
              <a:rPr lang="en-US" sz="2000" b="0" i="0" u="none" strike="noStrike" cap="none" dirty="0">
                <a:solidFill>
                  <a:schemeClr val="dk1"/>
                </a:solidFill>
                <a:latin typeface="Arial"/>
                <a:ea typeface="Arial"/>
                <a:cs typeface="Arial"/>
                <a:sym typeface="Arial"/>
              </a:rPr>
              <a:t>/EPA/Newscom; 335: J.B. </a:t>
            </a:r>
            <a:r>
              <a:rPr lang="en-US" sz="2000" b="0" i="0" u="none" strike="noStrike" cap="none" dirty="0" err="1">
                <a:solidFill>
                  <a:schemeClr val="dk1"/>
                </a:solidFill>
                <a:latin typeface="Arial"/>
                <a:ea typeface="Arial"/>
                <a:cs typeface="Arial"/>
                <a:sym typeface="Arial"/>
              </a:rPr>
              <a:t>Handelsman</a:t>
            </a:r>
            <a:r>
              <a:rPr lang="en-US" sz="2000" b="0" i="0" u="none" strike="noStrike" cap="none" dirty="0">
                <a:solidFill>
                  <a:schemeClr val="dk1"/>
                </a:solidFill>
                <a:latin typeface="Arial"/>
                <a:ea typeface="Arial"/>
                <a:cs typeface="Arial"/>
                <a:sym typeface="Arial"/>
              </a:rPr>
              <a:t>/The Cartoon Bank</a:t>
            </a:r>
          </a:p>
          <a:p>
            <a:pPr marL="101600" marR="0" lvl="0" indent="0" algn="l" rtl="0">
              <a:lnSpc>
                <a:spcPct val="100000"/>
              </a:lnSpc>
              <a:spcBef>
                <a:spcPts val="1500"/>
              </a:spcBef>
              <a:spcAft>
                <a:spcPts val="0"/>
              </a:spcAft>
              <a:buClr>
                <a:srgbClr val="007FA3"/>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15371"/>
            <a:ext cx="8229600" cy="10876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11.1 A Portrait of the 115th Congress (1 of 3)</a:t>
            </a:r>
          </a:p>
        </p:txBody>
      </p:sp>
      <p:graphicFrame>
        <p:nvGraphicFramePr>
          <p:cNvPr id="89" name="Shape 89"/>
          <p:cNvGraphicFramePr/>
          <p:nvPr>
            <p:extLst>
              <p:ext uri="{D42A27DB-BD31-4B8C-83A1-F6EECF244321}">
                <p14:modId xmlns:p14="http://schemas.microsoft.com/office/powerpoint/2010/main" val="2147117437"/>
              </p:ext>
            </p:extLst>
          </p:nvPr>
        </p:nvGraphicFramePr>
        <p:xfrm>
          <a:off x="457200" y="1477010"/>
          <a:ext cx="8229600" cy="4821050"/>
        </p:xfrm>
        <a:graphic>
          <a:graphicData uri="http://schemas.openxmlformats.org/drawingml/2006/table">
            <a:tbl>
              <a:tblPr firstRow="1" bandRow="1">
                <a:noFill/>
                <a:tableStyleId>{8791DFED-BB86-4D20-8B19-E9D1412EDFDE}</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Characteristic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House (435 Total)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Senate (100 Total)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Party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Democrat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Republican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240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Gender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Men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352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79</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Women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Race/Ethnicity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Asian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African American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Hispanic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Native American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White and other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347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91</a:t>
                      </a:r>
                    </a:p>
                  </a:txBody>
                  <a:tcPr marL="91450" marR="91450" marT="45725" marB="457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11.1 A Portrait of the 115th Congress (2 of 3)</a:t>
            </a:r>
          </a:p>
        </p:txBody>
      </p:sp>
      <p:graphicFrame>
        <p:nvGraphicFramePr>
          <p:cNvPr id="96" name="Shape 96"/>
          <p:cNvGraphicFramePr/>
          <p:nvPr/>
        </p:nvGraphicFramePr>
        <p:xfrm>
          <a:off x="457200" y="1600200"/>
          <a:ext cx="8229600" cy="2966800"/>
        </p:xfrm>
        <a:graphic>
          <a:graphicData uri="http://schemas.openxmlformats.org/drawingml/2006/table">
            <a:tbl>
              <a:tblPr firstRow="1" bandRow="1">
                <a:noFill/>
                <a:tableStyleId>{8791DFED-BB86-4D20-8B19-E9D1412EDFDE}</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Characteristic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House (435 Total)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Senate (100 Total)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Average Age of Members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Average age</a:t>
                      </a:r>
                      <a:r>
                        <a:rPr lang="en-US" sz="1400" b="0" i="0" u="none" strike="noStrike" cap="none" baseline="30000">
                          <a:solidFill>
                            <a:schemeClr val="dk1"/>
                          </a:solidFill>
                          <a:latin typeface="Arial"/>
                          <a:ea typeface="Arial"/>
                          <a:cs typeface="Arial"/>
                          <a:sym typeface="Arial"/>
                        </a:rPr>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57 years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61 years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Religion</a:t>
                      </a:r>
                      <a:r>
                        <a:rPr lang="en-US" sz="1400" b="0" i="0" u="none" strike="noStrike" cap="none" baseline="30000">
                          <a:solidFill>
                            <a:schemeClr val="dk1"/>
                          </a:solidFill>
                          <a:latin typeface="Arial"/>
                          <a:ea typeface="Arial"/>
                          <a:cs typeface="Arial"/>
                          <a:sym typeface="Arial"/>
                        </a:rPr>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Protestant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56%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Roman Catholic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25%</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Jewish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9%</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0" u="none" strike="noStrike" cap="none"/>
                        <a:t>Other and unspecified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10%</a:t>
                      </a:r>
                    </a:p>
                  </a:txBody>
                  <a:tcPr marL="91450" marR="91450" marT="45725" marB="457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11.1 A Portrait of the 115th Congress (3 of 3)</a:t>
            </a:r>
          </a:p>
        </p:txBody>
      </p:sp>
      <p:graphicFrame>
        <p:nvGraphicFramePr>
          <p:cNvPr id="103" name="Shape 103"/>
          <p:cNvGraphicFramePr/>
          <p:nvPr/>
        </p:nvGraphicFramePr>
        <p:xfrm>
          <a:off x="457200" y="1600200"/>
          <a:ext cx="8229600" cy="2001570"/>
        </p:xfrm>
        <a:graphic>
          <a:graphicData uri="http://schemas.openxmlformats.org/drawingml/2006/table">
            <a:tbl>
              <a:tblPr firstRow="1" bandRow="1">
                <a:noFill/>
                <a:tableStyleId>{8791DFED-BB86-4D20-8B19-E9D1412EDFDE}</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dirty="0"/>
                        <a:t>Most Common Prior Occupation*</a:t>
                      </a:r>
                      <a:r>
                        <a:rPr lang="en-US" sz="1400" b="0" i="0" u="none" strike="noStrike" cap="none" baseline="30000" dirty="0">
                          <a:solidFill>
                            <a:schemeClr val="dk1"/>
                          </a:solidFill>
                          <a:latin typeface="Arial"/>
                          <a:ea typeface="Arial"/>
                          <a:cs typeface="Arial"/>
                          <a:sym typeface="Arial"/>
                        </a:rPr>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Public service/politics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Law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Business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Education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25%</a:t>
                      </a:r>
                    </a:p>
                  </a:txBody>
                  <a:tcPr marL="91450" marR="91450" marT="45725" marB="45725"/>
                </a:tc>
              </a:tr>
            </a:tbl>
          </a:graphicData>
        </a:graphic>
      </p:graphicFrame>
      <p:sp>
        <p:nvSpPr>
          <p:cNvPr id="104" name="Shape 104"/>
          <p:cNvSpPr txBox="1"/>
          <p:nvPr/>
        </p:nvSpPr>
        <p:spPr>
          <a:xfrm>
            <a:off x="457200" y="3889321"/>
            <a:ext cx="7315200" cy="116955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30000" dirty="0">
                <a:solidFill>
                  <a:srgbClr val="000000"/>
                </a:solidFill>
                <a:latin typeface="Arial"/>
                <a:ea typeface="Arial"/>
                <a:cs typeface="Arial"/>
                <a:sym typeface="Arial"/>
              </a:rPr>
              <a:t>†</a:t>
            </a:r>
            <a:r>
              <a:rPr lang="en-US" sz="1400" b="0" i="0" u="none" strike="noStrike" cap="none" dirty="0">
                <a:solidFill>
                  <a:srgbClr val="000000"/>
                </a:solidFill>
                <a:latin typeface="Arial"/>
                <a:ea typeface="Arial"/>
                <a:cs typeface="Arial"/>
                <a:sym typeface="Arial"/>
              </a:rPr>
              <a:t> Data for 114th Congress.</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 Some members specify more than one occupation.</a:t>
            </a:r>
          </a:p>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dirty="0">
                <a:solidFill>
                  <a:srgbClr val="000000"/>
                </a:solidFill>
                <a:latin typeface="Arial"/>
                <a:ea typeface="Arial"/>
                <a:cs typeface="Arial"/>
                <a:sym typeface="Arial"/>
              </a:rPr>
              <a:t>Source: </a:t>
            </a:r>
            <a:r>
              <a:rPr lang="en-US" sz="1400" b="0" i="0" u="none" strike="noStrike" cap="none" dirty="0">
                <a:solidFill>
                  <a:srgbClr val="000000"/>
                </a:solidFill>
                <a:latin typeface="Arial"/>
                <a:ea typeface="Arial"/>
                <a:cs typeface="Arial"/>
                <a:sym typeface="Arial"/>
              </a:rPr>
              <a:t>115th Congress data based on press reports available a week after the November 8, 2016 elections. 114th Congress data complied from ”Demographics,” </a:t>
            </a:r>
            <a:r>
              <a:rPr lang="en-US" sz="1400" b="0" i="1" u="none" strike="noStrike" cap="none" dirty="0">
                <a:solidFill>
                  <a:srgbClr val="000000"/>
                </a:solidFill>
                <a:latin typeface="Arial"/>
                <a:ea typeface="Arial"/>
                <a:cs typeface="Arial"/>
                <a:sym typeface="Arial"/>
              </a:rPr>
              <a:t>CQ Weekly</a:t>
            </a:r>
            <a:r>
              <a:rPr lang="en-US" sz="1400" b="0" i="0" u="none" strike="noStrike" cap="none" dirty="0">
                <a:solidFill>
                  <a:srgbClr val="000000"/>
                </a:solidFill>
                <a:latin typeface="Arial"/>
                <a:ea typeface="Arial"/>
                <a:cs typeface="Arial"/>
                <a:sym typeface="Arial"/>
              </a:rPr>
              <a:t>, November 6 2014, 58.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15371"/>
            <a:ext cx="8229600" cy="10647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Senator Shelley Moore </a:t>
            </a:r>
            <a:r>
              <a:rPr lang="en-US" sz="4000" b="1" i="0" u="none" strike="noStrike" cap="none" dirty="0" err="1">
                <a:solidFill>
                  <a:srgbClr val="007FA3"/>
                </a:solidFill>
                <a:latin typeface="Arial"/>
                <a:ea typeface="Arial"/>
                <a:cs typeface="Arial"/>
                <a:sym typeface="Arial"/>
              </a:rPr>
              <a:t>Capito</a:t>
            </a:r>
            <a:endParaRPr lang="en-US" sz="4000" b="1" i="0" u="none" strike="noStrike" cap="none" dirty="0">
              <a:solidFill>
                <a:srgbClr val="007FA3"/>
              </a:solidFill>
              <a:latin typeface="Arial"/>
              <a:ea typeface="Arial"/>
              <a:cs typeface="Arial"/>
              <a:sym typeface="Arial"/>
            </a:endParaRPr>
          </a:p>
        </p:txBody>
      </p:sp>
      <p:pic>
        <p:nvPicPr>
          <p:cNvPr id="111" name="Shape 111" descr="A photo of Senator Shelley Moore Capito standing next to a Muslim woman wearing a head scarf."/>
          <p:cNvPicPr preferRelativeResize="0"/>
          <p:nvPr/>
        </p:nvPicPr>
        <p:blipFill rotWithShape="1">
          <a:blip r:embed="rId3">
            <a:alphaModFix/>
          </a:blip>
          <a:srcRect/>
          <a:stretch/>
        </p:blipFill>
        <p:spPr>
          <a:xfrm>
            <a:off x="1280159" y="1447800"/>
            <a:ext cx="6583680" cy="4376483"/>
          </a:xfrm>
          <a:prstGeom prst="rect">
            <a:avLst/>
          </a:prstGeom>
          <a:noFill/>
          <a:ln>
            <a:noFill/>
          </a:ln>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5724</Words>
  <Application>Microsoft Office PowerPoint</Application>
  <PresentationFormat>On-screen Show (4:3)</PresentationFormat>
  <Paragraphs>541</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Times New Roman</vt:lpstr>
      <vt:lpstr>Verdana</vt:lpstr>
      <vt:lpstr>Arial</vt:lpstr>
      <vt:lpstr>Noto Sans Symbols</vt:lpstr>
      <vt:lpstr>Helvetica Neue</vt:lpstr>
      <vt:lpstr>508 Lecture</vt:lpstr>
      <vt:lpstr>Government in America: People, Politics and Policy</vt:lpstr>
      <vt:lpstr>Learning Objectives</vt:lpstr>
      <vt:lpstr>Learning Objective 11.1</vt:lpstr>
      <vt:lpstr>Representatives and Senators</vt:lpstr>
      <vt:lpstr>The Members</vt:lpstr>
      <vt:lpstr>Table 11.1 A Portrait of the 115th Congress (1 of 3)</vt:lpstr>
      <vt:lpstr>Table 11.1 A Portrait of the 115th Congress (2 of 3)</vt:lpstr>
      <vt:lpstr>Table 11.1 A Portrait of the 115th Congress (3 of 3)</vt:lpstr>
      <vt:lpstr>Senator Shelley Moore Capito</vt:lpstr>
      <vt:lpstr>Why Aren’t There More Women in Congress?</vt:lpstr>
      <vt:lpstr>Learning Objective 11.2</vt:lpstr>
      <vt:lpstr>Congressional Elections</vt:lpstr>
      <vt:lpstr>Who Wins Elections?</vt:lpstr>
      <vt:lpstr>Figure 11.1 The Incumbency Factor in Congressional Elections</vt:lpstr>
      <vt:lpstr>The Advantages of Incumbency</vt:lpstr>
      <vt:lpstr>The Big Dig</vt:lpstr>
      <vt:lpstr>Journal Prompt 11.2:  The Advantages of Incumbency</vt:lpstr>
      <vt:lpstr>Defeating Incumbents</vt:lpstr>
      <vt:lpstr>Open Seats</vt:lpstr>
      <vt:lpstr>Stability and Change</vt:lpstr>
      <vt:lpstr>Learning Objective 11.3</vt:lpstr>
      <vt:lpstr>How Congress Is Organized to Make Policy</vt:lpstr>
      <vt:lpstr>American Bicameralism</vt:lpstr>
      <vt:lpstr>Table 11.2 House Versus Senate:  Some Key Differences</vt:lpstr>
      <vt:lpstr>Congressional Leadership  (1 of 2)</vt:lpstr>
      <vt:lpstr>Congressional Leadership  (2 of 2)</vt:lpstr>
      <vt:lpstr>The Committees and Subcommittees</vt:lpstr>
      <vt:lpstr>Caucuses: The Informal Organization of Congress</vt:lpstr>
      <vt:lpstr>The Hispanic Caucus</vt:lpstr>
      <vt:lpstr>Congressional Staff</vt:lpstr>
      <vt:lpstr>Learning Objective 11.4</vt:lpstr>
      <vt:lpstr>The Lawmaking Process</vt:lpstr>
      <vt:lpstr>Figure 11.2 How a Bill Becomes a Law</vt:lpstr>
      <vt:lpstr>Agenda Setting</vt:lpstr>
      <vt:lpstr>The Committees at Work: Legislation</vt:lpstr>
      <vt:lpstr>The Committees at Work: Oversight </vt:lpstr>
      <vt:lpstr>House Oversight and Government Reform Committee</vt:lpstr>
      <vt:lpstr>Floor Debate and the Filibuster</vt:lpstr>
      <vt:lpstr>Rand Paul Drone Filibuster</vt:lpstr>
      <vt:lpstr>Unorthodox Legislating</vt:lpstr>
      <vt:lpstr>Learning Objective 11.5</vt:lpstr>
      <vt:lpstr>Influences on Congressional Decision Making</vt:lpstr>
      <vt:lpstr>Presidents and Congress: Partners and Protagonists</vt:lpstr>
      <vt:lpstr>Party, Ideology, and Constituency</vt:lpstr>
      <vt:lpstr>Figure 11.3 Increasing Polarization  in Congress</vt:lpstr>
      <vt:lpstr>Lobbyists and Interest Groups</vt:lpstr>
      <vt:lpstr>Learning Objective 11.6</vt:lpstr>
      <vt:lpstr>Understanding Congress</vt:lpstr>
      <vt:lpstr>Congress and Democracy</vt:lpstr>
      <vt:lpstr>Figure 11.4 Malapportionment in the Upper House</vt:lpstr>
      <vt:lpstr>Congress and the Scope  of Government</vt:lpstr>
      <vt:lpstr>Journal Prompt 11.6:  Congress and Democracy</vt:lpstr>
      <vt:lpstr>Shared Writing 11</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47</cp:revision>
  <dcterms:modified xsi:type="dcterms:W3CDTF">2017-02-16T05:36:25Z</dcterms:modified>
</cp:coreProperties>
</file>