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D1F319-A38B-458C-AC0D-680D15F764C5}">
  <a:tblStyle styleId="{FED1F319-A38B-458C-AC0D-680D15F764C5}"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34" autoAdjust="0"/>
  </p:normalViewPr>
  <p:slideViewPr>
    <p:cSldViewPr snapToGrid="0">
      <p:cViewPr varScale="1">
        <p:scale>
          <a:sx n="78" d="100"/>
          <a:sy n="78" d="100"/>
        </p:scale>
        <p:origin x="12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12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12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12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12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12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12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38063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 name="Shape 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52" name="Shape 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3827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early stages of the nomination process provide a rigorous test for candidates who are relatively new to the national stage. Sometimes, a major slip-up can seriously damage a promising campaign, as occurred to Marco Rubio in New Hampshire in 2016 when his repetition of the same memorized line earned him much negative press attention. Here, a demonstrator in New Hampshire is seen making fun of Senator Rubio as voters went to the polls.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114" name="Shape 1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2888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2008, the contest for the Democratic nomination turned into a 50-state contest, with Obama and Clinton battling in a close race for every delegate. Yet, as usual, the first caucus in Iowa and the first primary in New Hampshire received far more attention from the candidates than their number of delegates would warrant, as you can see in this map. each state is drawn to scale in terms of the number of events at the two major Democratic candidates held in them.</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21" name="Shape 1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962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There is no drama in today's party conventions because the winner is known beforehand. As a result, television news coverage has been reduced and ratings have fallen. Only 30 million people tuned into Romney's acceptance speech at the 2012 Republican National Convention, while 111 million watched the Giants defeat the Patriots earlier that year.</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Today's conventions are carefully scripted infomercials for the party, designed to get delegates and viewers energized to help the campaign. The party's platform used to be debated at the convention, but parties are leery of showing any internal dissent. For that reason, the platform is now agreed behind the scenes and simply unveiled at the convention.</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convention ends with the nominee announcing his vice-presidential pick, followed by acceptance speeches from both nominees. The general election campaign is then officially under way.</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29" name="Shape 12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3983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096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word </a:t>
            </a:r>
            <a:r>
              <a:rPr lang="en-US" sz="1200" b="0" i="1" u="none" strike="noStrike" cap="none">
                <a:solidFill>
                  <a:schemeClr val="dk1"/>
                </a:solidFill>
                <a:latin typeface="Arial"/>
                <a:ea typeface="Arial"/>
                <a:cs typeface="Arial"/>
                <a:sym typeface="Arial"/>
              </a:rPr>
              <a:t>campaign </a:t>
            </a:r>
            <a:r>
              <a:rPr lang="en-US" sz="1200" b="0" i="0" u="none" strike="noStrike" cap="none">
                <a:solidFill>
                  <a:schemeClr val="dk1"/>
                </a:solidFill>
                <a:latin typeface="Arial"/>
                <a:ea typeface="Arial"/>
                <a:cs typeface="Arial"/>
                <a:sym typeface="Arial"/>
              </a:rPr>
              <a:t>originated as a military term: generals mounted campaigns, using their limited resources to achieve strategic objectives. Political campaigns are conducted using similar strategies to deploy time, money, and energy in the most effective manner. Campaigns deal almost exclusively in images, with the goal of presenting the candidate as a model of desirable leadership qualities. Technology is crucial to the modern political campaign.</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42" name="Shape 1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037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Television is still the main media outlet that connects candidates to voters, but the Internet is rapidly catching up, especially with younger voters. The Internet has revolutionized campaign fundraising by making it easier to donate and cheaper to solicit funds. Campaigns have long used mailing lists for targeted fund-raising, but it's much cheaper to send an email than a letter through the mail.</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addition to maintaining websites, candidates must have Twitter feeds and Facebook pages. A strong presence on major Internet applications is necessary to be competitive in modern political campaigns.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Candidates get media attention in two main ways, advertising and news coverage. The bulk of today's campaign budget is spent on TV advertising because it reaches the largest audience and candidates have control of how their image is presented. They do not have as much control of how—or even if—the news media cover them. Candidates issue press releases and stage events to attract media coverage, but it's up to the news media to decide which candidates they cover and how to portray them</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49" name="Shape 1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5022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 campaign’s smartphone apps and social media accounts provide powerful tools for outlining a candidate’s positions, advertising events, and raising money. By the end of the campaign, Donald Trump had 15 million followers on Twitter.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56" name="Shape 1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22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Organizing the modern political campaign is time-consuming and expensive. Candidates usually begin by hiring a professional campaign manager who's responsible for keeping everyone on message and setting the tone for the campaign. Fund-raising is essential, as money is key to victory. A campaign counsel is also necessary, to ensure compliance with campaign finance laws. </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4042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campaign manager is the focal point for a candidate’s organization, ensuring the smooth running of the organization and often serving as the candidate’s chief spokesperson to the media. Kellyanne Conway, shown here talking to reporters after a campaign stop in Berwyn, Pennsylvania, was a veteran Republican pollster—with a particular emphasis on women—before she became Donald Trump’s third campaign manager in August 2016.</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170" name="Shape 1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987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Media and campaign consultants are critical to marketing the candidate to the voters. There will always be a need for volunteers and advance workers to handle the logistics of candidate scheduling and to coordinate events for maximum attendance and media exposure.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Although campaigns are mainly about image, candidates must have research and policy staff to brief them on policy-related questions. Their answers will change depending on what the polls say about voters. Candidates must be prepared to change their policy stances the second they don't poll well with potential supporters.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 good press secretary keeps the candidate in the media spotlight. Finally, a candidate must have a Web site. This requires staff to design it and post information regularly. Most candidates collect donations via their Web sites.</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77" name="Shape 1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126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 name="Shape 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1525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313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Many people of moderate means make small donations to political candidates, but the cost of campaigns is so high that wealthy contributors can buy special influence over elected officials, to the detriment of middle-class and poorer Americans.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There are two basic ways of contributing money to campaigns. Donors can make a direct contribution to the campaign or they can spend money independently to support a candidate, without coordinating this expenditure with the campaign.</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90" name="Shape 1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246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6" name="Shape 19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As corruption and distrust of government grew in the early 1970s, momentum built for campaign finance reform. In 1974 Congress passed the Federal Election Campaign Act, which required candidates to publicly disclose who contributed to their campaigns and how the money was spent. This law also limited the amount that individuals and interest groups could contribute. PACs are groups that raise money from individuals and then distribute it in the form of contributions to candidates that the group supports. PACs must register with the FEC and report their donations and contributions to it. Individual contributions to a PAC are limited to $5,000 per year, and a PAC may give up to $5,000 to a candidate for each election.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Another result of this legislation was the creation of the Federal Election Commission to serve as a repository of campaign funding information. There are also two Web sites, opensecrets.org and fundrace.org, where you can look up campaign finance information, including looking up your friends and neighbors to see how much they've donated.</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Federal Election Campaign Act also created a fund for public financing of elections. People can check a box on their tax returns to designate $3 of their taxes to this fund. Because candidates have to agree to overall spending limits if they accept this money, no candidate does so.</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Act originally limited the amount of their own money that candidates could spend, but that provision was overturned by the Supreme Court in 1976. Ross Perot spent $60 million of his own money on his 1992 independent bid for president.</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For a time, another great loophole existed in the form of soft-money contributions. Soft money was given to parties rather than candidates, so it was not subject to contribution limits until the McCain-Feingold Campaign Finance Reform Act of 2002 was passed. This Act banned soft-money contributions, although corporations and wealthy donors continue to find new loopholes to gain influence over elected officials.</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97" name="Shape 1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5688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2008, Barack Obama became the first presidential candidate to turn down federal funds for the nomination and general election campaigns since the option of public financing was instituted for presidential campaigns in the mid-1970s. The public financing system entitled him to receive matching funds for contributions of up to $250 during the primaries and to completely finance his general election campaign with a check from the FEC. The catch would have been that he would have had to limit his total spending to the amounts prescribed by Congress in the 1970s, adjusted for inflation. These limits, however are voluntary—a candidate is free to decline the federal funds. As you can see the figure, saying ”no thanks” to federal financing freed Obama to raise far more money.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04" name="Shape 2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6943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Since wealthy donors are limited in how much they can contribute directly to candidates, and soft-money contributions have been banned, it was inevitable that a new route for influential spending would be devised. It's come in the form of 527 groups, so-named for the section of the federal tax code that covers them. These groups can spend unlimited amounts provided that they spend the money independently, with no coordination with the campaign, and that they don't endorse a candidate explicitly.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501(c) groups emerged as vehicles for unlimited political donations that could remain anonymous. Such groups are regulated by the IRS rather than the FEC; donations to 501(c) groups do not have to be reported unless a donor gives money specifically for a political ad. </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a:t>
            </a:r>
            <a:r>
              <a:rPr lang="en-US" sz="1200" b="0" i="1" u="none" strike="noStrike" cap="none">
                <a:solidFill>
                  <a:schemeClr val="dk1"/>
                </a:solidFill>
                <a:latin typeface="Arial"/>
                <a:ea typeface="Arial"/>
                <a:cs typeface="Arial"/>
                <a:sym typeface="Arial"/>
              </a:rPr>
              <a:t>SpeechNow </a:t>
            </a:r>
            <a:r>
              <a:rPr lang="en-US" sz="1200" b="0" i="0" u="none" strike="noStrike" cap="none">
                <a:solidFill>
                  <a:schemeClr val="dk1"/>
                </a:solidFill>
                <a:latin typeface="Arial"/>
                <a:ea typeface="Arial"/>
                <a:cs typeface="Arial"/>
                <a:sym typeface="Arial"/>
              </a:rPr>
              <a:t>ruling made it possible for a PAC that just expresses its views to collect and spend unheard of amounts of money. Journalists realized the impact of these independent expenditure-only PACs, labeling them Super PACs.</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12" name="Shape 2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7584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David Bossie was president of Citizens United when he produced </a:t>
            </a:r>
            <a:r>
              <a:rPr lang="en-US" sz="1200" b="0" i="1" u="none" strike="noStrike" cap="none">
                <a:solidFill>
                  <a:schemeClr val="dk1"/>
                </a:solidFill>
                <a:latin typeface="Arial"/>
                <a:ea typeface="Arial"/>
                <a:cs typeface="Arial"/>
                <a:sym typeface="Arial"/>
              </a:rPr>
              <a:t>Hillary: The Movie</a:t>
            </a:r>
            <a:r>
              <a:rPr lang="en-US" sz="1200" b="0" i="0" u="none" strike="noStrike" cap="none">
                <a:solidFill>
                  <a:schemeClr val="dk1"/>
                </a:solidFill>
                <a:latin typeface="Arial"/>
                <a:ea typeface="Arial"/>
                <a:cs typeface="Arial"/>
                <a:sym typeface="Arial"/>
              </a:rPr>
              <a:t>, a relentlessly unsympathetic portrayal of Hillary Clinton designed to convince viewers that she was unfit for public office. When the Federal Election Commission ruled that this movie was unlawful electioneering, Citizens United successfully sued, establishing the right of any group to engage in independent political expenditures.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2987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1824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Most people are appalled by the cost of U.S. elections. The Center for Responsive Politics totaled the cost of the 2012 campaigns for presidency and Congress to be $6.3 billion. Incumbents must spend so much of their time fundraising, they're distracted from doing their jobs. But a minority of Americans point out that the cost of elections is actually quite small when you look at it as a portion of GDP or average it out per person.</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200" b="0" i="0" u="none" strike="noStrike" cap="none">
                <a:solidFill>
                  <a:schemeClr val="dk1"/>
                </a:solidFill>
                <a:latin typeface="Arial"/>
                <a:ea typeface="Arial"/>
                <a:cs typeface="Arial"/>
                <a:sym typeface="Arial"/>
              </a:rPr>
              <a:t>Public financing of public elections is often looked at as the mechanism by which to reform the system.</a:t>
            </a:r>
          </a:p>
        </p:txBody>
      </p:sp>
      <p:sp>
        <p:nvSpPr>
          <p:cNvPr id="232" name="Shape 2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137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Is there a direct link between the amount a candidate spends and the number of votes he receives? Some political scientists say no. They note that an incumbent has to spend a lot of money only if he has a strong challenger. So less spending can mean a more secure seat, that is, more votes.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fact, some argue that there's a point of diminishing returns. The doctrine of sufficiency states that you need to spend enough to get your message across but spending more than your opponent isn't always necessary. There are notable examples of candidates who outspent their opponents 5 to 1 and yet lost.</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39" name="Shape 2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2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998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326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How important are campaigns in determining electoral outcomes? Not as important as you'd think given the vast amounts of time, energy, and money devoted to them. Campaigns serve three main purposes: reinforcing voters' preferences for candidates, getting them to contribute time or money rather than merely voting, and converting voters, or changing their minds.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Research over the past half century has shown that campaigns mainly reinforce and activate; only rarely do they convert. Why is this? People have a remarkable capacity for selective perception. That is, they pay the most attention to things they already agree with and interpret events according to their own predispositions. People also tend to vote according to their party identification, which can change but rarely does so. The advantage of incumbents in terms of name recognition and record also tends to outweigh the influence of political campaigns.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order to try to convert voters, candidates will focus on a wedge issue that splits members of the other party and try to lure voters who feel strongly about that one issue. Democrats, for example, will try to appeal to pro-choice Republicans, and Republicans will attempt to win over anti-abortion Democrats.</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7047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6736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American electoral history is defined by the continual expansion of suffrage, the right to vote. Today, most citizens over the age of 18 can vote. Convicted felons are prohibited from voting in some states for a period of time or, in 10 states, for life.</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As the franchise has expanded, a smaller percentage of the electorate has bothered to exercise it. Even smaller percentages vote in midterm congressional elections than in presidential elections—only 36% of eligible voters cast their ballots in 2014.</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65" name="Shape 2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0090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American turnout rates are lower than those found in most other established democracies, as you can seen a graph shown below.</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72" name="Shape 2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1879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It's rare for one vote to determine an election, so voters might decide that their vote doesn't matter and not bother to get to the polls on Election Day. Tuesday is a workday for most people. It may be difficult to take the time to get to the polls, and it's time consuming to learn about the candidates and make up your mind.</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So, is it rational to vote? That depends on your perspective. If you see genuine policy differences between the candidates and believe that one or the other would be better for the country, then, yes, it's rational to vote. People who vote tend to have a sense of political efficacy. That is, they believe that ordinary people can influence government. If you lack that belief, you are unlikely to bother to vote unless you have a strong sense of civic duty.</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Note that most other democratic countries make Election Day a holiday or hold elections on weekends. Why does the U.S. hold elections on a weekday?</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80" name="Shape 2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9315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Occasionally election outcomes are so close that all the individual ballots have to be carefully recounted. Here, an election official examines a ballot in the 2008 Minnesota Senate race, with representatives from the opposing candidates observing on either side. In the original count, Norm Coleman finished 215 votes ahead, but after the recount Al Franken won the election by 225 votes.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87" name="Shape 2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2202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Another reason that turnout is lower in the United States than in other democratic countries is the burden of voter registration. Registration laws differ by state, with some states allowing registration on Election Day and others requiring registration well beforehand. States with less burdensome registration requirements tend to have higher turnout. In 1993, Congress tried to simplify registration with the passage of the Motor Voter Act, which allowed voters to register by ticking a box on their driver's license application or renewal forms. But this law didn't lead to the expected increase in voter turnout.</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most other democratic countries, the burden falls on government to make sure all eligible citizens are registered. The process is automatic and the citizen doesn't have to do anything besides show up to vote. The United States also holds elections more often than most other democratic countries, and it offers voters fewer meaningful choices among candidates.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Recently, states have begun to pass laws that require voters to show a government-issued photo ID such as a driver's license or passport to prove they are who they say they are. However, some groups are less likely to have photo ID than others, and the laws may discriminate against them.</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94" name="Shape 2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8035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recent years, a number of states have adopted laws required voters to show a photo ID at the polls. Many lawsuits have been filed against voter ID laws, claiming that such laws unfairly restrict the ability of young people and minorities from voting. Proponents argue that voter ID laws are necessary to prevent people from voting multiple times under different names.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01" name="Shape 3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2336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7" name="Shape 30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Who votes and who doesn't is not random. Certain demographic factors are closely related to voter turnout. Most important is education. The more educated someone is, the more likely that person is to vote. This is due in part to an increased sense of political efficacy and to an ability to clear bureaucratic hurdles to voting.</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Age is the second greatest predictor of voting. Older citizens are much more likely to vote, with those over 65 the most likely to vote and those under 25 the least. Turnout among younger voters is lower in part because they're less settled, which makes it more of a burden to register to vote. Once you buy a house, have a family, and join a profession, you begin to develop a stronger sense of how political decisions affect your life.</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turnout of minority voters has historically been lower than their percentage in the population, although that changed in the 2008 presidential election.</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Women are slightly more likely to vote than men, and married people, who tend to be more tied into their communities, are more likely to vote than single people. Government employees have more at stake in elections, and a greater sense of how the government works, so they're more likely to vote than other citizens.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200" b="0" i="0" u="none" strike="noStrike" cap="none">
                <a:solidFill>
                  <a:schemeClr val="dk1"/>
                </a:solidFill>
                <a:latin typeface="Arial"/>
                <a:ea typeface="Arial"/>
                <a:cs typeface="Arial"/>
                <a:sym typeface="Arial"/>
              </a:rPr>
              <a:t>What are the policy consequences of the demographics of voter participation?</a:t>
            </a:r>
          </a:p>
        </p:txBody>
      </p:sp>
      <p:sp>
        <p:nvSpPr>
          <p:cNvPr id="308" name="Shape 3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7347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Today women vote at slightly higher rates than men. People who are married are more likely to vote than those who are not. This pattern is true among all age categories and generally reflects the fact that married people are more tied to their communities. Government workers vote in higher proportions due in part to having something at stake (e.g. their programs) and having greater knowledge of government.</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15" name="Shape 3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909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1692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which election was turnout higher? Who's most and least likely to vote?</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22" name="Shape 3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353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which election was turnout higher? Who's most and least likely to vote?</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29" name="Shape 32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6406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In which election was turnout higher? Who's most and least likely to vote?</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36" name="Shape 3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7931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2" name="Shape 3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Arial"/>
                <a:ea typeface="Arial"/>
                <a:cs typeface="Arial"/>
                <a:sym typeface="Arial"/>
              </a:rPr>
              <a:t>In which election was turnout higher? Who's most and least likely to vote?</a:t>
            </a:r>
          </a:p>
        </p:txBody>
      </p:sp>
      <p:sp>
        <p:nvSpPr>
          <p:cNvPr id="343" name="Shape 3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1000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Since the early 1990s, Rock the Vote has sought to engage and build political power for young people in the United States using pop, hip hop, rap, and rock music stars to urge people to vote. Rock the Vote’s 25th fifth anniversary concert, held in Washington, D.C., in October 2015, headlined 2 Live Crew and Darryl "DMC” McDaniels of Run DMC.</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51" name="Shape 3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3251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271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5763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9" name="Shape 36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Do voters select candidates whose policy views they prefer? That would make sense. If it were the case, the winner could assume that he had a mandate from the people to implement his policies. But there's ample evidence that policy views play only a small role in voter selection. Instead, voters base their decisions on their party identification and their personal view of the candidates.</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70" name="Shape 3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6012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6" name="Shape 37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Party identification is crucial for many voters because it provides a stable perspective through which voters can view the political world. Like sports team loyalty and religious affiliation, voters rarely change their party identification. It gives them a cue as to who is on their side. Voters don’t need to know where every candidate for state and local office stands on every issue. If they usually vote for one party, they can simply choose the candidate for each office from that party.</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77" name="Shape 3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9931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3" name="Shape 38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To win an election, a candidate must craft a personal image that appeals to voters. Researchers have found that candidates do best when they project an image of integrity, reliability, and competence.</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Is it superficial and irrational for voters to pick candidates based on perceived personal qualities rather than policy positions? Yes and no. It's irrational to the extent that most images are crafted by consultants rather than reflective of a candidate's true qualities. On the other hand, it isn't superficial, because you can't know or agree with the candidate on every policy issue, but you want someone competent and reliable to be commander-in-chief of the armed forces, and you want someone with integrity to be making policy decisions.</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84" name="Shape 3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9554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Earning a party's nomination for office requires money, media attention, and momentum. Candidates must develop a smart campaign strategy to have a hope of winning their party's nomination.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 campaign is a test of endurance and energy, of living with sleep deprivation, junk food, lack of exercise, and no life outside the campaign for year after year. In contrast, campaigns in other wealthy democracies usually last no more than two months.</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79" name="Shape 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5538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It isn't easy for citizens to vote based on policy issues. They have to have a clear sense of their own issue preferences, and know where the candidates stand in relation to them. The candidates also need to differentiate themselves on policy issues so that citizens can vote for the candidate whose policy preferences are closest to their own. Candidates are often deliberately ambiguous about their policy views, and a voter may agree with one candidate on some issues and the other candidate on different ones.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It's challenging for voters to become informed of where candidates stand, but it's a bit easier today now that we have primary elections instead of party bosses selecting the nominee. Candidates must take some policy stances in the primary to distinguish themselves from other potential nominees from their own party.</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391" name="Shape 3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8541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7" name="Shape 39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a:solidFill>
                  <a:schemeClr val="dk1"/>
                </a:solidFill>
                <a:latin typeface="Arial"/>
                <a:ea typeface="Arial"/>
                <a:cs typeface="Arial"/>
                <a:sym typeface="Arial"/>
              </a:rPr>
              <a:t>The 2016 election shocked political scientists and citizens alike as Donald Trump rode a wave of populist and nativist rhetoric to an historic upset of former Secretary of State Hillary Clinton. Trump overcame a range of disadvantages, including an incredibly negative public perception of him personally as well deep concerns about his ability to be president. Outspent in advertising and bested at the ground game, Trump won a commanding victory in the Electoral College, flipping three key states that had voted for Obama in 2012: Wisconsin, Michigan, and Pennsylvania. In spite of this, Trump failed to win the popular vote, which meant that for the second time in 16 years and just the fifth time in American history the winner of the presidency was not the winner of the popular vote.</a:t>
            </a:r>
          </a:p>
        </p:txBody>
      </p:sp>
      <p:sp>
        <p:nvSpPr>
          <p:cNvPr id="398" name="Shape 3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5860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4" name="Shape 4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President Trump and Vice President Pence celebrated their election in 2016, with their families and supporters, at the Republicans’ victory party in New York City.</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405" name="Shape 4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12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1" name="Shape 4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map shows the number of votes each state had in the Electoral College in 2016 and which states were carried by the Democrats (blue) and Republicans (red). After the map you’ll find some selected data from the 2016 national exit poll, which demonstrate some of the individual demographics that were related to voting behavior. </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412" name="Shape 4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6164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7528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winner of the presidential election is chosen by the Electoral College, not the voters. The Electoral College is unique to the United States, and it's no longer a popular institution. Most people want it abolished because of its undemocratic nature and the effect it has on the presidential campaign.</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Founders created the Electoral College precisely because they didn't want the president selected democratically by the masses; they believed that only elites were qualified to make that choice on behalf of everyone.</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number of electors in each state is equal to the number of senators and representatives in that state. In 48 states, the candidate who wins the most votes, no matter by how thin a margin, gets all of that state's electoral votes. Maine and Nebraska divide their electoral votes proportionally.</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It's possible for a candidate to receive enough electoral votes to win the election without winning a majority of the popular vote, as happened in the presidential election of 2000 and again in 2016.</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Because of the winner-take-all norm in electoral votes, candidates focus their campaigns exclusively on large states that could go red or blue. These battleground states become the center of the campaign storm. How would campaigning change if we eliminated the Electoral College?</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426" name="Shape 4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9788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4339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Elections are key to the peaceful transition of power because leaders can be replaced without being overthrown. They socialize and institutionalize political activity, channeling participation through the electoral process rather than via riots or revolutions.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Because election by the people gives leaders legitimacy, it's often thought that the only thing better than democracy is more democracy. But is that true? Can our system be too democratic?</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439" name="Shape 4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1817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5" name="Shape 44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Because nominees are chosen by voters, not party elites, party outsiders have a greater opportunity to be selected as candidates than in many other democracies.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But the downside to all this democracy is that elected officials in the United States are required to wage a permanent campaign. Americans are often overwhelmed by the constant campaigning, and tend to tune out. Good candidates are discouraged from running for office by the demands of campaigning and the constant, worrisome burden of fundraising.</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446" name="Shape 4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3919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2" name="Shape 45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On November 10, 2016, two days after winning the White House, President-Elect Donald Trump met with Barack Obama in the Oval Office. The meeting marked the beginning of the transition of power from the 44th president of the states of United States to the the 45th. </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453" name="Shape 4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954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All candidates for public office, even for the presidency, have to get out and meet people to win votes and drum up enthusiasm for their electoral campaign. In today's world, posing for a selfie with excited supporters has become commonplace in the world of campaigning.</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86" name="Shape 8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4122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9" name="Shape 45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Do electoral results affect public policy to any significant degree? The jury is still out on that question. There's no doubt that elections affect public policy slightly, and vice versa, but not to the extent that many voters, especially strong partisans, assume.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greatest chance of voters steering policy arises in elections when there are clear policy differences between the candidates. But, as you've just learned, candidates take great pains to avoid taking clear policy stances. The more ambiguous they are, the fewer potential supporters they'll alienate.</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460" name="Shape 4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2020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6" name="Shape 46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Legislative campaigns are conducted locally, in states and districts. To appeal to local voters, candidates promise new government programs, subsidies, and tax breaks that are tailored to local interests. These promises add up, and explain why legislators find it much easier to expand the scope of government than to limit it.</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Elections tend to reinforce the idea that the government is the servant of the voters, not its master, and must be responsive to the needs of voters.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Expanding the state's power is sometimes seen as increasing its capacity to serve citizens. Democracy increases the desire of citizens to benefit from the state and reduce their wish to be protected from it.</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467" name="Shape 4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51442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975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77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Before candidates for each party can campaign against each other in a general election, they must compete against other potential nominees in their party's primary elections. These elections are held to determine delegates for each candidate. The delegates assemble at the national party convention and the winner is known before they arrive, based on the primary election results.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It was progressive reformers in the early twentieth century who wrenched the nominating process from the hands of party bosses and gave that power to the party membership as a whole. But the parties were slow to implement democratic reforms in their nominating processes until the riots at the Democratic national convention in 1968, when party leaders could no longer ignore the fact that delegate selection effectively excluded women, minorities, youth, the poor, and other groups who were not represented in party leadership.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McGovern-Fraser Commission implemented reforms in the Democratic Party's delegate selection process that encouraged the Republican Party and the states to move to primary elections.</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One vestige of party leadership control is the superdelegate. Superdelegates are people who are awarded automatic slots as delegates because they are a member of Congress or their party's national committee. Their job is to balance the tendencies of the more partisan party electorate and ensure that an electable candidate is given the nomination.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Long before any primary votes are cast, potential nominees are hard at work wooing support from elected officials (most importantly, governors and members of Congress), top fundraisers, and skilled political aides. Since this garnering of key endorsements takes place out of the public eye, it's known as the invisible primary.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Candidates from the same party try to distinguish themselves from one another by crafting a positive personal image that highlights their qualifications and character. They seek media attention but try to avoid blunders that will deflate their campaign.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452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Riots at the 1968 Democratic national convention led to the establishment of more open procedures for delegate selection. These reforms have made recent party conventions more representative.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00" name="Shape 1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44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Most states hold primary elections, but a few hold caucuses, which are meetings where citizens discuss and vote on a nominee. Caucuses require more effort, so voter participation is lower and reflects more intense feelings. Iowa is the first state to hold its caucus, which gives it media attention disproportionate to its size. With so much attention paid to the early contests, more states have tried to frontload, or move their primaries up in the calendar, to capitalize on the media attention.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New Hampshire is the first state to hold a presidential primary election, which, like the Iowa caucuses, attracts intense media attention. Although the winners in Iowa and New Hampshire don't always stay the frontrunners, winning these early primaries gives a campaign visibility and momentum that attracts donors and supporters.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Candidates who do poorly in early primaries are often forced to drop out of the race due to lack of campaign funding. Some states designate all of their delegates for the winning candidate; others apportion them according to the percentage of the vote.</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The primary and caucus systems brought welcome democratic reforms to the nominee selection process, but they have developed problems of their own. For starters, the candidates devote a disproportionate amount of attention to early primary and caucus states, even though the number of delegates at stake is small.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Since campaigning is a full-time job, officials running for reelection often neglect their duties. In fact, legislators are often absent for crucial votes because they're out on the campaign trail.</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Most Americans think that money plays too large a role in political campaigns. Voters in primaries and caucuses tend to be unrepresentative of party membership, and of the electorate as a whole. Only about 25% of eligible voters cast ballots in primary elections, and about 5% participate in caucuses. Finally, the primary system gives tremendous power to the media. They get to be kingmakers by designating a candidate as the likely winner.</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07" name="Shape 1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5956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15370"/>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FA3"/>
              </a:buClr>
              <a:buFont typeface="Times New Roman"/>
              <a:buNone/>
              <a:defRPr sz="3400" b="1" i="0" u="none" strike="noStrike" cap="none">
                <a:solidFill>
                  <a:srgbClr val="007FA3"/>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8" name="Shape 18"/>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19" name="Shape 19"/>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pic>
        <p:nvPicPr>
          <p:cNvPr id="21" name="Shape 21" descr="C:\Users\Angie\Dropbox\Edwards_GovInAm_17e_Supplements\Edwards 17e PowerPoint (PPT)\9780134627533_hires_cover.jpg"/>
          <p:cNvPicPr preferRelativeResize="0"/>
          <p:nvPr/>
        </p:nvPicPr>
        <p:blipFill rotWithShape="1">
          <a:blip r:embed="rId2">
            <a:alphaModFix/>
          </a:blip>
          <a:srcRect/>
          <a:stretch/>
        </p:blipFill>
        <p:spPr>
          <a:xfrm>
            <a:off x="762000" y="1524000"/>
            <a:ext cx="3632494" cy="46481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007FA3"/>
              </a:buClr>
              <a:buFont typeface="Times New Roman"/>
              <a:buNone/>
              <a:defRPr sz="4000" b="1" i="0" u="none" strike="noStrike" cap="none">
                <a:solidFill>
                  <a:srgbClr val="007FA3"/>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8" name="Shape 48"/>
          <p:cNvSpPr txBox="1">
            <a:spLocks noGrp="1"/>
          </p:cNvSpPr>
          <p:nvPr>
            <p:ph type="body"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lnSpc>
                <a:spcPct val="100000"/>
              </a:lnSpc>
              <a:spcBef>
                <a:spcPts val="600"/>
              </a:spcBef>
              <a:spcAft>
                <a:spcPts val="0"/>
              </a:spcAft>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lnSpc>
                <a:spcPct val="100000"/>
              </a:lnSpc>
              <a:spcBef>
                <a:spcPts val="600"/>
              </a:spcBef>
              <a:spcAft>
                <a:spcPts val="0"/>
              </a:spcAft>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lnSpc>
                <a:spcPct val="100000"/>
              </a:lnSpc>
              <a:spcBef>
                <a:spcPts val="600"/>
              </a:spcBef>
              <a:spcAft>
                <a:spcPts val="0"/>
              </a:spcAft>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lnSpc>
                <a:spcPct val="100000"/>
              </a:lnSpc>
              <a:spcBef>
                <a:spcPts val="600"/>
              </a:spcBef>
              <a:spcAft>
                <a:spcPts val="0"/>
              </a:spcAft>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lnSpc>
                <a:spcPct val="100000"/>
              </a:lnSpc>
              <a:spcBef>
                <a:spcPts val="300"/>
              </a:spcBef>
              <a:spcAft>
                <a:spcPts val="0"/>
              </a:spcAft>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lnSpc>
                <a:spcPct val="100000"/>
              </a:lnSpc>
              <a:spcBef>
                <a:spcPts val="300"/>
              </a:spcBef>
              <a:spcAft>
                <a:spcPts val="0"/>
              </a:spcAft>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lnSpc>
                <a:spcPct val="100000"/>
              </a:lnSpc>
              <a:spcBef>
                <a:spcPts val="300"/>
              </a:spcBef>
              <a:spcAft>
                <a:spcPts val="0"/>
              </a:spcAft>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lnSpc>
                <a:spcPct val="100000"/>
              </a:lnSpc>
              <a:spcBef>
                <a:spcPts val="300"/>
              </a:spcBef>
              <a:spcAft>
                <a:spcPts val="0"/>
              </a:spcAft>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007FA3"/>
              </a:buClr>
              <a:buFont typeface="Times New Roman"/>
              <a:buNone/>
              <a:defRPr sz="4000" b="1" i="0" u="none" strike="noStrike" cap="none">
                <a:solidFill>
                  <a:srgbClr val="007FA3"/>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4" name="Shape 2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2031" algn="l" rtl="0">
              <a:lnSpc>
                <a:spcPct val="100000"/>
              </a:lnSpc>
              <a:spcBef>
                <a:spcPts val="1500"/>
              </a:spcBef>
              <a:spcAft>
                <a:spcPts val="0"/>
              </a:spcAft>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825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007FA3"/>
              </a:buClr>
              <a:buFont typeface="Times New Roman"/>
              <a:buNone/>
              <a:defRPr sz="4000" b="1" i="0" u="none" strike="noStrike" cap="none">
                <a:solidFill>
                  <a:srgbClr val="007FA3"/>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Figure + Captio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7FA3"/>
              </a:buClr>
              <a:buFont typeface="Times New Roman"/>
              <a:buNone/>
              <a:defRPr sz="4000" b="1" i="0" u="none" strike="noStrike" cap="none">
                <a:solidFill>
                  <a:srgbClr val="007FA3"/>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9" name="Shape 29"/>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007FA3"/>
              </a:buClr>
              <a:buFont typeface="Arial"/>
              <a:buNone/>
              <a:defRPr sz="1600" b="1"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earning Objective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007FA3"/>
              </a:buClr>
              <a:buFont typeface="Times New Roman"/>
              <a:buNone/>
              <a:defRPr sz="4000" b="1" i="0" u="none" strike="noStrike" cap="none">
                <a:solidFill>
                  <a:srgbClr val="007FA3"/>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2" name="Shape 3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23368" algn="l" rtl="0">
              <a:lnSpc>
                <a:spcPct val="100000"/>
              </a:lnSpc>
              <a:spcBef>
                <a:spcPts val="1500"/>
              </a:spcBef>
              <a:spcAft>
                <a:spcPts val="0"/>
              </a:spcAft>
              <a:buClr>
                <a:srgbClr val="007FA3"/>
              </a:buClr>
              <a:buSzPct val="100000"/>
              <a:buFont typeface="Arial"/>
              <a:buChar char="•"/>
              <a:defRPr sz="2800" b="0" i="0" u="none" strike="noStrike" cap="none">
                <a:solidFill>
                  <a:schemeClr val="dk1"/>
                </a:solidFill>
                <a:latin typeface="Arial"/>
                <a:ea typeface="Arial"/>
                <a:cs typeface="Arial"/>
                <a:sym typeface="Arial"/>
              </a:defRPr>
            </a:lvl1pPr>
            <a:lvl2pPr marL="569913" marR="0" lvl="1" indent="-87312"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3"/>
        <p:cNvGrpSpPr/>
        <p:nvPr/>
      </p:nvGrpSpPr>
      <p:grpSpPr>
        <a:xfrm>
          <a:off x="0" y="0"/>
          <a:ext cx="0" cy="0"/>
          <a:chOff x="0" y="0"/>
          <a:chExt cx="0" cy="0"/>
        </a:xfrm>
      </p:grpSpPr>
      <p:sp>
        <p:nvSpPr>
          <p:cNvPr id="34" name="Shape 34"/>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35" name="Shape 35"/>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Times New Roman"/>
              <a:buNone/>
              <a:defRPr sz="3600" b="1" i="0" u="none" strike="noStrike" cap="none">
                <a:solidFill>
                  <a:schemeClr val="lt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6" name="Shape 36"/>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lnSpc>
                <a:spcPct val="100000"/>
              </a:lnSpc>
              <a:spcBef>
                <a:spcPts val="600"/>
              </a:spcBef>
              <a:spcAft>
                <a:spcPts val="0"/>
              </a:spcAft>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lnSpc>
                <a:spcPct val="100000"/>
              </a:lnSpc>
              <a:spcBef>
                <a:spcPts val="600"/>
              </a:spcBef>
              <a:spcAft>
                <a:spcPts val="0"/>
              </a:spcAft>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lnSpc>
                <a:spcPct val="100000"/>
              </a:lnSpc>
              <a:spcBef>
                <a:spcPts val="600"/>
              </a:spcBef>
              <a:spcAft>
                <a:spcPts val="0"/>
              </a:spcAft>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lnSpc>
                <a:spcPct val="100000"/>
              </a:lnSpc>
              <a:spcBef>
                <a:spcPts val="600"/>
              </a:spcBef>
              <a:spcAft>
                <a:spcPts val="0"/>
              </a:spcAft>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lnSpc>
                <a:spcPct val="100000"/>
              </a:lnSpc>
              <a:spcBef>
                <a:spcPts val="300"/>
              </a:spcBef>
              <a:spcAft>
                <a:spcPts val="0"/>
              </a:spcAft>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lnSpc>
                <a:spcPct val="100000"/>
              </a:lnSpc>
              <a:spcBef>
                <a:spcPts val="300"/>
              </a:spcBef>
              <a:spcAft>
                <a:spcPts val="0"/>
              </a:spcAft>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lnSpc>
                <a:spcPct val="100000"/>
              </a:lnSpc>
              <a:spcBef>
                <a:spcPts val="300"/>
              </a:spcBef>
              <a:spcAft>
                <a:spcPts val="0"/>
              </a:spcAft>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lnSpc>
                <a:spcPct val="100000"/>
              </a:lnSpc>
              <a:spcBef>
                <a:spcPts val="300"/>
              </a:spcBef>
              <a:spcAft>
                <a:spcPts val="0"/>
              </a:spcAft>
              <a:buClr>
                <a:srgbClr val="007FA3"/>
              </a:buClr>
              <a:buFont typeface="Arial"/>
              <a:buNone/>
              <a:defRPr sz="16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p:spTree>
      <p:nvGrpSpPr>
        <p:cNvPr id="1" name="Shape 3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15370"/>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FA3"/>
              </a:buClr>
              <a:buFont typeface="Times New Roman"/>
              <a:buNone/>
              <a:defRPr sz="3400" b="1" i="0" u="none" strike="noStrike" cap="none">
                <a:solidFill>
                  <a:srgbClr val="007FA3"/>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0" name="Shape 40"/>
          <p:cNvSpPr txBox="1">
            <a:spLocks noGrp="1"/>
          </p:cNvSpPr>
          <p:nvPr>
            <p:ph type="body" idx="1"/>
          </p:nvPr>
        </p:nvSpPr>
        <p:spPr>
          <a:xfrm>
            <a:off x="457200" y="816429"/>
            <a:ext cx="8229600" cy="40276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1" name="Shape 41"/>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031" algn="l" rtl="0">
              <a:lnSpc>
                <a:spcPct val="100000"/>
              </a:lnSpc>
              <a:spcBef>
                <a:spcPts val="1500"/>
              </a:spcBef>
              <a:spcAft>
                <a:spcPts val="0"/>
              </a:spcAft>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825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007FA3"/>
              </a:buClr>
              <a:buFont typeface="Times New Roman"/>
              <a:buNone/>
              <a:defRPr sz="4000" b="1" i="0" u="none" strike="noStrike" cap="none">
                <a:solidFill>
                  <a:srgbClr val="007FA3"/>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4" name="Shape 44"/>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031" algn="l" rtl="0">
              <a:lnSpc>
                <a:spcPct val="100000"/>
              </a:lnSpc>
              <a:spcBef>
                <a:spcPts val="1500"/>
              </a:spcBef>
              <a:spcAft>
                <a:spcPts val="0"/>
              </a:spcAft>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825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50800" algn="l" rtl="0">
              <a:lnSpc>
                <a:spcPct val="100000"/>
              </a:lnSpc>
              <a:spcBef>
                <a:spcPts val="300"/>
              </a:spcBef>
              <a:spcAft>
                <a:spcPts val="0"/>
              </a:spcAft>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50800" algn="l" rtl="0">
              <a:lnSpc>
                <a:spcPct val="100000"/>
              </a:lnSpc>
              <a:spcBef>
                <a:spcPts val="300"/>
              </a:spcBef>
              <a:spcAft>
                <a:spcPts val="0"/>
              </a:spcAft>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50800" algn="l" rtl="0">
              <a:lnSpc>
                <a:spcPct val="100000"/>
              </a:lnSpc>
              <a:spcBef>
                <a:spcPts val="300"/>
              </a:spcBef>
              <a:spcAft>
                <a:spcPts val="0"/>
              </a:spcAft>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50800" algn="l" rtl="0">
              <a:lnSpc>
                <a:spcPct val="100000"/>
              </a:lnSpc>
              <a:spcBef>
                <a:spcPts val="300"/>
              </a:spcBef>
              <a:spcAft>
                <a:spcPts val="0"/>
              </a:spcAft>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031" algn="l" rtl="0">
              <a:lnSpc>
                <a:spcPct val="100000"/>
              </a:lnSpc>
              <a:spcBef>
                <a:spcPts val="1500"/>
              </a:spcBef>
              <a:spcAft>
                <a:spcPts val="0"/>
              </a:spcAft>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825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50800" algn="l" rtl="0">
              <a:lnSpc>
                <a:spcPct val="100000"/>
              </a:lnSpc>
              <a:spcBef>
                <a:spcPts val="300"/>
              </a:spcBef>
              <a:spcAft>
                <a:spcPts val="0"/>
              </a:spcAft>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50800" algn="l" rtl="0">
              <a:lnSpc>
                <a:spcPct val="100000"/>
              </a:lnSpc>
              <a:spcBef>
                <a:spcPts val="300"/>
              </a:spcBef>
              <a:spcAft>
                <a:spcPts val="0"/>
              </a:spcAft>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50800" algn="l" rtl="0">
              <a:lnSpc>
                <a:spcPct val="100000"/>
              </a:lnSpc>
              <a:spcBef>
                <a:spcPts val="300"/>
              </a:spcBef>
              <a:spcAft>
                <a:spcPts val="0"/>
              </a:spcAft>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50800" algn="l" rtl="0">
              <a:lnSpc>
                <a:spcPct val="100000"/>
              </a:lnSpc>
              <a:spcBef>
                <a:spcPts val="300"/>
              </a:spcBef>
              <a:spcAft>
                <a:spcPts val="0"/>
              </a:spcAft>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528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825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254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6335712" y="113070"/>
            <a:ext cx="2133598" cy="18287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1"/>
              </a:buClr>
              <a:buFont typeface="Arial"/>
              <a:buNone/>
              <a:defRPr sz="9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8469310" y="113070"/>
            <a:ext cx="551783" cy="18287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4" name="Shape 14" descr="Pearson Logo"/>
          <p:cNvPicPr preferRelativeResize="0"/>
          <p:nvPr/>
        </p:nvPicPr>
        <p:blipFill rotWithShape="1">
          <a:blip r:embed="rId12">
            <a:alphaModFix/>
          </a:blip>
          <a:srcRect/>
          <a:stretch/>
        </p:blipFill>
        <p:spPr>
          <a:xfrm>
            <a:off x="225001" y="6434394"/>
            <a:ext cx="917998" cy="279913"/>
          </a:xfrm>
          <a:prstGeom prst="rect">
            <a:avLst/>
          </a:prstGeom>
          <a:noFill/>
          <a:ln>
            <a:noFill/>
          </a:ln>
        </p:spPr>
      </p:pic>
      <p:sp>
        <p:nvSpPr>
          <p:cNvPr id="15" name="Shape 15"/>
          <p:cNvSpPr txBox="1"/>
          <p:nvPr/>
        </p:nvSpPr>
        <p:spPr>
          <a:xfrm>
            <a:off x="1828800" y="6477000"/>
            <a:ext cx="7162799" cy="2769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Verdana"/>
              <a:buNone/>
            </a:pPr>
            <a:r>
              <a:rPr lang="en-US" sz="1200" b="0" i="0" u="none" strike="noStrike" cap="none" dirty="0">
                <a:solidFill>
                  <a:schemeClr val="dk1"/>
                </a:solidFill>
                <a:latin typeface="Verdana"/>
                <a:ea typeface="Verdana"/>
                <a:cs typeface="Verdana"/>
                <a:sym typeface="Verdana"/>
              </a:rPr>
              <a:t>Copyright © 2018, 2016, </a:t>
            </a:r>
            <a:r>
              <a:rPr lang="en-US" sz="1200" b="0" i="0" u="none" strike="noStrike" cap="none" dirty="0" smtClean="0">
                <a:solidFill>
                  <a:schemeClr val="dk1"/>
                </a:solidFill>
                <a:latin typeface="Verdana"/>
                <a:ea typeface="Verdana"/>
                <a:cs typeface="Verdana"/>
                <a:sym typeface="Verdana"/>
              </a:rPr>
              <a:t>2013 </a:t>
            </a:r>
            <a:r>
              <a:rPr lang="en-US" sz="1200" b="0" i="0" u="none" strike="noStrike" cap="none" dirty="0">
                <a:solidFill>
                  <a:schemeClr val="dk1"/>
                </a:solidFill>
                <a:latin typeface="Verdana"/>
                <a:ea typeface="Verdana"/>
                <a:cs typeface="Verdana"/>
                <a:sym typeface="Verdana"/>
              </a:rPr>
              <a:t>Pearson Education, Inc. All Rights Reserved</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370"/>
            <a:ext cx="8229600" cy="62282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7FA3"/>
              </a:buClr>
              <a:buSzPct val="25000"/>
              <a:buFont typeface="Times New Roman"/>
              <a:buNone/>
            </a:pPr>
            <a:r>
              <a:rPr lang="en-US" sz="2520" b="1" i="0" u="none" strike="noStrike" cap="none" dirty="0">
                <a:solidFill>
                  <a:srgbClr val="007FA3"/>
                </a:solidFill>
                <a:latin typeface="Arial"/>
                <a:ea typeface="Arial"/>
                <a:cs typeface="Arial"/>
                <a:sym typeface="Arial"/>
              </a:rPr>
              <a:t>Government in America: People, Politics and Policy</a:t>
            </a:r>
          </a:p>
        </p:txBody>
      </p:sp>
      <p:sp>
        <p:nvSpPr>
          <p:cNvPr id="55" name="Shape 55"/>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7FA3"/>
              </a:buClr>
              <a:buSzPct val="25000"/>
              <a:buFont typeface="Arial"/>
              <a:buNone/>
            </a:pPr>
            <a:r>
              <a:rPr lang="en-US" sz="2000" b="0" i="0" u="none" strike="noStrike" cap="none" dirty="0">
                <a:solidFill>
                  <a:srgbClr val="007FA3"/>
                </a:solidFill>
                <a:latin typeface="Arial"/>
                <a:ea typeface="Arial"/>
                <a:cs typeface="Arial"/>
                <a:sym typeface="Arial"/>
              </a:rPr>
              <a:t>Seventeenth Edition</a:t>
            </a:r>
          </a:p>
        </p:txBody>
      </p:sp>
      <p:sp>
        <p:nvSpPr>
          <p:cNvPr id="56" name="Shape 56"/>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7FA3"/>
              </a:buClr>
              <a:buSzPct val="25000"/>
              <a:buFont typeface="Arial"/>
              <a:buNone/>
            </a:pPr>
            <a:r>
              <a:rPr lang="en-US" sz="3000" b="0" i="0" u="none" strike="noStrike" cap="none" dirty="0">
                <a:solidFill>
                  <a:schemeClr val="dk1"/>
                </a:solidFill>
                <a:latin typeface="Arial"/>
                <a:ea typeface="Arial"/>
                <a:cs typeface="Arial"/>
                <a:sym typeface="Arial"/>
              </a:rPr>
              <a:t>Chapter 9</a:t>
            </a:r>
          </a:p>
        </p:txBody>
      </p:sp>
      <p:sp>
        <p:nvSpPr>
          <p:cNvPr id="57" name="Shape 57"/>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7FA3"/>
              </a:buClr>
              <a:buSzPct val="25000"/>
              <a:buFont typeface="Arial"/>
              <a:buNone/>
            </a:pPr>
            <a:r>
              <a:rPr lang="en-US" sz="2200" b="0" i="0" u="none" strike="noStrike" cap="none" dirty="0">
                <a:solidFill>
                  <a:schemeClr val="dk1"/>
                </a:solidFill>
                <a:latin typeface="Arial"/>
                <a:ea typeface="Arial"/>
                <a:cs typeface="Arial"/>
                <a:sym typeface="Arial"/>
              </a:rPr>
              <a:t>Campaigns and Voting Behavior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81354"/>
            <a:ext cx="8229600" cy="1031631"/>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a:t>
            </a:r>
            <a:r>
              <a:rPr lang="en-US" sz="4000" b="1" i="0" u="none" strike="noStrike" cap="none" dirty="0" smtClean="0">
                <a:solidFill>
                  <a:srgbClr val="007FA3"/>
                </a:solidFill>
                <a:latin typeface="Arial"/>
                <a:ea typeface="Arial"/>
                <a:cs typeface="Arial"/>
                <a:sym typeface="Arial"/>
              </a:rPr>
              <a:t>Robot Rubio</a:t>
            </a:r>
            <a:endParaRPr lang="en-US" sz="4000" b="1" i="0" u="none" strike="noStrike" cap="none" dirty="0">
              <a:solidFill>
                <a:srgbClr val="007FA3"/>
              </a:solidFill>
              <a:latin typeface="Arial"/>
              <a:ea typeface="Arial"/>
              <a:cs typeface="Arial"/>
              <a:sym typeface="Arial"/>
            </a:endParaRPr>
          </a:p>
        </p:txBody>
      </p:sp>
      <p:pic>
        <p:nvPicPr>
          <p:cNvPr id="117" name="Shape 117" descr="A photo of a person wearing a silver robot costume and holding a sign that says &quot;#ROBOT RUBIO&quot;."/>
          <p:cNvPicPr preferRelativeResize="0"/>
          <p:nvPr/>
        </p:nvPicPr>
        <p:blipFill rotWithShape="1">
          <a:blip r:embed="rId3">
            <a:alphaModFix/>
          </a:blip>
          <a:srcRect/>
          <a:stretch/>
        </p:blipFill>
        <p:spPr>
          <a:xfrm>
            <a:off x="2011680" y="1441604"/>
            <a:ext cx="5120639" cy="49172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2800" b="1" i="0" u="none" strike="noStrike" cap="none" dirty="0">
                <a:solidFill>
                  <a:srgbClr val="007FA3"/>
                </a:solidFill>
                <a:latin typeface="Arial"/>
                <a:ea typeface="Arial"/>
                <a:cs typeface="Arial"/>
                <a:sym typeface="Arial"/>
              </a:rPr>
              <a:t>Figure 9.1 A Count of Clinton and Obama Events During the 2008 Nomination Campaign</a:t>
            </a:r>
          </a:p>
        </p:txBody>
      </p:sp>
      <p:sp>
        <p:nvSpPr>
          <p:cNvPr id="124" name="Shape 124"/>
          <p:cNvSpPr txBox="1">
            <a:spLocks noGrp="1"/>
          </p:cNvSpPr>
          <p:nvPr>
            <p:ph type="body" idx="1"/>
          </p:nvPr>
        </p:nvSpPr>
        <p:spPr>
          <a:xfrm>
            <a:off x="457200" y="5650522"/>
            <a:ext cx="8229600" cy="634493"/>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7FA3"/>
              </a:buClr>
              <a:buSzPct val="25000"/>
              <a:buFont typeface="Arial"/>
              <a:buNone/>
            </a:pPr>
            <a:r>
              <a:rPr lang="en-US" sz="1600" b="1" i="0" u="none" strike="noStrike" cap="none" dirty="0">
                <a:solidFill>
                  <a:schemeClr val="dk1"/>
                </a:solidFill>
                <a:latin typeface="Arial"/>
                <a:ea typeface="Arial"/>
                <a:cs typeface="Arial"/>
                <a:sym typeface="Arial"/>
              </a:rPr>
              <a:t>Source: </a:t>
            </a:r>
            <a:r>
              <a:rPr lang="en-US" sz="1600" b="0" i="1" u="none" strike="noStrike" cap="none" dirty="0">
                <a:solidFill>
                  <a:schemeClr val="dk1"/>
                </a:solidFill>
                <a:latin typeface="Arial"/>
                <a:ea typeface="Arial"/>
                <a:cs typeface="Arial"/>
                <a:sym typeface="Arial"/>
              </a:rPr>
              <a:t>Washington Post </a:t>
            </a:r>
            <a:r>
              <a:rPr lang="en-US" sz="1600" b="0" i="0" u="none" strike="noStrike" cap="none" dirty="0">
                <a:solidFill>
                  <a:schemeClr val="dk1"/>
                </a:solidFill>
                <a:latin typeface="Arial"/>
                <a:ea typeface="Arial"/>
                <a:cs typeface="Arial"/>
                <a:sym typeface="Arial"/>
              </a:rPr>
              <a:t>campaign tracker data for January 2007 through May 20, 2008.</a:t>
            </a:r>
          </a:p>
        </p:txBody>
      </p:sp>
      <p:pic>
        <p:nvPicPr>
          <p:cNvPr id="125" name="Shape 125" descr="A map shows a count of Clinton and Obama events during the 2008 nomination campaign. ME: 6. NH: 156. VT: 1. MA: 20. RI: 4. CT: 8. NY: 45. PA: 115. OH: 75. DE: 5. MD: 15. VA: 32. WV: 26. IN: 104. MI: 12. WI: 24. MN: 7. IL: 42. NC: 64. SC: 77. KY: 15. GA: 11. FL: 33. AL: 8. MS: 14. TN: 4. MO: 18. AR: 7 MO: 18. LA: 17. TX: 97. CO: 9. NM: 3. AZ: 8. UT: 4. WY: 12. KS: 1. NE: 5. SD: 4. NV: 63. CA: 82. OR: 19. WA: 14. ID: 1. IA: 321. OK: 4. ND: 3. MT: 12. AK: 1. HI: 1. "/>
          <p:cNvPicPr preferRelativeResize="0"/>
          <p:nvPr/>
        </p:nvPicPr>
        <p:blipFill rotWithShape="1">
          <a:blip r:embed="rId3">
            <a:alphaModFix/>
          </a:blip>
          <a:srcRect/>
          <a:stretch/>
        </p:blipFill>
        <p:spPr>
          <a:xfrm>
            <a:off x="2103119" y="1408790"/>
            <a:ext cx="4937760" cy="41529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The Convention Send Off</a:t>
            </a:r>
          </a:p>
        </p:txBody>
      </p:sp>
      <p:sp>
        <p:nvSpPr>
          <p:cNvPr id="132" name="Shape 13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Winner foregone conclusion </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Reduced TV coverage </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Party infomercial</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Carefully scripted </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Party platform</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Policy goals for next four years</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 9.2</a:t>
            </a:r>
          </a:p>
        </p:txBody>
      </p:sp>
      <p:sp>
        <p:nvSpPr>
          <p:cNvPr id="138" name="Shape 13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800" b="1" i="0" u="none" strike="noStrike" cap="none" dirty="0">
                <a:solidFill>
                  <a:schemeClr val="dk1"/>
                </a:solidFill>
                <a:latin typeface="Arial"/>
                <a:ea typeface="Arial"/>
                <a:cs typeface="Arial"/>
                <a:sym typeface="Arial"/>
              </a:rPr>
              <a:t>Describe campaign methods and strategies.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The Campaign Game</a:t>
            </a:r>
          </a:p>
        </p:txBody>
      </p:sp>
      <p:sp>
        <p:nvSpPr>
          <p:cNvPr id="145" name="Shape 14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The High-Tech Media Campaign</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Organizing the Campaign</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The High-Tech Media Campaign</a:t>
            </a:r>
          </a:p>
        </p:txBody>
      </p:sp>
      <p:sp>
        <p:nvSpPr>
          <p:cNvPr id="152" name="Shape 15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Main means of reaching voters is TV</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a:solidFill>
                  <a:srgbClr val="000000"/>
                </a:solidFill>
                <a:latin typeface="Verdana"/>
                <a:ea typeface="Verdana"/>
                <a:cs typeface="Verdana"/>
                <a:sym typeface="Verdana"/>
              </a:rPr>
              <a:t>Internet increasingly important</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Direct mail now digital</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Digital campaigning via Twitter, Facebook</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a:solidFill>
                  <a:srgbClr val="000000"/>
                </a:solidFill>
                <a:latin typeface="Verdana"/>
                <a:ea typeface="Verdana"/>
                <a:cs typeface="Verdana"/>
                <a:sym typeface="Verdana"/>
              </a:rPr>
              <a:t>Obligatory for the modern campaign</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Two ways to get attention</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a:solidFill>
                  <a:srgbClr val="000000"/>
                </a:solidFill>
                <a:latin typeface="Verdana"/>
                <a:ea typeface="Verdana"/>
                <a:cs typeface="Verdana"/>
                <a:sym typeface="Verdana"/>
              </a:rPr>
              <a:t>Television advertising</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a:solidFill>
                  <a:srgbClr val="000000"/>
                </a:solidFill>
                <a:latin typeface="Verdana"/>
                <a:ea typeface="Verdana"/>
                <a:cs typeface="Verdana"/>
                <a:sym typeface="Verdana"/>
              </a:rPr>
              <a:t>News coverage</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Trump Tweets</a:t>
            </a:r>
          </a:p>
        </p:txBody>
      </p:sp>
      <p:pic>
        <p:nvPicPr>
          <p:cNvPr id="159" name="Shape 159" descr="A smartphone shows Donald Trumps twitter feed, with the following: #MakeAmericaGreatAgain #Trump2016 #Facebook: facebook.com/DonaldTrump #Instagram: instagram.com/realdonaldtrump. Also showing his most recent tweet: The State of Iowa should disqualify Ted Cruz from the most recent election on the basis that he cheated- a total fraud! "/>
          <p:cNvPicPr preferRelativeResize="0"/>
          <p:nvPr/>
        </p:nvPicPr>
        <p:blipFill rotWithShape="1">
          <a:blip r:embed="rId3">
            <a:alphaModFix/>
          </a:blip>
          <a:srcRect/>
          <a:stretch/>
        </p:blipFill>
        <p:spPr>
          <a:xfrm>
            <a:off x="2880359" y="1312650"/>
            <a:ext cx="3383280" cy="5093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Organizing the Campaign (1 of 2)</a:t>
            </a:r>
          </a:p>
        </p:txBody>
      </p:sp>
      <p:sp>
        <p:nvSpPr>
          <p:cNvPr id="166" name="Shape 16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Get a campaign manager</a:t>
            </a:r>
          </a:p>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Get a fund-raiser</a:t>
            </a:r>
          </a:p>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Get a campaign counsel</a:t>
            </a:r>
          </a:p>
          <a:p>
            <a:pPr marL="457200" marR="0" lvl="1"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Hire media and campaign consultants</a:t>
            </a:r>
          </a:p>
          <a:p>
            <a:pPr marL="457200" marR="0" lvl="1"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Assemble a campaign staff</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457200" y="215370"/>
            <a:ext cx="8229600" cy="946165"/>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Kellyanne Conway</a:t>
            </a:r>
          </a:p>
        </p:txBody>
      </p:sp>
      <p:pic>
        <p:nvPicPr>
          <p:cNvPr id="173" name="Shape 173" descr="A photo of Kellyanne Conway, Donald Trump's third campaign manager, standing behind a podium during a campaign stop."/>
          <p:cNvPicPr preferRelativeResize="0"/>
          <p:nvPr/>
        </p:nvPicPr>
        <p:blipFill rotWithShape="1">
          <a:blip r:embed="rId3">
            <a:alphaModFix/>
          </a:blip>
          <a:srcRect/>
          <a:stretch/>
        </p:blipFill>
        <p:spPr>
          <a:xfrm>
            <a:off x="1005840" y="1312650"/>
            <a:ext cx="7132319" cy="47363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Organizing the Campaign (2 of 2)</a:t>
            </a:r>
          </a:p>
        </p:txBody>
      </p:sp>
      <p:sp>
        <p:nvSpPr>
          <p:cNvPr id="180" name="Shape 18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1"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Plan the logistics</a:t>
            </a:r>
          </a:p>
          <a:p>
            <a:pPr marL="457200" marR="0" lvl="1"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Get a research staff and policy advisers</a:t>
            </a:r>
          </a:p>
          <a:p>
            <a:pPr marL="457200" marR="0" lvl="1"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Hire a pollster</a:t>
            </a:r>
          </a:p>
          <a:p>
            <a:pPr marL="457200" marR="0" lvl="1"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Get a good press secretary</a:t>
            </a:r>
          </a:p>
          <a:p>
            <a:pPr marL="457200" marR="0" lvl="1"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rgbClr val="000000"/>
                </a:solidFill>
                <a:latin typeface="Verdana"/>
                <a:ea typeface="Verdana"/>
                <a:cs typeface="Verdana"/>
                <a:sym typeface="Verdana"/>
              </a:rPr>
              <a:t>Establish a Web site</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Objectives (1 of 2)</a:t>
            </a:r>
          </a:p>
        </p:txBody>
      </p:sp>
      <p:sp>
        <p:nvSpPr>
          <p:cNvPr id="63" name="Shape 6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l" rtl="0">
              <a:lnSpc>
                <a:spcPct val="100000"/>
              </a:lnSpc>
              <a:spcBef>
                <a:spcPts val="0"/>
              </a:spcBef>
              <a:spcAft>
                <a:spcPts val="0"/>
              </a:spcAft>
              <a:buClr>
                <a:srgbClr val="007FA3"/>
              </a:buClr>
              <a:buSzPct val="25000"/>
              <a:buFont typeface="Arial"/>
              <a:buNone/>
            </a:pPr>
            <a:r>
              <a:rPr lang="en-US" sz="2400" b="0" i="0" u="none" strike="noStrike" cap="none" dirty="0">
                <a:solidFill>
                  <a:srgbClr val="7030A0"/>
                </a:solidFill>
                <a:latin typeface="Arial"/>
                <a:ea typeface="Arial"/>
                <a:cs typeface="Arial"/>
                <a:sym typeface="Arial"/>
              </a:rPr>
              <a:t>9.1</a:t>
            </a:r>
            <a:r>
              <a:rPr lang="en-US" sz="2400" b="0" i="0" u="none" strike="noStrike" cap="none" dirty="0">
                <a:solidFill>
                  <a:schemeClr val="dk1"/>
                </a:solidFill>
                <a:latin typeface="Arial"/>
                <a:ea typeface="Arial"/>
                <a:cs typeface="Arial"/>
                <a:sym typeface="Arial"/>
              </a:rPr>
              <a:t> Evaluate the fairness of the presidential primary and caucus systems.</a:t>
            </a:r>
          </a:p>
          <a:p>
            <a:pPr marL="101600" marR="0" lvl="0" indent="0" algn="l" rtl="0">
              <a:lnSpc>
                <a:spcPct val="100000"/>
              </a:lnSpc>
              <a:spcBef>
                <a:spcPts val="1500"/>
              </a:spcBef>
              <a:spcAft>
                <a:spcPts val="0"/>
              </a:spcAft>
              <a:buClr>
                <a:srgbClr val="007FA3"/>
              </a:buClr>
              <a:buSzPct val="25000"/>
              <a:buFont typeface="Arial"/>
              <a:buNone/>
            </a:pPr>
            <a:r>
              <a:rPr lang="en-US" sz="2400" b="0" i="0" u="none" strike="noStrike" cap="none" dirty="0">
                <a:solidFill>
                  <a:srgbClr val="7030A0"/>
                </a:solidFill>
                <a:latin typeface="Arial"/>
                <a:ea typeface="Arial"/>
                <a:cs typeface="Arial"/>
                <a:sym typeface="Arial"/>
              </a:rPr>
              <a:t>9.2</a:t>
            </a:r>
            <a:r>
              <a:rPr lang="en-US" sz="2400" b="0" i="0" u="none" strike="noStrike" cap="none" dirty="0">
                <a:solidFill>
                  <a:schemeClr val="dk1"/>
                </a:solidFill>
                <a:latin typeface="Arial"/>
                <a:ea typeface="Arial"/>
                <a:cs typeface="Arial"/>
                <a:sym typeface="Arial"/>
              </a:rPr>
              <a:t> Describe campaign methods and strategies.</a:t>
            </a:r>
          </a:p>
          <a:p>
            <a:pPr marL="101600" marR="0" lvl="0" indent="0" algn="l" rtl="0">
              <a:lnSpc>
                <a:spcPct val="100000"/>
              </a:lnSpc>
              <a:spcBef>
                <a:spcPts val="1500"/>
              </a:spcBef>
              <a:spcAft>
                <a:spcPts val="0"/>
              </a:spcAft>
              <a:buClr>
                <a:srgbClr val="007FA3"/>
              </a:buClr>
              <a:buSzPct val="25000"/>
              <a:buFont typeface="Arial"/>
              <a:buNone/>
            </a:pPr>
            <a:r>
              <a:rPr lang="en-US" sz="2400" b="0" i="0" u="none" strike="noStrike" cap="none" dirty="0">
                <a:solidFill>
                  <a:srgbClr val="7030A0"/>
                </a:solidFill>
                <a:latin typeface="Arial"/>
                <a:ea typeface="Arial"/>
                <a:cs typeface="Arial"/>
                <a:sym typeface="Arial"/>
              </a:rPr>
              <a:t>9.3</a:t>
            </a:r>
            <a:r>
              <a:rPr lang="en-US" sz="2400" b="0" i="0" u="none" strike="noStrike" cap="none" dirty="0">
                <a:solidFill>
                  <a:schemeClr val="dk1"/>
                </a:solidFill>
                <a:latin typeface="Arial"/>
                <a:ea typeface="Arial"/>
                <a:cs typeface="Arial"/>
                <a:sym typeface="Arial"/>
              </a:rPr>
              <a:t> Identify how the financing of federal campaigns is regulated and evaluate the influence of money in elections.</a:t>
            </a:r>
          </a:p>
          <a:p>
            <a:pPr marL="101600" marR="0" lvl="0" indent="0" algn="l" rtl="0">
              <a:lnSpc>
                <a:spcPct val="100000"/>
              </a:lnSpc>
              <a:spcBef>
                <a:spcPts val="1500"/>
              </a:spcBef>
              <a:spcAft>
                <a:spcPts val="0"/>
              </a:spcAft>
              <a:buClr>
                <a:srgbClr val="007FA3"/>
              </a:buClr>
              <a:buSzPct val="25000"/>
              <a:buFont typeface="Arial"/>
              <a:buNone/>
            </a:pPr>
            <a:r>
              <a:rPr lang="en-US" sz="2400" b="0" i="0" u="none" strike="noStrike" cap="none" dirty="0">
                <a:solidFill>
                  <a:srgbClr val="7030A0"/>
                </a:solidFill>
                <a:latin typeface="Arial"/>
                <a:ea typeface="Arial"/>
                <a:cs typeface="Arial"/>
                <a:sym typeface="Arial"/>
              </a:rPr>
              <a:t>9.4</a:t>
            </a:r>
            <a:r>
              <a:rPr lang="en-US" sz="2400" b="0" i="0" u="none" strike="noStrike" cap="none" dirty="0">
                <a:solidFill>
                  <a:schemeClr val="dk1"/>
                </a:solidFill>
                <a:latin typeface="Arial"/>
                <a:ea typeface="Arial"/>
                <a:cs typeface="Arial"/>
                <a:sym typeface="Arial"/>
              </a:rPr>
              <a:t> Determine why campaigns have an important yet limited impact on election outcomes.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 9.3</a:t>
            </a:r>
          </a:p>
        </p:txBody>
      </p:sp>
      <p:sp>
        <p:nvSpPr>
          <p:cNvPr id="186" name="Shape 18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800" b="1" i="0" u="none" strike="noStrike" cap="none" dirty="0">
                <a:solidFill>
                  <a:schemeClr val="dk1"/>
                </a:solidFill>
                <a:latin typeface="Arial"/>
                <a:ea typeface="Arial"/>
                <a:cs typeface="Arial"/>
                <a:sym typeface="Arial"/>
              </a:rPr>
              <a:t>Identify how the financing of federal campaigns is regulated and evaluate the influence of money in elections.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Money and Campaigning</a:t>
            </a:r>
          </a:p>
        </p:txBody>
      </p:sp>
      <p:sp>
        <p:nvSpPr>
          <p:cNvPr id="193" name="Shape 1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400" b="0" i="0" u="none" strike="noStrike" cap="none" dirty="0">
                <a:solidFill>
                  <a:srgbClr val="000000"/>
                </a:solidFill>
                <a:latin typeface="Verdana"/>
                <a:ea typeface="Verdana"/>
                <a:cs typeface="Verdana"/>
                <a:sym typeface="Verdana"/>
              </a:rPr>
              <a:t>Regulations on Campaign Contributions</a:t>
            </a:r>
          </a:p>
          <a:p>
            <a:pPr marL="0" marR="0" lvl="0" indent="0" algn="l" rtl="0">
              <a:lnSpc>
                <a:spcPct val="120000"/>
              </a:lnSpc>
              <a:spcBef>
                <a:spcPts val="480"/>
              </a:spcBef>
              <a:spcAft>
                <a:spcPts val="0"/>
              </a:spcAft>
              <a:buClr>
                <a:srgbClr val="004185"/>
              </a:buClr>
              <a:buSzPct val="100000"/>
              <a:buFont typeface="Noto Sans Symbols"/>
              <a:buChar char="⬜"/>
            </a:pPr>
            <a:r>
              <a:rPr lang="en-US" sz="2400" b="0" i="0" u="none" strike="noStrike" cap="none" dirty="0">
                <a:solidFill>
                  <a:srgbClr val="000000"/>
                </a:solidFill>
                <a:latin typeface="Verdana"/>
                <a:ea typeface="Verdana"/>
                <a:cs typeface="Verdana"/>
                <a:sym typeface="Verdana"/>
              </a:rPr>
              <a:t>Regulations on Independent Political Expenditures</a:t>
            </a:r>
          </a:p>
          <a:p>
            <a:pPr marL="0" marR="0" lvl="0" indent="0" algn="l" rtl="0">
              <a:lnSpc>
                <a:spcPct val="120000"/>
              </a:lnSpc>
              <a:spcBef>
                <a:spcPts val="480"/>
              </a:spcBef>
              <a:spcAft>
                <a:spcPts val="0"/>
              </a:spcAft>
              <a:buClr>
                <a:srgbClr val="004185"/>
              </a:buClr>
              <a:buSzPct val="100000"/>
              <a:buFont typeface="Noto Sans Symbols"/>
              <a:buChar char="⬜"/>
            </a:pPr>
            <a:r>
              <a:rPr lang="en-US" sz="2400" b="0" i="0" u="none" strike="noStrike" cap="none" dirty="0">
                <a:solidFill>
                  <a:srgbClr val="000000"/>
                </a:solidFill>
                <a:latin typeface="Verdana"/>
                <a:ea typeface="Verdana"/>
                <a:cs typeface="Verdana"/>
                <a:sym typeface="Verdana"/>
              </a:rPr>
              <a:t>Are Campaigns Too Expensive?</a:t>
            </a:r>
          </a:p>
          <a:p>
            <a:pPr marL="0" marR="0" lvl="0" indent="0" algn="l" rtl="0">
              <a:lnSpc>
                <a:spcPct val="120000"/>
              </a:lnSpc>
              <a:spcBef>
                <a:spcPts val="480"/>
              </a:spcBef>
              <a:spcAft>
                <a:spcPts val="0"/>
              </a:spcAft>
              <a:buClr>
                <a:srgbClr val="004185"/>
              </a:buClr>
              <a:buSzPct val="100000"/>
              <a:buFont typeface="Noto Sans Symbols"/>
              <a:buChar char="⬜"/>
            </a:pPr>
            <a:r>
              <a:rPr lang="en-US" sz="2400" b="0" i="0" u="none" strike="noStrike" cap="none" dirty="0">
                <a:solidFill>
                  <a:srgbClr val="000000"/>
                </a:solidFill>
                <a:latin typeface="Verdana"/>
                <a:ea typeface="Verdana"/>
                <a:cs typeface="Verdana"/>
                <a:sym typeface="Verdana"/>
              </a:rPr>
              <a:t>Does Money Buy Victory?</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15370"/>
            <a:ext cx="8229600" cy="138483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b="1" i="0" u="none" strike="noStrike" cap="none" dirty="0">
                <a:solidFill>
                  <a:srgbClr val="007FA3"/>
                </a:solidFill>
                <a:latin typeface="Arial"/>
                <a:ea typeface="Arial"/>
                <a:cs typeface="Arial"/>
                <a:sym typeface="Arial"/>
              </a:rPr>
              <a:t>Regulations on Campaign Contributions</a:t>
            </a:r>
          </a:p>
        </p:txBody>
      </p:sp>
      <p:sp>
        <p:nvSpPr>
          <p:cNvPr id="200" name="Shape 200"/>
          <p:cNvSpPr txBox="1">
            <a:spLocks noGrp="1"/>
          </p:cNvSpPr>
          <p:nvPr>
            <p:ph type="body" idx="1"/>
          </p:nvPr>
        </p:nvSpPr>
        <p:spPr>
          <a:xfrm>
            <a:off x="457200" y="1717589"/>
            <a:ext cx="8229600" cy="4408574"/>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Federal Election Campaign Act (1974)</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Who contributed</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How money spent</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Limits on individual and interest group contributions</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Federal Election Commission (FEC)</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Public financing</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PACs</a:t>
            </a:r>
          </a:p>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Loopholes</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No limits on spending own money</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Soft money</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302742"/>
            <a:ext cx="8229600" cy="1241854"/>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2900" b="1" i="0" u="none" strike="noStrike" cap="none" dirty="0">
                <a:solidFill>
                  <a:srgbClr val="007FA3"/>
                </a:solidFill>
                <a:latin typeface="Arial"/>
                <a:ea typeface="Arial"/>
                <a:cs typeface="Arial"/>
                <a:sym typeface="Arial"/>
              </a:rPr>
              <a:t>Figure 9.2 How Obama Raised More Campaign Money by Declining Federal Funds</a:t>
            </a:r>
          </a:p>
        </p:txBody>
      </p:sp>
      <p:sp>
        <p:nvSpPr>
          <p:cNvPr id="207" name="Shape 207"/>
          <p:cNvSpPr txBox="1">
            <a:spLocks noGrp="1"/>
          </p:cNvSpPr>
          <p:nvPr>
            <p:ph type="body" idx="1"/>
          </p:nvPr>
        </p:nvSpPr>
        <p:spPr>
          <a:xfrm>
            <a:off x="457200" y="5857102"/>
            <a:ext cx="8229600" cy="427913"/>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7FA3"/>
              </a:buClr>
              <a:buSzPct val="25000"/>
              <a:buFont typeface="Arial"/>
              <a:buNone/>
            </a:pPr>
            <a:r>
              <a:rPr lang="en-US" sz="1600" b="1" i="0" u="none" strike="noStrike" cap="none" dirty="0">
                <a:solidFill>
                  <a:schemeClr val="dk1"/>
                </a:solidFill>
                <a:latin typeface="Arial"/>
                <a:ea typeface="Arial"/>
                <a:cs typeface="Arial"/>
                <a:sym typeface="Arial"/>
              </a:rPr>
              <a:t>Source: </a:t>
            </a:r>
            <a:r>
              <a:rPr lang="en-US" sz="1600" b="0" i="0" u="none" strike="noStrike" cap="none" dirty="0">
                <a:solidFill>
                  <a:schemeClr val="dk1"/>
                </a:solidFill>
                <a:latin typeface="Arial"/>
                <a:ea typeface="Arial"/>
                <a:cs typeface="Arial"/>
                <a:sym typeface="Arial"/>
              </a:rPr>
              <a:t>Federal Election Commission reports.</a:t>
            </a:r>
          </a:p>
        </p:txBody>
      </p:sp>
      <p:pic>
        <p:nvPicPr>
          <p:cNvPr id="208" name="Shape 208" descr="A bar graph shows how much Obama raised and how much his spending limit would have been if he accepted federal funds.  Nomination: Actual spending by Obama in 2008- ~$410 million. Spending limit, if he had accepted federal funds- $50 million. General election: Actual spending by Obama in 2008- ~$340 million. Spending limit, if he had accepted federal funds- ~$80 million."/>
          <p:cNvPicPr preferRelativeResize="0"/>
          <p:nvPr/>
        </p:nvPicPr>
        <p:blipFill rotWithShape="1">
          <a:blip r:embed="rId3">
            <a:alphaModFix/>
          </a:blip>
          <a:srcRect/>
          <a:stretch/>
        </p:blipFill>
        <p:spPr>
          <a:xfrm>
            <a:off x="2971800" y="1744070"/>
            <a:ext cx="3200399" cy="38535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457200" y="215370"/>
            <a:ext cx="8229600" cy="1279798"/>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b="1" i="0" u="none" strike="noStrike" cap="none" dirty="0">
                <a:solidFill>
                  <a:srgbClr val="007FA3"/>
                </a:solidFill>
                <a:latin typeface="Arial"/>
                <a:ea typeface="Arial"/>
                <a:cs typeface="Arial"/>
                <a:sym typeface="Arial"/>
              </a:rPr>
              <a:t>Regulations on Independent Political Expenditures</a:t>
            </a:r>
          </a:p>
        </p:txBody>
      </p:sp>
      <p:sp>
        <p:nvSpPr>
          <p:cNvPr id="215" name="Shape 215"/>
          <p:cNvSpPr txBox="1">
            <a:spLocks noGrp="1"/>
          </p:cNvSpPr>
          <p:nvPr>
            <p:ph type="body" idx="1"/>
          </p:nvPr>
        </p:nvSpPr>
        <p:spPr>
          <a:xfrm>
            <a:off x="457200" y="1816443"/>
            <a:ext cx="8229600" cy="4309720"/>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3200" b="0" i="0" u="none" strike="noStrike" cap="none" dirty="0">
                <a:solidFill>
                  <a:srgbClr val="000000"/>
                </a:solidFill>
                <a:latin typeface="Verdana"/>
                <a:ea typeface="Verdana"/>
                <a:cs typeface="Verdana"/>
                <a:sym typeface="Verdana"/>
              </a:rPr>
              <a:t>527 groups</a:t>
            </a:r>
          </a:p>
          <a:p>
            <a:pPr marL="742950" marR="0" lvl="2" indent="-285750" algn="l" rtl="0">
              <a:lnSpc>
                <a:spcPct val="120000"/>
              </a:lnSpc>
              <a:spcBef>
                <a:spcPts val="0"/>
              </a:spcBef>
              <a:spcAft>
                <a:spcPts val="0"/>
              </a:spcAft>
              <a:buClr>
                <a:srgbClr val="000000"/>
              </a:buClr>
              <a:buSzPct val="100000"/>
              <a:buFont typeface="Noto Sans Symbols"/>
              <a:buChar char="■"/>
            </a:pPr>
            <a:r>
              <a:rPr lang="en-US" sz="2400" b="0" i="0" u="none" strike="noStrike" cap="none" dirty="0">
                <a:solidFill>
                  <a:srgbClr val="000000"/>
                </a:solidFill>
                <a:latin typeface="Verdana"/>
                <a:ea typeface="Verdana"/>
                <a:cs typeface="Verdana"/>
                <a:sym typeface="Verdana"/>
              </a:rPr>
              <a:t>New route for soft money</a:t>
            </a:r>
          </a:p>
          <a:p>
            <a:pPr marL="742950" marR="0" lvl="2" indent="-285750" algn="l" rtl="0">
              <a:lnSpc>
                <a:spcPct val="120000"/>
              </a:lnSpc>
              <a:spcBef>
                <a:spcPts val="0"/>
              </a:spcBef>
              <a:spcAft>
                <a:spcPts val="0"/>
              </a:spcAft>
              <a:buClr>
                <a:srgbClr val="000000"/>
              </a:buClr>
              <a:buSzPct val="100000"/>
              <a:buFont typeface="Noto Sans Symbols"/>
              <a:buChar char="■"/>
            </a:pPr>
            <a:r>
              <a:rPr lang="en-US" sz="2400" b="0" i="0" u="none" strike="noStrike" cap="none" dirty="0">
                <a:solidFill>
                  <a:srgbClr val="000000"/>
                </a:solidFill>
                <a:latin typeface="Verdana"/>
                <a:ea typeface="Verdana"/>
                <a:cs typeface="Verdana"/>
                <a:sym typeface="Verdana"/>
              </a:rPr>
              <a:t>Independent expenditures</a:t>
            </a:r>
          </a:p>
          <a:p>
            <a:pPr marL="742950" marR="0" lvl="2" indent="-285750" algn="l" rtl="0">
              <a:lnSpc>
                <a:spcPct val="120000"/>
              </a:lnSpc>
              <a:spcBef>
                <a:spcPts val="0"/>
              </a:spcBef>
              <a:spcAft>
                <a:spcPts val="0"/>
              </a:spcAft>
              <a:buClr>
                <a:srgbClr val="000000"/>
              </a:buClr>
              <a:buSzPct val="100000"/>
              <a:buFont typeface="Noto Sans Symbols"/>
              <a:buChar char="■"/>
            </a:pPr>
            <a:r>
              <a:rPr lang="en-US" sz="2400" b="0" i="0" u="none" strike="noStrike" cap="none" dirty="0">
                <a:solidFill>
                  <a:srgbClr val="000000"/>
                </a:solidFill>
                <a:latin typeface="Verdana"/>
                <a:ea typeface="Verdana"/>
                <a:cs typeface="Verdana"/>
                <a:sym typeface="Verdana"/>
              </a:rPr>
              <a:t>Endorsements forbidden</a:t>
            </a:r>
          </a:p>
          <a:p>
            <a:pPr marL="457200" marR="0" lvl="0" indent="-457200" algn="l" rtl="0">
              <a:lnSpc>
                <a:spcPct val="120000"/>
              </a:lnSpc>
              <a:spcBef>
                <a:spcPts val="640"/>
              </a:spcBef>
              <a:spcAft>
                <a:spcPts val="0"/>
              </a:spcAft>
              <a:buClr>
                <a:srgbClr val="004185"/>
              </a:buClr>
              <a:buSzPct val="100000"/>
              <a:buFont typeface="Noto Sans Symbols"/>
              <a:buChar char="⬜"/>
            </a:pPr>
            <a:r>
              <a:rPr lang="en-US" sz="3200" b="0" i="1" u="none" strike="noStrike" cap="none" dirty="0">
                <a:solidFill>
                  <a:srgbClr val="000000"/>
                </a:solidFill>
                <a:latin typeface="Verdana"/>
                <a:ea typeface="Verdana"/>
                <a:cs typeface="Verdana"/>
                <a:sym typeface="Verdana"/>
              </a:rPr>
              <a:t>Citizens United v. FEC</a:t>
            </a:r>
            <a:r>
              <a:rPr lang="en-US" sz="3200" b="0" i="0" u="none" strike="noStrike" cap="none" dirty="0">
                <a:solidFill>
                  <a:srgbClr val="000000"/>
                </a:solidFill>
                <a:latin typeface="Verdana"/>
                <a:ea typeface="Verdana"/>
                <a:cs typeface="Verdana"/>
                <a:sym typeface="Verdana"/>
              </a:rPr>
              <a:t> (2010)</a:t>
            </a:r>
          </a:p>
          <a:p>
            <a:pPr marL="457200" marR="0" lvl="0" indent="-457200" algn="l" rtl="0">
              <a:lnSpc>
                <a:spcPct val="120000"/>
              </a:lnSpc>
              <a:spcBef>
                <a:spcPts val="640"/>
              </a:spcBef>
              <a:spcAft>
                <a:spcPts val="0"/>
              </a:spcAft>
              <a:buClr>
                <a:srgbClr val="004185"/>
              </a:buClr>
              <a:buSzPct val="100000"/>
              <a:buFont typeface="Noto Sans Symbols"/>
              <a:buChar char="⬜"/>
            </a:pPr>
            <a:r>
              <a:rPr lang="en-US" sz="3200" b="0" i="0" u="none" strike="noStrike" cap="none" dirty="0">
                <a:solidFill>
                  <a:srgbClr val="000000"/>
                </a:solidFill>
                <a:latin typeface="Verdana"/>
                <a:ea typeface="Verdana"/>
                <a:cs typeface="Verdana"/>
                <a:sym typeface="Verdana"/>
              </a:rPr>
              <a:t>501c groups</a:t>
            </a:r>
          </a:p>
          <a:p>
            <a:pPr marL="457200" marR="0" lvl="0" indent="-457200" algn="l" rtl="0">
              <a:lnSpc>
                <a:spcPct val="120000"/>
              </a:lnSpc>
              <a:spcBef>
                <a:spcPts val="640"/>
              </a:spcBef>
              <a:spcAft>
                <a:spcPts val="0"/>
              </a:spcAft>
              <a:buClr>
                <a:srgbClr val="004185"/>
              </a:buClr>
              <a:buSzPct val="100000"/>
              <a:buFont typeface="Noto Sans Symbols"/>
              <a:buChar char="⬜"/>
            </a:pPr>
            <a:r>
              <a:rPr lang="en-US" sz="3200" b="0" i="0" u="none" strike="noStrike" cap="none" dirty="0">
                <a:solidFill>
                  <a:srgbClr val="000000"/>
                </a:solidFill>
                <a:latin typeface="Verdana"/>
                <a:ea typeface="Verdana"/>
                <a:cs typeface="Verdana"/>
                <a:sym typeface="Verdana"/>
              </a:rPr>
              <a:t>The rise of Super PACs</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457200" y="215371"/>
            <a:ext cx="8229600" cy="933808"/>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Citizens United</a:t>
            </a:r>
          </a:p>
        </p:txBody>
      </p:sp>
      <p:pic>
        <p:nvPicPr>
          <p:cNvPr id="222" name="Shape 222" descr="A photo of David Bossie, president of Citizens United, standing in front of a poster that says &quot;HILLARY THE MOVIE&quot;."/>
          <p:cNvPicPr preferRelativeResize="0"/>
          <p:nvPr/>
        </p:nvPicPr>
        <p:blipFill rotWithShape="1">
          <a:blip r:embed="rId3">
            <a:alphaModFix/>
          </a:blip>
          <a:srcRect/>
          <a:stretch/>
        </p:blipFill>
        <p:spPr>
          <a:xfrm>
            <a:off x="2423159" y="1312650"/>
            <a:ext cx="4297679" cy="43836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15370"/>
            <a:ext cx="8229600" cy="1218014"/>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3600" b="1" i="0" u="none" strike="noStrike" cap="none" dirty="0">
                <a:solidFill>
                  <a:srgbClr val="007FA3"/>
                </a:solidFill>
                <a:latin typeface="Arial"/>
                <a:ea typeface="Arial"/>
                <a:cs typeface="Arial"/>
                <a:sym typeface="Arial"/>
              </a:rPr>
              <a:t>Journal Prompt 9.3: Regulations on Independent Political Expenditures</a:t>
            </a:r>
          </a:p>
        </p:txBody>
      </p:sp>
      <p:sp>
        <p:nvSpPr>
          <p:cNvPr id="228" name="Shape 228"/>
          <p:cNvSpPr txBox="1">
            <a:spLocks noGrp="1"/>
          </p:cNvSpPr>
          <p:nvPr>
            <p:ph type="body" idx="1"/>
          </p:nvPr>
        </p:nvSpPr>
        <p:spPr>
          <a:xfrm>
            <a:off x="457200" y="1742303"/>
            <a:ext cx="8229600" cy="4383860"/>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r>
              <a:rPr lang="en-US" sz="2400" b="1" i="0" u="none" strike="noStrike" cap="none" dirty="0">
                <a:solidFill>
                  <a:schemeClr val="dk1"/>
                </a:solidFill>
                <a:latin typeface="Arial"/>
                <a:ea typeface="Arial"/>
                <a:cs typeface="Arial"/>
                <a:sym typeface="Arial"/>
              </a:rPr>
              <a:t/>
            </a:r>
            <a:br>
              <a:rPr lang="en-US" sz="2400" b="1" i="0" u="none" strike="noStrike" cap="none" dirty="0">
                <a:solidFill>
                  <a:schemeClr val="dk1"/>
                </a:solidFill>
                <a:latin typeface="Arial"/>
                <a:ea typeface="Arial"/>
                <a:cs typeface="Arial"/>
                <a:sym typeface="Arial"/>
              </a:rPr>
            </a:br>
            <a:endParaRPr lang="en-US"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400" b="1" i="0" u="none" strike="noStrike" cap="none" dirty="0">
                <a:solidFill>
                  <a:schemeClr val="dk1"/>
                </a:solidFill>
                <a:latin typeface="Arial"/>
                <a:ea typeface="Arial"/>
                <a:cs typeface="Arial"/>
                <a:sym typeface="Arial"/>
              </a:rPr>
              <a:t>What is the difference between direct campaign contributions and independent political expenditures? Why are campaign contributions limited by federal law whereas independent expenditures are unlimited?</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Are Campaigns Too Expensive?</a:t>
            </a:r>
          </a:p>
        </p:txBody>
      </p:sp>
      <p:sp>
        <p:nvSpPr>
          <p:cNvPr id="235" name="Shape 23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Yes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2012 federal elections cost $6.3 billion</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Fundraising distracts from official duties</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No</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Only .05% of GDP spent on elections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About the cost of one DVD per person</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How to reform system?</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Does Money Buy Victory?</a:t>
            </a:r>
          </a:p>
        </p:txBody>
      </p:sp>
      <p:sp>
        <p:nvSpPr>
          <p:cNvPr id="242" name="Shape 24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Is there a link between money and votes?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Some say no</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Spend more only when weak</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Doctrine of sufficiency</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No need to outspend opponent to win</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 9.4</a:t>
            </a:r>
          </a:p>
        </p:txBody>
      </p:sp>
      <p:sp>
        <p:nvSpPr>
          <p:cNvPr id="248" name="Shape 24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800" b="1" i="0" u="none" strike="noStrike" cap="none" dirty="0">
                <a:solidFill>
                  <a:schemeClr val="dk1"/>
                </a:solidFill>
                <a:latin typeface="Arial"/>
                <a:ea typeface="Arial"/>
                <a:cs typeface="Arial"/>
                <a:sym typeface="Arial"/>
              </a:rPr>
              <a:t>Determine why campaigns have an important yet limited impact on election outcomes.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Objectives (2 of 2)</a:t>
            </a:r>
          </a:p>
        </p:txBody>
      </p:sp>
      <p:sp>
        <p:nvSpPr>
          <p:cNvPr id="69" name="Shape 6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l" rtl="0">
              <a:lnSpc>
                <a:spcPct val="100000"/>
              </a:lnSpc>
              <a:spcBef>
                <a:spcPts val="0"/>
              </a:spcBef>
              <a:spcAft>
                <a:spcPts val="0"/>
              </a:spcAft>
              <a:buClr>
                <a:srgbClr val="007FA3"/>
              </a:buClr>
              <a:buSzPct val="25000"/>
              <a:buFont typeface="Arial"/>
              <a:buNone/>
            </a:pPr>
            <a:r>
              <a:rPr lang="en-US" sz="2400" b="0" i="0" u="none" strike="noStrike" cap="none" dirty="0">
                <a:solidFill>
                  <a:srgbClr val="7030A0"/>
                </a:solidFill>
                <a:latin typeface="Arial"/>
                <a:ea typeface="Arial"/>
                <a:cs typeface="Arial"/>
                <a:sym typeface="Arial"/>
              </a:rPr>
              <a:t>9.5</a:t>
            </a:r>
            <a:r>
              <a:rPr lang="en-US" sz="2400" b="0" i="0" u="none" strike="noStrike" cap="none" dirty="0">
                <a:solidFill>
                  <a:schemeClr val="dk1"/>
                </a:solidFill>
                <a:latin typeface="Arial"/>
                <a:ea typeface="Arial"/>
                <a:cs typeface="Arial"/>
                <a:sym typeface="Arial"/>
              </a:rPr>
              <a:t> Identify the factors that influence whether people vote.</a:t>
            </a:r>
          </a:p>
          <a:p>
            <a:pPr marL="101600" marR="0" lvl="0" indent="0" algn="l" rtl="0">
              <a:lnSpc>
                <a:spcPct val="100000"/>
              </a:lnSpc>
              <a:spcBef>
                <a:spcPts val="1500"/>
              </a:spcBef>
              <a:spcAft>
                <a:spcPts val="0"/>
              </a:spcAft>
              <a:buClr>
                <a:srgbClr val="007FA3"/>
              </a:buClr>
              <a:buSzPct val="25000"/>
              <a:buFont typeface="Arial"/>
              <a:buNone/>
            </a:pPr>
            <a:r>
              <a:rPr lang="en-US" sz="2400" b="0" i="0" u="none" strike="noStrike" cap="none" dirty="0">
                <a:solidFill>
                  <a:srgbClr val="7030A0"/>
                </a:solidFill>
                <a:latin typeface="Arial"/>
                <a:ea typeface="Arial"/>
                <a:cs typeface="Arial"/>
                <a:sym typeface="Arial"/>
              </a:rPr>
              <a:t>9.6</a:t>
            </a:r>
            <a:r>
              <a:rPr lang="en-US" sz="2400" b="0" i="0" u="none" strike="noStrike" cap="none" dirty="0">
                <a:solidFill>
                  <a:schemeClr val="dk1"/>
                </a:solidFill>
                <a:latin typeface="Arial"/>
                <a:ea typeface="Arial"/>
                <a:cs typeface="Arial"/>
                <a:sym typeface="Arial"/>
              </a:rPr>
              <a:t> Analyze why people vote as they do.</a:t>
            </a:r>
          </a:p>
          <a:p>
            <a:pPr marL="101600" marR="0" lvl="0" indent="0" algn="l" rtl="0">
              <a:lnSpc>
                <a:spcPct val="100000"/>
              </a:lnSpc>
              <a:spcBef>
                <a:spcPts val="1500"/>
              </a:spcBef>
              <a:spcAft>
                <a:spcPts val="0"/>
              </a:spcAft>
              <a:buClr>
                <a:srgbClr val="007FA3"/>
              </a:buClr>
              <a:buSzPct val="25000"/>
              <a:buFont typeface="Arial"/>
              <a:buNone/>
            </a:pPr>
            <a:r>
              <a:rPr lang="en-US" sz="2400" b="0" i="0" u="none" strike="noStrike" cap="none" dirty="0">
                <a:solidFill>
                  <a:srgbClr val="7030A0"/>
                </a:solidFill>
                <a:latin typeface="Arial"/>
                <a:ea typeface="Arial"/>
                <a:cs typeface="Arial"/>
                <a:sym typeface="Arial"/>
              </a:rPr>
              <a:t>9.7</a:t>
            </a:r>
            <a:r>
              <a:rPr lang="en-US" sz="2400" b="0" i="0" u="none" strike="noStrike" cap="none" dirty="0">
                <a:solidFill>
                  <a:schemeClr val="dk1"/>
                </a:solidFill>
                <a:latin typeface="Arial"/>
                <a:ea typeface="Arial"/>
                <a:cs typeface="Arial"/>
                <a:sym typeface="Arial"/>
              </a:rPr>
              <a:t> Evaluate the fairness of the Electoral College system for choosing the president.</a:t>
            </a:r>
          </a:p>
          <a:p>
            <a:pPr marL="101600" marR="0" lvl="0" indent="0" algn="l" rtl="0">
              <a:lnSpc>
                <a:spcPct val="100000"/>
              </a:lnSpc>
              <a:spcBef>
                <a:spcPts val="1500"/>
              </a:spcBef>
              <a:spcAft>
                <a:spcPts val="0"/>
              </a:spcAft>
              <a:buClr>
                <a:srgbClr val="007FA3"/>
              </a:buClr>
              <a:buSzPct val="25000"/>
              <a:buFont typeface="Arial"/>
              <a:buNone/>
            </a:pPr>
            <a:r>
              <a:rPr lang="en-US" sz="2400" b="0" i="0" u="none" strike="noStrike" cap="none" dirty="0">
                <a:solidFill>
                  <a:srgbClr val="7030A0"/>
                </a:solidFill>
                <a:latin typeface="Arial"/>
                <a:ea typeface="Arial"/>
                <a:cs typeface="Arial"/>
                <a:sym typeface="Arial"/>
              </a:rPr>
              <a:t>9.8</a:t>
            </a:r>
            <a:r>
              <a:rPr lang="en-US" sz="2400" b="0" i="0" u="none" strike="noStrike" cap="none" dirty="0">
                <a:solidFill>
                  <a:schemeClr val="dk1"/>
                </a:solidFill>
                <a:latin typeface="Arial"/>
                <a:ea typeface="Arial"/>
                <a:cs typeface="Arial"/>
                <a:sym typeface="Arial"/>
              </a:rPr>
              <a:t> Assess the advantages and disadvantages of the U.S. system of campaigns and elections.</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The Impact of Campaigns</a:t>
            </a:r>
          </a:p>
        </p:txBody>
      </p:sp>
      <p:sp>
        <p:nvSpPr>
          <p:cNvPr id="255" name="Shape 25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How important are campaigns?</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Reinforcement</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Activation</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Conversion</a:t>
            </a:r>
          </a:p>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Campaigns mainly reinforce and activate</a:t>
            </a:r>
          </a:p>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Why are conversions rare?</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Selective perception</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Party identification</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Incumbent advantage</a:t>
            </a:r>
          </a:p>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Wedge issues</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57200" y="314224"/>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 9.5</a:t>
            </a:r>
          </a:p>
        </p:txBody>
      </p:sp>
      <p:sp>
        <p:nvSpPr>
          <p:cNvPr id="261" name="Shape 26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800" b="1" i="0" u="none" strike="noStrike" cap="none" dirty="0">
                <a:solidFill>
                  <a:schemeClr val="dk1"/>
                </a:solidFill>
                <a:latin typeface="Arial"/>
                <a:ea typeface="Arial"/>
                <a:cs typeface="Arial"/>
                <a:sym typeface="Arial"/>
              </a:rPr>
              <a:t>Identify the factors that influence whether people vote.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457200" y="400722"/>
            <a:ext cx="8229600" cy="1267441"/>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b="1" i="0" u="none" strike="noStrike" cap="none" dirty="0">
                <a:solidFill>
                  <a:srgbClr val="007FA3"/>
                </a:solidFill>
                <a:latin typeface="Arial"/>
                <a:ea typeface="Arial"/>
                <a:cs typeface="Arial"/>
                <a:sym typeface="Arial"/>
              </a:rPr>
              <a:t>Whether to Vote: A Citizen’s </a:t>
            </a:r>
            <a:r>
              <a:rPr lang="en-US" b="1" i="0" u="none" strike="noStrike" cap="none" dirty="0" smtClean="0">
                <a:solidFill>
                  <a:srgbClr val="007FA3"/>
                </a:solidFill>
                <a:latin typeface="Arial"/>
                <a:ea typeface="Arial"/>
                <a:cs typeface="Arial"/>
                <a:sym typeface="Arial"/>
              </a:rPr>
              <a:t/>
            </a:r>
            <a:br>
              <a:rPr lang="en-US" b="1" i="0" u="none" strike="noStrike" cap="none" dirty="0" smtClean="0">
                <a:solidFill>
                  <a:srgbClr val="007FA3"/>
                </a:solidFill>
                <a:latin typeface="Arial"/>
                <a:ea typeface="Arial"/>
                <a:cs typeface="Arial"/>
                <a:sym typeface="Arial"/>
              </a:rPr>
            </a:br>
            <a:r>
              <a:rPr lang="en-US" b="1" i="0" u="none" strike="noStrike" cap="none" dirty="0" smtClean="0">
                <a:solidFill>
                  <a:srgbClr val="007FA3"/>
                </a:solidFill>
                <a:latin typeface="Arial"/>
                <a:ea typeface="Arial"/>
                <a:cs typeface="Arial"/>
                <a:sym typeface="Arial"/>
              </a:rPr>
              <a:t>First </a:t>
            </a:r>
            <a:r>
              <a:rPr lang="en-US" b="1" i="0" u="none" strike="noStrike" cap="none" dirty="0">
                <a:solidFill>
                  <a:srgbClr val="007FA3"/>
                </a:solidFill>
                <a:latin typeface="Arial"/>
                <a:ea typeface="Arial"/>
                <a:cs typeface="Arial"/>
                <a:sym typeface="Arial"/>
              </a:rPr>
              <a:t>Choice</a:t>
            </a:r>
          </a:p>
        </p:txBody>
      </p:sp>
      <p:sp>
        <p:nvSpPr>
          <p:cNvPr id="268" name="Shape 268"/>
          <p:cNvSpPr txBox="1">
            <a:spLocks noGrp="1"/>
          </p:cNvSpPr>
          <p:nvPr>
            <p:ph type="body" idx="1"/>
          </p:nvPr>
        </p:nvSpPr>
        <p:spPr>
          <a:xfrm>
            <a:off x="457200" y="2063577"/>
            <a:ext cx="8229600" cy="4062585"/>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Deciding Whether to Vote</a:t>
            </a:r>
          </a:p>
          <a:p>
            <a:pPr marL="0" marR="0" lvl="0" indent="0" algn="l" rtl="0">
              <a:lnSpc>
                <a:spcPct val="120000"/>
              </a:lnSpc>
              <a:spcBef>
                <a:spcPts val="60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Registering to Vote</a:t>
            </a:r>
          </a:p>
          <a:p>
            <a:pPr marL="0" marR="0" lvl="0" indent="0" algn="l" rtl="0">
              <a:lnSpc>
                <a:spcPct val="120000"/>
              </a:lnSpc>
              <a:spcBef>
                <a:spcPts val="60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Who Votes?</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457200" y="321276"/>
            <a:ext cx="8229600" cy="97412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2900" b="1" i="0" u="none" strike="noStrike" cap="none" dirty="0">
                <a:solidFill>
                  <a:srgbClr val="007FA3"/>
                </a:solidFill>
                <a:latin typeface="Arial"/>
                <a:ea typeface="Arial"/>
                <a:cs typeface="Arial"/>
                <a:sym typeface="Arial"/>
              </a:rPr>
              <a:t>Figure 9.3 American Turnout Rates Compared to Other Established Democracies</a:t>
            </a:r>
          </a:p>
        </p:txBody>
      </p:sp>
      <p:sp>
        <p:nvSpPr>
          <p:cNvPr id="275" name="Shape 27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noAutofit/>
          </a:bodyPr>
          <a:lstStyle/>
          <a:p>
            <a:pPr marL="0" marR="0" lvl="0" indent="0" algn="l" rtl="0">
              <a:lnSpc>
                <a:spcPct val="80000"/>
              </a:lnSpc>
              <a:spcBef>
                <a:spcPts val="0"/>
              </a:spcBef>
              <a:spcAft>
                <a:spcPts val="0"/>
              </a:spcAft>
              <a:buClr>
                <a:srgbClr val="007FA3"/>
              </a:buClr>
              <a:buSzPct val="25000"/>
              <a:buFont typeface="Arial"/>
              <a:buNone/>
            </a:pPr>
            <a:r>
              <a:rPr lang="en-US" sz="1360" b="1" i="0" u="none" strike="noStrike" cap="none" dirty="0">
                <a:solidFill>
                  <a:schemeClr val="dk1"/>
                </a:solidFill>
                <a:latin typeface="Arial"/>
                <a:ea typeface="Arial"/>
                <a:cs typeface="Arial"/>
                <a:sym typeface="Arial"/>
              </a:rPr>
              <a:t>Sources: </a:t>
            </a:r>
            <a:r>
              <a:rPr lang="en-US" sz="1360" b="0" i="0" u="none" strike="noStrike" cap="none" dirty="0">
                <a:solidFill>
                  <a:schemeClr val="dk1"/>
                </a:solidFill>
                <a:latin typeface="Arial"/>
                <a:ea typeface="Arial"/>
                <a:cs typeface="Arial"/>
                <a:sym typeface="Arial"/>
              </a:rPr>
              <a:t>In all countries except the United States, official reports of the percentage of registered voters casting valid votes, as reported at </a:t>
            </a:r>
            <a:r>
              <a:rPr lang="en-US" sz="1360" b="0" i="1" u="none" strike="noStrike" cap="none" dirty="0">
                <a:solidFill>
                  <a:schemeClr val="dk1"/>
                </a:solidFill>
                <a:latin typeface="Arial"/>
                <a:ea typeface="Arial"/>
                <a:cs typeface="Arial"/>
                <a:sym typeface="Arial"/>
              </a:rPr>
              <a:t>Election Resources on the Internet. </a:t>
            </a:r>
            <a:r>
              <a:rPr lang="en-US" sz="1360" b="0" i="0" u="none" strike="noStrike" cap="none" dirty="0">
                <a:solidFill>
                  <a:schemeClr val="dk1"/>
                </a:solidFill>
                <a:latin typeface="Arial"/>
                <a:ea typeface="Arial"/>
                <a:cs typeface="Arial"/>
                <a:sym typeface="Arial"/>
              </a:rPr>
              <a:t>For the United States, the percentage of citizens participating was calculated based on Census Bureau reports of the numbers of citizens of voting age and reports from the states regarding how many people voted.</a:t>
            </a:r>
          </a:p>
        </p:txBody>
      </p:sp>
      <p:pic>
        <p:nvPicPr>
          <p:cNvPr id="276" name="Shape 276" descr="A bar graph shows American turnout rates for elections compared to other countries. Australia: 88%. Denmark: 85%. Sweden: 85%. Belgium: 83%. Norway: 78%. NZ: 76%. Netherlands: 74%. Austria: 73%. Israel: 72%. Germany: 69%. Spain: 69%. Canada: 68%. Britain: 65%. Ireland: 65%. United States 2016: 58%. Portugal: 55%. Japan: 53%. Switzerland: 48%. United States 2014: 36%. "/>
          <p:cNvPicPr preferRelativeResize="0"/>
          <p:nvPr/>
        </p:nvPicPr>
        <p:blipFill rotWithShape="1">
          <a:blip r:embed="rId3">
            <a:alphaModFix/>
          </a:blip>
          <a:srcRect/>
          <a:stretch/>
        </p:blipFill>
        <p:spPr>
          <a:xfrm>
            <a:off x="1783080" y="1523005"/>
            <a:ext cx="5577839" cy="361754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321276"/>
            <a:ext cx="8229600" cy="991373"/>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Deciding Whether to Vote</a:t>
            </a:r>
          </a:p>
        </p:txBody>
      </p:sp>
      <p:sp>
        <p:nvSpPr>
          <p:cNvPr id="283" name="Shape 28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chemeClr val="dk1"/>
                </a:solidFill>
                <a:latin typeface="Verdana"/>
                <a:ea typeface="Verdana"/>
                <a:cs typeface="Verdana"/>
                <a:sym typeface="Verdana"/>
              </a:rPr>
              <a:t>Does one vote matter?</a:t>
            </a:r>
          </a:p>
          <a:p>
            <a:pPr marL="457200" marR="0" lvl="0" indent="-457200" algn="l" rtl="0">
              <a:lnSpc>
                <a:spcPct val="120000"/>
              </a:lnSpc>
              <a:spcBef>
                <a:spcPts val="600"/>
              </a:spcBef>
              <a:spcAft>
                <a:spcPts val="0"/>
              </a:spcAft>
              <a:buClr>
                <a:srgbClr val="004185"/>
              </a:buClr>
              <a:buSzPct val="100000"/>
              <a:buFont typeface="Noto Sans Symbols"/>
              <a:buChar char="⬜"/>
            </a:pPr>
            <a:r>
              <a:rPr lang="en-US" sz="2800" b="0" i="0" u="none" strike="noStrike" cap="none" dirty="0">
                <a:solidFill>
                  <a:schemeClr val="dk1"/>
                </a:solidFill>
                <a:latin typeface="Verdana"/>
                <a:ea typeface="Verdana"/>
                <a:cs typeface="Verdana"/>
                <a:sym typeface="Verdana"/>
              </a:rPr>
              <a:t>Voting is costly</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Tuesday is a workday</a:t>
            </a:r>
          </a:p>
          <a:p>
            <a:pPr marL="457200" marR="0" lvl="0" indent="-457200" algn="l" rtl="0">
              <a:lnSpc>
                <a:spcPct val="120000"/>
              </a:lnSpc>
              <a:spcBef>
                <a:spcPts val="600"/>
              </a:spcBef>
              <a:spcAft>
                <a:spcPts val="0"/>
              </a:spcAft>
              <a:buClr>
                <a:srgbClr val="004185"/>
              </a:buClr>
              <a:buSzPct val="100000"/>
              <a:buFont typeface="Noto Sans Symbols"/>
              <a:buChar char="⬜"/>
            </a:pPr>
            <a:r>
              <a:rPr lang="en-US" sz="2800" b="0" i="0" u="none" strike="noStrike" cap="none" dirty="0">
                <a:solidFill>
                  <a:schemeClr val="dk1"/>
                </a:solidFill>
                <a:latin typeface="Verdana"/>
                <a:ea typeface="Verdana"/>
                <a:cs typeface="Verdana"/>
                <a:sym typeface="Verdana"/>
              </a:rPr>
              <a:t>Is it rational to vote?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Policy differences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Political efficacy</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Civic duty</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2008 Minnesota Senate Race</a:t>
            </a:r>
          </a:p>
        </p:txBody>
      </p:sp>
      <p:pic>
        <p:nvPicPr>
          <p:cNvPr id="290" name="Shape 290" descr="A photo of three people sitting at a table examining ballots that are carefully being recounted. A  sign in front of the table says &quot;Recount Team #3&quot;. On the table are placards that read &quot;Al Franken&quot;, &quot;Norm Coleman&quot;, and &quot;Other&quot;."/>
          <p:cNvPicPr preferRelativeResize="0"/>
          <p:nvPr/>
        </p:nvPicPr>
        <p:blipFill rotWithShape="1">
          <a:blip r:embed="rId3">
            <a:alphaModFix/>
          </a:blip>
          <a:srcRect/>
          <a:stretch/>
        </p:blipFill>
        <p:spPr>
          <a:xfrm>
            <a:off x="777239" y="1524000"/>
            <a:ext cx="7589519" cy="401045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45989"/>
            <a:ext cx="8229600" cy="96666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Registering to Vote</a:t>
            </a:r>
          </a:p>
        </p:txBody>
      </p:sp>
      <p:sp>
        <p:nvSpPr>
          <p:cNvPr id="297" name="Shape 29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Voter registration laws differ by state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Motor Voter Act (1993)</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Voter ID laws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Show government-issued photo ID to vote</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Democratic states have passed laws facilitating voting</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215371"/>
            <a:ext cx="8229600" cy="933808"/>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New Voter ID Laws</a:t>
            </a:r>
          </a:p>
        </p:txBody>
      </p:sp>
      <p:pic>
        <p:nvPicPr>
          <p:cNvPr id="304" name="Shape 304" descr="A photo that shows a piece of paper with a list of instructions, visible is &quot;Please have photo ID ready&quot;, and on top of the paper is a roll of stickers that say &quot;I voted&quot;."/>
          <p:cNvPicPr preferRelativeResize="0"/>
          <p:nvPr/>
        </p:nvPicPr>
        <p:blipFill rotWithShape="1">
          <a:blip r:embed="rId3">
            <a:alphaModFix/>
          </a:blip>
          <a:srcRect/>
          <a:stretch/>
        </p:blipFill>
        <p:spPr>
          <a:xfrm>
            <a:off x="1051559" y="1312650"/>
            <a:ext cx="7040880" cy="46944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457200" y="333631"/>
            <a:ext cx="8229600" cy="902045"/>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Who Votes? (1 of 2)</a:t>
            </a:r>
          </a:p>
        </p:txBody>
      </p:sp>
      <p:sp>
        <p:nvSpPr>
          <p:cNvPr id="311" name="Shape 3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Education</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Main factor</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Increased sense of political efficacy</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Ease of clearing bureaucratic hurdles</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Age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Older are more likely to vote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Younger citizens less settled</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Race and ethnicity</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Black and Hispanic turnout lower</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333632"/>
            <a:ext cx="8229600" cy="979017"/>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Who Votes? (2 of 2)</a:t>
            </a:r>
          </a:p>
        </p:txBody>
      </p:sp>
      <p:sp>
        <p:nvSpPr>
          <p:cNvPr id="318" name="Shape 318"/>
          <p:cNvSpPr txBox="1">
            <a:spLocks noGrp="1"/>
          </p:cNvSpPr>
          <p:nvPr>
            <p:ph type="body" idx="1"/>
          </p:nvPr>
        </p:nvSpPr>
        <p:spPr>
          <a:xfrm>
            <a:off x="457200" y="1754659"/>
            <a:ext cx="8229600" cy="4371504"/>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Gender</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Marital status</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Government employment</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 9.1</a:t>
            </a:r>
          </a:p>
        </p:txBody>
      </p:sp>
      <p:sp>
        <p:nvSpPr>
          <p:cNvPr id="75" name="Shape 7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800" b="1" i="0" u="none" strike="noStrike" cap="none" dirty="0">
                <a:solidFill>
                  <a:schemeClr val="dk1"/>
                </a:solidFill>
                <a:latin typeface="Arial"/>
                <a:ea typeface="Arial"/>
                <a:cs typeface="Arial"/>
                <a:sym typeface="Arial"/>
              </a:rPr>
              <a:t>Evaluate the fairness of the presidential primary and caucus system.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314224"/>
            <a:ext cx="8229600" cy="1230371"/>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2900" b="1" i="0" u="none" strike="noStrike" cap="none" dirty="0">
                <a:solidFill>
                  <a:srgbClr val="007FA3"/>
                </a:solidFill>
                <a:latin typeface="Arial"/>
                <a:ea typeface="Arial"/>
                <a:cs typeface="Arial"/>
                <a:sym typeface="Arial"/>
              </a:rPr>
              <a:t>Table 9.1 Reported Turnout Rates for Groups of U.S. Citizens in 2012 and 2014 (1 of 4)</a:t>
            </a:r>
          </a:p>
        </p:txBody>
      </p:sp>
      <p:graphicFrame>
        <p:nvGraphicFramePr>
          <p:cNvPr id="325" name="Shape 325"/>
          <p:cNvGraphicFramePr/>
          <p:nvPr>
            <p:extLst>
              <p:ext uri="{D42A27DB-BD31-4B8C-83A1-F6EECF244321}">
                <p14:modId xmlns:p14="http://schemas.microsoft.com/office/powerpoint/2010/main" val="2845751341"/>
              </p:ext>
            </p:extLst>
          </p:nvPr>
        </p:nvGraphicFramePr>
        <p:xfrm>
          <a:off x="457200" y="1891270"/>
          <a:ext cx="8229600" cy="3337650"/>
        </p:xfrm>
        <a:graphic>
          <a:graphicData uri="http://schemas.openxmlformats.org/drawingml/2006/table">
            <a:tbl>
              <a:tblPr firstRow="1" bandRow="1">
                <a:noFill/>
                <a:tableStyleId>{FED1F319-A38B-458C-AC0D-680D15F764C5}</a:tableStyleId>
              </a:tblPr>
              <a:tblGrid>
                <a:gridCol w="2743200"/>
                <a:gridCol w="2743200"/>
                <a:gridCol w="2743200"/>
              </a:tblGrid>
              <a:tr h="370850">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a:t>% Voting in 2012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 Voting in 2014</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a:t>Turnout by Age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18–24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41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17</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25–34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54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28</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35–44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61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38</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45–54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65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45</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55–64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71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54</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65 and over</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72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59</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50" marR="91450" marT="45725" marB="45725"/>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57200" y="314224"/>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2900" b="1" i="0" u="none" strike="noStrike" cap="none" dirty="0">
                <a:solidFill>
                  <a:srgbClr val="007FA3"/>
                </a:solidFill>
                <a:latin typeface="Arial"/>
                <a:ea typeface="Arial"/>
                <a:cs typeface="Arial"/>
                <a:sym typeface="Arial"/>
              </a:rPr>
              <a:t>Table 9.1 Reported Turnout Rates for Groups of U.S. Citizens in 2012 and 2014 (2 of 4)</a:t>
            </a:r>
          </a:p>
        </p:txBody>
      </p:sp>
      <p:graphicFrame>
        <p:nvGraphicFramePr>
          <p:cNvPr id="332" name="Shape 332"/>
          <p:cNvGraphicFramePr/>
          <p:nvPr>
            <p:extLst>
              <p:ext uri="{D42A27DB-BD31-4B8C-83A1-F6EECF244321}">
                <p14:modId xmlns:p14="http://schemas.microsoft.com/office/powerpoint/2010/main" val="165467623"/>
              </p:ext>
            </p:extLst>
          </p:nvPr>
        </p:nvGraphicFramePr>
        <p:xfrm>
          <a:off x="457200" y="1624914"/>
          <a:ext cx="8229600" cy="4450200"/>
        </p:xfrm>
        <a:graphic>
          <a:graphicData uri="http://schemas.openxmlformats.org/drawingml/2006/table">
            <a:tbl>
              <a:tblPr firstRow="1" bandRow="1">
                <a:noFill/>
                <a:tableStyleId>{FED1F319-A38B-458C-AC0D-680D15F764C5}</a:tableStyleId>
              </a:tblPr>
              <a:tblGrid>
                <a:gridCol w="2743200"/>
                <a:gridCol w="2743200"/>
                <a:gridCol w="2743200"/>
              </a:tblGrid>
              <a:tr h="370850">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a:t>% Voting in 2012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 Voting in 2014</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a:t>Turnout by Education Level</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No high school diploma</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38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22</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High school diploma</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53</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34</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Some college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64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42</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College degree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75</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53</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Advanced degree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81</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62</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a:t>Turnout by Race/Ethnicity</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White non-Hispanic </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64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46</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African American</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66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41</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Hispanic</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27</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Asian American</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48</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27</a:t>
                      </a:r>
                    </a:p>
                  </a:txBody>
                  <a:tcPr marL="91450" marR="91450" marT="45725" marB="45725"/>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301867"/>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2900" b="1" i="0" u="none" strike="noStrike" cap="none" dirty="0" smtClean="0">
                <a:solidFill>
                  <a:srgbClr val="007FA3"/>
                </a:solidFill>
                <a:latin typeface="Arial"/>
                <a:ea typeface="Arial"/>
                <a:cs typeface="Arial"/>
                <a:sym typeface="Arial"/>
              </a:rPr>
              <a:t>Table 9.1 Reported Turnout Rates for Groups of U.S. Citizens in 2012 and 2014 (3 of 4)</a:t>
            </a:r>
            <a:endParaRPr lang="en-US" sz="2900" b="1" i="0" u="none" strike="noStrike" cap="none" dirty="0">
              <a:solidFill>
                <a:srgbClr val="007FA3"/>
              </a:solidFill>
              <a:latin typeface="Arial"/>
              <a:ea typeface="Arial"/>
              <a:cs typeface="Arial"/>
              <a:sym typeface="Arial"/>
            </a:endParaRPr>
          </a:p>
        </p:txBody>
      </p:sp>
      <p:graphicFrame>
        <p:nvGraphicFramePr>
          <p:cNvPr id="339" name="Shape 339"/>
          <p:cNvGraphicFramePr/>
          <p:nvPr>
            <p:extLst>
              <p:ext uri="{D42A27DB-BD31-4B8C-83A1-F6EECF244321}">
                <p14:modId xmlns:p14="http://schemas.microsoft.com/office/powerpoint/2010/main" val="171989675"/>
              </p:ext>
            </p:extLst>
          </p:nvPr>
        </p:nvGraphicFramePr>
        <p:xfrm>
          <a:off x="457200" y="1723768"/>
          <a:ext cx="8229600" cy="2595950"/>
        </p:xfrm>
        <a:graphic>
          <a:graphicData uri="http://schemas.openxmlformats.org/drawingml/2006/table">
            <a:tbl>
              <a:tblPr firstRow="1" bandRow="1">
                <a:noFill/>
                <a:tableStyleId>{FED1F319-A38B-458C-AC0D-680D15F764C5}</a:tableStyleId>
              </a:tblPr>
              <a:tblGrid>
                <a:gridCol w="2743200"/>
                <a:gridCol w="2743200"/>
                <a:gridCol w="2743200"/>
              </a:tblGrid>
              <a:tr h="370850">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a:t>% Voting in 2012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 Voting in 2014</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a:t>Turnout by Gender</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Men</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64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41</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Women</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66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43</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a:t>Turnout by Marital Status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Married</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69</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51</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Single</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54</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32</a:t>
                      </a:r>
                    </a:p>
                  </a:txBody>
                  <a:tcPr marL="91450" marR="91450" marT="45725" marB="45725"/>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457200" y="291322"/>
            <a:ext cx="8229600" cy="1104992"/>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2900" b="1" i="0" u="none" strike="noStrike" cap="none" dirty="0">
                <a:solidFill>
                  <a:srgbClr val="007FA3"/>
                </a:solidFill>
                <a:latin typeface="Arial"/>
                <a:ea typeface="Arial"/>
                <a:cs typeface="Arial"/>
                <a:sym typeface="Arial"/>
              </a:rPr>
              <a:t>Table 9.1 Reported Turnout Rates for Groups of U.S. Citizens in 2012 and 2014 (4 of 4)</a:t>
            </a:r>
          </a:p>
        </p:txBody>
      </p:sp>
      <p:graphicFrame>
        <p:nvGraphicFramePr>
          <p:cNvPr id="346" name="Shape 346"/>
          <p:cNvGraphicFramePr/>
          <p:nvPr>
            <p:extLst>
              <p:ext uri="{D42A27DB-BD31-4B8C-83A1-F6EECF244321}">
                <p14:modId xmlns:p14="http://schemas.microsoft.com/office/powerpoint/2010/main" val="2333342026"/>
              </p:ext>
            </p:extLst>
          </p:nvPr>
        </p:nvGraphicFramePr>
        <p:xfrm>
          <a:off x="457200" y="1731757"/>
          <a:ext cx="8229600" cy="2001570"/>
        </p:xfrm>
        <a:graphic>
          <a:graphicData uri="http://schemas.openxmlformats.org/drawingml/2006/table">
            <a:tbl>
              <a:tblPr firstRow="1" bandRow="1">
                <a:noFill/>
                <a:tableStyleId>{FED1F319-A38B-458C-AC0D-680D15F764C5}</a:tableStyleId>
              </a:tblPr>
              <a:tblGrid>
                <a:gridCol w="2743200"/>
                <a:gridCol w="2743200"/>
                <a:gridCol w="2743200"/>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b="1" u="none" strike="noStrike" cap="none" dirty="0"/>
                        <a:t>Turnout by Employment Status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400" u="none" strike="noStrike" cap="none"/>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Government workers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76</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57</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Self-employed</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67</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47</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Work in private industry</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62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39</a:t>
                      </a: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Unemployed</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52</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30</a:t>
                      </a:r>
                    </a:p>
                  </a:txBody>
                  <a:tcPr marL="91450" marR="91450" marT="45725" marB="45725"/>
                </a:tc>
              </a:tr>
            </a:tbl>
          </a:graphicData>
        </a:graphic>
      </p:graphicFrame>
      <p:sp>
        <p:nvSpPr>
          <p:cNvPr id="347" name="Shape 347"/>
          <p:cNvSpPr txBox="1"/>
          <p:nvPr/>
        </p:nvSpPr>
        <p:spPr>
          <a:xfrm>
            <a:off x="457200" y="3952917"/>
            <a:ext cx="7543800"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dirty="0">
                <a:solidFill>
                  <a:srgbClr val="000000"/>
                </a:solidFill>
                <a:latin typeface="Arial"/>
                <a:ea typeface="Arial"/>
                <a:cs typeface="Arial"/>
                <a:sym typeface="Arial"/>
              </a:rPr>
              <a:t>Source: </a:t>
            </a:r>
            <a:r>
              <a:rPr lang="en-US" sz="1400" b="0" i="0" u="none" strike="noStrike" cap="none" dirty="0">
                <a:solidFill>
                  <a:srgbClr val="000000"/>
                </a:solidFill>
                <a:latin typeface="Arial"/>
                <a:ea typeface="Arial"/>
                <a:cs typeface="Arial"/>
                <a:sym typeface="Arial"/>
              </a:rPr>
              <a:t>Author’s analysis of the 2012 and 2014 U.S. Census Bureau surveys.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215371"/>
            <a:ext cx="8229600" cy="933808"/>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Rock the Vote</a:t>
            </a:r>
          </a:p>
        </p:txBody>
      </p:sp>
      <p:pic>
        <p:nvPicPr>
          <p:cNvPr id="354" name="Shape 354" descr="A photo of Darryl &quot;DMC&quot; McDaniels performing on stage during Rock the Vote."/>
          <p:cNvPicPr preferRelativeResize="0"/>
          <p:nvPr/>
        </p:nvPicPr>
        <p:blipFill rotWithShape="1">
          <a:blip r:embed="rId3">
            <a:alphaModFix/>
          </a:blip>
          <a:srcRect/>
          <a:stretch/>
        </p:blipFill>
        <p:spPr>
          <a:xfrm>
            <a:off x="1143000" y="1312650"/>
            <a:ext cx="6858000" cy="486689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333632"/>
            <a:ext cx="8229600" cy="979017"/>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Journal Prompt 9.5: Who Votes?</a:t>
            </a:r>
          </a:p>
        </p:txBody>
      </p:sp>
      <p:sp>
        <p:nvSpPr>
          <p:cNvPr id="360" name="Shape 360"/>
          <p:cNvSpPr txBox="1">
            <a:spLocks noGrp="1"/>
          </p:cNvSpPr>
          <p:nvPr>
            <p:ph type="body" idx="1"/>
          </p:nvPr>
        </p:nvSpPr>
        <p:spPr>
          <a:xfrm>
            <a:off x="457200" y="1526059"/>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400" b="1" i="0" u="none" strike="noStrike" cap="none" dirty="0">
                <a:solidFill>
                  <a:schemeClr val="dk1"/>
                </a:solidFill>
                <a:latin typeface="Arial"/>
                <a:ea typeface="Arial"/>
                <a:cs typeface="Arial"/>
                <a:sym typeface="Arial"/>
              </a:rPr>
              <a:t>What are the factors that explain who votes and who does not in America? What groups are particularly likely to have high turnout rates?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457200" y="333632"/>
            <a:ext cx="8229600" cy="979017"/>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 </a:t>
            </a:r>
            <a:r>
              <a:rPr lang="en-US" sz="4000" b="1" i="0" u="none" strike="noStrike" cap="none" dirty="0" smtClean="0">
                <a:solidFill>
                  <a:srgbClr val="007FA3"/>
                </a:solidFill>
                <a:latin typeface="Arial"/>
                <a:ea typeface="Arial"/>
                <a:cs typeface="Arial"/>
                <a:sym typeface="Arial"/>
              </a:rPr>
              <a:t>9.6</a:t>
            </a:r>
            <a:endParaRPr lang="en-US" sz="4000" b="1" i="0" u="none" strike="noStrike" cap="none" dirty="0">
              <a:solidFill>
                <a:srgbClr val="007FA3"/>
              </a:solidFill>
              <a:latin typeface="Arial"/>
              <a:ea typeface="Arial"/>
              <a:cs typeface="Arial"/>
              <a:sym typeface="Arial"/>
            </a:endParaRPr>
          </a:p>
        </p:txBody>
      </p:sp>
      <p:sp>
        <p:nvSpPr>
          <p:cNvPr id="366" name="Shape 36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1500"/>
              </a:spcBef>
              <a:spcAft>
                <a:spcPts val="0"/>
              </a:spcAft>
              <a:buClr>
                <a:srgbClr val="007FA3"/>
              </a:buClr>
              <a:buSzPct val="25000"/>
              <a:buFont typeface="Arial"/>
              <a:buNone/>
            </a:pPr>
            <a:endParaRPr lang="en-US" b="1" dirty="0"/>
          </a:p>
          <a:p>
            <a:pPr marL="101600" marR="0" lvl="0" indent="0" algn="ctr" rtl="0">
              <a:lnSpc>
                <a:spcPct val="100000"/>
              </a:lnSpc>
              <a:spcBef>
                <a:spcPts val="150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800" b="1" i="0" u="none" strike="noStrike" cap="none" dirty="0">
                <a:solidFill>
                  <a:schemeClr val="dk1"/>
                </a:solidFill>
                <a:latin typeface="Arial"/>
                <a:ea typeface="Arial"/>
                <a:cs typeface="Arial"/>
                <a:sym typeface="Arial"/>
              </a:rPr>
              <a:t>Analyze why people vote as they do.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457200" y="215370"/>
            <a:ext cx="8229600" cy="138483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3600" b="1" i="0" u="none" strike="noStrike" cap="none" dirty="0">
                <a:solidFill>
                  <a:srgbClr val="007FA3"/>
                </a:solidFill>
                <a:latin typeface="Arial"/>
                <a:ea typeface="Arial"/>
                <a:cs typeface="Arial"/>
                <a:sym typeface="Arial"/>
              </a:rPr>
              <a:t>How Americans Vote: Explaining Citizens’ Decisions</a:t>
            </a:r>
          </a:p>
        </p:txBody>
      </p:sp>
      <p:sp>
        <p:nvSpPr>
          <p:cNvPr id="373" name="Shape 373"/>
          <p:cNvSpPr txBox="1">
            <a:spLocks noGrp="1"/>
          </p:cNvSpPr>
          <p:nvPr>
            <p:ph type="body" idx="1"/>
          </p:nvPr>
        </p:nvSpPr>
        <p:spPr>
          <a:xfrm>
            <a:off x="457200" y="2001795"/>
            <a:ext cx="8229600" cy="4124368"/>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Party Identification</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Candidate Evaluations: How Americans See the Candidates</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Policy Voting</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2016: An Election Like No Other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Party Identification</a:t>
            </a:r>
          </a:p>
        </p:txBody>
      </p:sp>
      <p:sp>
        <p:nvSpPr>
          <p:cNvPr id="380" name="Shape 38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chemeClr val="dk1"/>
                </a:solidFill>
                <a:latin typeface="Verdana"/>
                <a:ea typeface="Verdana"/>
                <a:cs typeface="Verdana"/>
                <a:sym typeface="Verdana"/>
              </a:rPr>
              <a:t>Provide perspective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Similar to sports teams and religion</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Cue to who is on one's side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Simplifies candidate selection</a:t>
            </a:r>
          </a:p>
          <a:p>
            <a:pPr marL="457200" marR="0" lvl="0" indent="-457200" algn="l" rtl="0">
              <a:lnSpc>
                <a:spcPct val="120000"/>
              </a:lnSpc>
              <a:spcBef>
                <a:spcPts val="1500"/>
              </a:spcBef>
              <a:spcAft>
                <a:spcPts val="0"/>
              </a:spcAft>
              <a:buClr>
                <a:srgbClr val="004185"/>
              </a:buClr>
              <a:buSzPct val="100000"/>
              <a:buFont typeface="Noto Sans Symbols"/>
              <a:buChar char="⬜"/>
            </a:pPr>
            <a:r>
              <a:rPr lang="en-US" sz="2800" b="0" i="0" u="none" strike="noStrike" cap="none" dirty="0">
                <a:solidFill>
                  <a:schemeClr val="dk1"/>
                </a:solidFill>
                <a:latin typeface="Verdana"/>
                <a:ea typeface="Verdana"/>
                <a:cs typeface="Verdana"/>
                <a:sym typeface="Verdana"/>
              </a:rPr>
              <a:t>"My party—right or wrong" no more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Floating voters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Likely to be younger</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457200" y="271848"/>
            <a:ext cx="8229600" cy="1346887"/>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3600" b="1" i="0" u="none" strike="noStrike" cap="none" dirty="0">
                <a:solidFill>
                  <a:srgbClr val="007FA3"/>
                </a:solidFill>
                <a:latin typeface="Arial"/>
                <a:ea typeface="Arial"/>
                <a:cs typeface="Arial"/>
                <a:sym typeface="Arial"/>
              </a:rPr>
              <a:t>Candidate Evaluations: How Citizens See the Candidates</a:t>
            </a:r>
          </a:p>
        </p:txBody>
      </p:sp>
      <p:sp>
        <p:nvSpPr>
          <p:cNvPr id="387" name="Shape 387"/>
          <p:cNvSpPr txBox="1">
            <a:spLocks noGrp="1"/>
          </p:cNvSpPr>
          <p:nvPr>
            <p:ph type="body" idx="1"/>
          </p:nvPr>
        </p:nvSpPr>
        <p:spPr>
          <a:xfrm>
            <a:off x="457200" y="1828800"/>
            <a:ext cx="8229600" cy="42973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chemeClr val="dk1"/>
                </a:solidFill>
                <a:latin typeface="Verdana"/>
                <a:ea typeface="Verdana"/>
                <a:cs typeface="Verdana"/>
                <a:sym typeface="Verdana"/>
              </a:rPr>
              <a:t>Image is key to getting votes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Integrity</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Reliability</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Competence</a:t>
            </a:r>
          </a:p>
          <a:p>
            <a:pPr marL="457200" marR="0" lvl="0" indent="-457200" algn="l" rtl="0">
              <a:lnSpc>
                <a:spcPct val="120000"/>
              </a:lnSpc>
              <a:spcBef>
                <a:spcPts val="1500"/>
              </a:spcBef>
              <a:spcAft>
                <a:spcPts val="0"/>
              </a:spcAft>
              <a:buClr>
                <a:srgbClr val="004185"/>
              </a:buClr>
              <a:buSzPct val="100000"/>
              <a:buFont typeface="Noto Sans Symbols"/>
              <a:buChar char="⬜"/>
            </a:pPr>
            <a:r>
              <a:rPr lang="en-US" sz="2800" b="0" i="0" u="none" strike="noStrike" cap="none" dirty="0">
                <a:solidFill>
                  <a:schemeClr val="dk1"/>
                </a:solidFill>
                <a:latin typeface="Verdana"/>
                <a:ea typeface="Verdana"/>
                <a:cs typeface="Verdana"/>
                <a:sym typeface="Verdana"/>
              </a:rPr>
              <a:t>Superficial and irrational?</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The Nomination Game</a:t>
            </a:r>
          </a:p>
        </p:txBody>
      </p:sp>
      <p:sp>
        <p:nvSpPr>
          <p:cNvPr id="82" name="Shape 8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Competing for Delegates</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The Convention Send-Off</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Policy Voting</a:t>
            </a:r>
          </a:p>
        </p:txBody>
      </p:sp>
      <p:sp>
        <p:nvSpPr>
          <p:cNvPr id="394" name="Shape 39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Voting based on issue preferences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Clear sense of policy preferences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Know where candidates stand on issues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Differences between candidates on issues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Vote for candidate closest to own preferences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Preferences may not line up with one candidate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Candidates deliberately ambiguous</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2016: An Election Like No Other</a:t>
            </a:r>
          </a:p>
        </p:txBody>
      </p:sp>
      <p:sp>
        <p:nvSpPr>
          <p:cNvPr id="401" name="Shape 40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a:solidFill>
                  <a:schemeClr val="dk1"/>
                </a:solidFill>
                <a:latin typeface="Verdana"/>
                <a:ea typeface="Verdana"/>
                <a:cs typeface="Verdana"/>
                <a:sym typeface="Verdana"/>
              </a:rPr>
              <a:t>Trump victory a surprise upset</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a:solidFill>
                  <a:srgbClr val="000000"/>
                </a:solidFill>
                <a:latin typeface="Verdana"/>
                <a:ea typeface="Verdana"/>
                <a:cs typeface="Verdana"/>
                <a:sym typeface="Verdana"/>
              </a:rPr>
              <a:t>Primary campaign divides party</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a:solidFill>
                  <a:srgbClr val="000000"/>
                </a:solidFill>
                <a:latin typeface="Verdana"/>
                <a:ea typeface="Verdana"/>
                <a:cs typeface="Verdana"/>
                <a:sym typeface="Verdana"/>
              </a:rPr>
              <a:t>Faced numerous disadvantages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a:solidFill>
                  <a:srgbClr val="000000"/>
                </a:solidFill>
                <a:latin typeface="Verdana"/>
                <a:ea typeface="Verdana"/>
                <a:cs typeface="Verdana"/>
                <a:sym typeface="Verdana"/>
              </a:rPr>
              <a:t>Negative personal image</a:t>
            </a:r>
          </a:p>
          <a:p>
            <a:pPr marL="457200" marR="0" lvl="0" indent="-457200" algn="l" rtl="0">
              <a:lnSpc>
                <a:spcPct val="120000"/>
              </a:lnSpc>
              <a:spcBef>
                <a:spcPts val="1500"/>
              </a:spcBef>
              <a:spcAft>
                <a:spcPts val="0"/>
              </a:spcAft>
              <a:buClr>
                <a:srgbClr val="004185"/>
              </a:buClr>
              <a:buSzPct val="100000"/>
              <a:buFont typeface="Noto Sans Symbols"/>
              <a:buChar char="⬜"/>
            </a:pPr>
            <a:r>
              <a:rPr lang="en-US" sz="2800" b="0" i="0" u="none" strike="noStrike" cap="none">
                <a:solidFill>
                  <a:schemeClr val="dk1"/>
                </a:solidFill>
                <a:latin typeface="Verdana"/>
                <a:ea typeface="Verdana"/>
                <a:cs typeface="Verdana"/>
                <a:sym typeface="Verdana"/>
              </a:rPr>
              <a:t>Overcoming disadvantages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a:solidFill>
                  <a:srgbClr val="000000"/>
                </a:solidFill>
                <a:latin typeface="Verdana"/>
                <a:ea typeface="Verdana"/>
                <a:cs typeface="Verdana"/>
                <a:sym typeface="Verdana"/>
              </a:rPr>
              <a:t>Populist/nativist message</a:t>
            </a:r>
          </a:p>
          <a:p>
            <a:pPr marL="457200" marR="0" lvl="0" indent="-457200" algn="l" rtl="0">
              <a:lnSpc>
                <a:spcPct val="120000"/>
              </a:lnSpc>
              <a:spcBef>
                <a:spcPts val="1500"/>
              </a:spcBef>
              <a:spcAft>
                <a:spcPts val="0"/>
              </a:spcAft>
              <a:buClr>
                <a:srgbClr val="004185"/>
              </a:buClr>
              <a:buSzPct val="100000"/>
              <a:buFont typeface="Noto Sans Symbols"/>
              <a:buChar char="⬜"/>
            </a:pPr>
            <a:r>
              <a:rPr lang="en-US" sz="2800" b="0" i="0" u="none" strike="noStrike" cap="none">
                <a:solidFill>
                  <a:schemeClr val="dk1"/>
                </a:solidFill>
                <a:latin typeface="Verdana"/>
                <a:ea typeface="Verdana"/>
                <a:cs typeface="Verdana"/>
                <a:sym typeface="Verdana"/>
              </a:rPr>
              <a:t>Electoral College </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a:solidFill>
                  <a:srgbClr val="000000"/>
                </a:solidFill>
                <a:latin typeface="Verdana"/>
                <a:ea typeface="Verdana"/>
                <a:cs typeface="Verdana"/>
                <a:sym typeface="Verdana"/>
              </a:rPr>
              <a:t>Trump wins but does not win popular vote</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457200" y="215370"/>
            <a:ext cx="8229600" cy="909095"/>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Trump 2016 Victory Party</a:t>
            </a:r>
          </a:p>
        </p:txBody>
      </p:sp>
      <p:pic>
        <p:nvPicPr>
          <p:cNvPr id="408" name="Shape 408" descr="President Donald Trump and Vice President Pence standing on stage with their families and supporters during their victory party."/>
          <p:cNvPicPr preferRelativeResize="0"/>
          <p:nvPr/>
        </p:nvPicPr>
        <p:blipFill rotWithShape="1">
          <a:blip r:embed="rId3">
            <a:alphaModFix/>
          </a:blip>
          <a:srcRect/>
          <a:stretch/>
        </p:blipFill>
        <p:spPr>
          <a:xfrm>
            <a:off x="1051559" y="1312650"/>
            <a:ext cx="7040880" cy="469902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457200" y="228601"/>
            <a:ext cx="8229600" cy="59297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2300" b="1" i="0" u="none" strike="noStrike" cap="none" dirty="0">
                <a:solidFill>
                  <a:srgbClr val="007FA3"/>
                </a:solidFill>
                <a:latin typeface="Arial"/>
                <a:ea typeface="Arial"/>
                <a:cs typeface="Arial"/>
                <a:sym typeface="Arial"/>
              </a:rPr>
              <a:t>Figure 9.4 Electoral College and Exit Poll Results for 2016</a:t>
            </a:r>
          </a:p>
        </p:txBody>
      </p:sp>
      <p:sp>
        <p:nvSpPr>
          <p:cNvPr id="415" name="Shape 415"/>
          <p:cNvSpPr txBox="1">
            <a:spLocks noGrp="1"/>
          </p:cNvSpPr>
          <p:nvPr>
            <p:ph type="body" idx="1"/>
          </p:nvPr>
        </p:nvSpPr>
        <p:spPr>
          <a:xfrm>
            <a:off x="457200" y="5894172"/>
            <a:ext cx="8229600" cy="390843"/>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007FA3"/>
              </a:buClr>
              <a:buSzPct val="25000"/>
              <a:buFont typeface="Arial"/>
              <a:buNone/>
            </a:pPr>
            <a:r>
              <a:rPr lang="en-US" sz="1600" b="1" i="0" u="none" strike="noStrike" cap="none" dirty="0">
                <a:solidFill>
                  <a:schemeClr val="dk1"/>
                </a:solidFill>
                <a:latin typeface="Arial"/>
                <a:ea typeface="Arial"/>
                <a:cs typeface="Arial"/>
                <a:sym typeface="Arial"/>
              </a:rPr>
              <a:t>Source: </a:t>
            </a:r>
            <a:r>
              <a:rPr lang="en-US" sz="1600" b="0" i="0" u="none" strike="noStrike" cap="none" dirty="0">
                <a:solidFill>
                  <a:schemeClr val="dk1"/>
                </a:solidFill>
                <a:latin typeface="Arial"/>
                <a:ea typeface="Arial"/>
                <a:cs typeface="Arial"/>
                <a:sym typeface="Arial"/>
              </a:rPr>
              <a:t>2016 National Exit Poll</a:t>
            </a:r>
          </a:p>
        </p:txBody>
      </p:sp>
      <p:pic>
        <p:nvPicPr>
          <p:cNvPr id="416" name="Shape 416" descr="A map shows the electoral college and exit poll results for 2016. Blue: WA 12; OR 7; CA 55; NV 6; CO 9; NM 5; MN 10; IL 20; VA 13; MD 10; DC 3; DE 3; NJ 14; CT 7; NY 29; RI 4; MA 11; VT 3; NH 4; ME 3, HI 4. Red: AK 3; MT 3; ID 4; WY 3; UT 6; AZ 11; ND 3; SD 3; NE 5; KS 6; OK 7; TX 38; IA 6; MO 10; AR 6; LA 8; WI 10; MI 16; IN 11; KY 8; TN 11; MS 6; AL 9; FL 29; GA 16; SC 9; NC 15; OH 18; WV 5; PA 20; ME 1. Female: 42%; Male:  53%. 18-29: 37%; 30-44: 42%; 45-64: 53%; 65 and older 53%. African American: 8%; Asian American: 29%; Hispanic: 29%; White 58%. Non-white with no college degree: 23%; Non-white college graduates: 23%; White with no college degree: 67%; White college graduates: 49%. No religion: 26%; Jewish: 24%; Catholic: 52%; Protestant: 60%. "/>
          <p:cNvPicPr preferRelativeResize="0"/>
          <p:nvPr/>
        </p:nvPicPr>
        <p:blipFill rotWithShape="1">
          <a:blip r:embed="rId3">
            <a:alphaModFix/>
          </a:blip>
          <a:srcRect/>
          <a:stretch/>
        </p:blipFill>
        <p:spPr>
          <a:xfrm>
            <a:off x="2606040" y="1026392"/>
            <a:ext cx="3931919" cy="466296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 9.7</a:t>
            </a:r>
          </a:p>
        </p:txBody>
      </p:sp>
      <p:sp>
        <p:nvSpPr>
          <p:cNvPr id="422" name="Shape 4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800" b="1" i="0" u="none" strike="noStrike" cap="none" dirty="0">
                <a:solidFill>
                  <a:schemeClr val="dk1"/>
                </a:solidFill>
                <a:latin typeface="Arial"/>
                <a:ea typeface="Arial"/>
                <a:cs typeface="Arial"/>
                <a:sym typeface="Arial"/>
              </a:rPr>
              <a:t>Evaluate the fairness of the Electoral College system for choosing the president.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457200" y="358346"/>
            <a:ext cx="8229600" cy="1285103"/>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b="1" i="0" u="none" strike="noStrike" cap="none" dirty="0">
                <a:solidFill>
                  <a:srgbClr val="007FA3"/>
                </a:solidFill>
                <a:latin typeface="Arial"/>
                <a:ea typeface="Arial"/>
                <a:cs typeface="Arial"/>
                <a:sym typeface="Arial"/>
              </a:rPr>
              <a:t>The Last Battle: </a:t>
            </a:r>
            <a:r>
              <a:rPr lang="en-US" b="1" i="0" u="none" strike="noStrike" cap="none" dirty="0" smtClean="0">
                <a:solidFill>
                  <a:srgbClr val="007FA3"/>
                </a:solidFill>
                <a:latin typeface="Arial"/>
                <a:ea typeface="Arial"/>
                <a:cs typeface="Arial"/>
                <a:sym typeface="Arial"/>
              </a:rPr>
              <a:t/>
            </a:r>
            <a:br>
              <a:rPr lang="en-US" b="1" i="0" u="none" strike="noStrike" cap="none" dirty="0" smtClean="0">
                <a:solidFill>
                  <a:srgbClr val="007FA3"/>
                </a:solidFill>
                <a:latin typeface="Arial"/>
                <a:ea typeface="Arial"/>
                <a:cs typeface="Arial"/>
                <a:sym typeface="Arial"/>
              </a:rPr>
            </a:br>
            <a:r>
              <a:rPr lang="en-US" b="1" i="0" u="none" strike="noStrike" cap="none" dirty="0" smtClean="0">
                <a:solidFill>
                  <a:srgbClr val="007FA3"/>
                </a:solidFill>
                <a:latin typeface="Arial"/>
                <a:ea typeface="Arial"/>
                <a:cs typeface="Arial"/>
                <a:sym typeface="Arial"/>
              </a:rPr>
              <a:t>The </a:t>
            </a:r>
            <a:r>
              <a:rPr lang="en-US" b="1" i="0" u="none" strike="noStrike" cap="none" dirty="0">
                <a:solidFill>
                  <a:srgbClr val="007FA3"/>
                </a:solidFill>
                <a:latin typeface="Arial"/>
                <a:ea typeface="Arial"/>
                <a:cs typeface="Arial"/>
                <a:sym typeface="Arial"/>
              </a:rPr>
              <a:t>Electoral College</a:t>
            </a:r>
          </a:p>
        </p:txBody>
      </p:sp>
      <p:sp>
        <p:nvSpPr>
          <p:cNvPr id="429" name="Shape 429"/>
          <p:cNvSpPr txBox="1">
            <a:spLocks noGrp="1"/>
          </p:cNvSpPr>
          <p:nvPr>
            <p:ph type="body" idx="1"/>
          </p:nvPr>
        </p:nvSpPr>
        <p:spPr>
          <a:xfrm>
            <a:off x="457200" y="1804086"/>
            <a:ext cx="8229600" cy="4322077"/>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Unique American institution</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Most people want it abolished</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Archaic and undemocratic</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Founders' plan and revisions</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President elected by elites</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Electors is equal to the number of Congressmen</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48 states are winner-take-all</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Battleground states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Learning Objective 9.8</a:t>
            </a:r>
          </a:p>
        </p:txBody>
      </p:sp>
      <p:sp>
        <p:nvSpPr>
          <p:cNvPr id="435" name="Shape 43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800" b="1" i="0" u="none" strike="noStrike" cap="none" dirty="0">
                <a:solidFill>
                  <a:schemeClr val="dk1"/>
                </a:solidFill>
                <a:latin typeface="Arial"/>
                <a:ea typeface="Arial"/>
                <a:cs typeface="Arial"/>
                <a:sym typeface="Arial"/>
              </a:rPr>
              <a:t>Assess the advantages and disadvantages of the U.S system of campaigns and elections.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457200" y="284204"/>
            <a:ext cx="8229600" cy="1346888"/>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b="1" i="0" u="none" strike="noStrike" cap="none" dirty="0">
                <a:solidFill>
                  <a:srgbClr val="007FA3"/>
                </a:solidFill>
                <a:latin typeface="Arial"/>
                <a:ea typeface="Arial"/>
                <a:cs typeface="Arial"/>
                <a:sym typeface="Arial"/>
              </a:rPr>
              <a:t>Understanding Campaigns and Voting Behavior</a:t>
            </a:r>
          </a:p>
        </p:txBody>
      </p:sp>
      <p:sp>
        <p:nvSpPr>
          <p:cNvPr id="442" name="Shape 442"/>
          <p:cNvSpPr txBox="1">
            <a:spLocks noGrp="1"/>
          </p:cNvSpPr>
          <p:nvPr>
            <p:ph type="body" idx="1"/>
          </p:nvPr>
        </p:nvSpPr>
        <p:spPr>
          <a:xfrm>
            <a:off x="457200" y="1964724"/>
            <a:ext cx="8229600" cy="4161439"/>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Are Nominations and Campaigns Too Democratic?</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Do Elections Affect Public Policy?</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Do Campaigns Lead to Increases in the Scope of Government?</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457200" y="314224"/>
            <a:ext cx="8229600" cy="1292154"/>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b="1" i="0" u="none" strike="noStrike" cap="none" dirty="0">
                <a:solidFill>
                  <a:srgbClr val="007FA3"/>
                </a:solidFill>
                <a:latin typeface="Arial"/>
                <a:ea typeface="Arial"/>
                <a:cs typeface="Arial"/>
                <a:sym typeface="Arial"/>
              </a:rPr>
              <a:t>Are Nominations and Campaigns too Democratic?</a:t>
            </a:r>
          </a:p>
        </p:txBody>
      </p:sp>
      <p:sp>
        <p:nvSpPr>
          <p:cNvPr id="449" name="Shape 449"/>
          <p:cNvSpPr txBox="1">
            <a:spLocks noGrp="1"/>
          </p:cNvSpPr>
          <p:nvPr>
            <p:ph type="body" idx="1"/>
          </p:nvPr>
        </p:nvSpPr>
        <p:spPr>
          <a:xfrm>
            <a:off x="457200" y="1878227"/>
            <a:ext cx="8229600" cy="4247936"/>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Outsiders have a way in</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Candidates chosen by voters, not party elites</a:t>
            </a:r>
          </a:p>
          <a:p>
            <a:pPr marL="457200" marR="0" lvl="0" indent="-45720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The permanent campaign</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Voters overwhelmed</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Lengthy process discourages candidates</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Fundraising is worrisome burden</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457200" y="215371"/>
            <a:ext cx="8229600" cy="958522"/>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Trump and Obama</a:t>
            </a:r>
          </a:p>
        </p:txBody>
      </p:sp>
      <p:pic>
        <p:nvPicPr>
          <p:cNvPr id="456" name="Shape 456" descr="A photo of Donald Trump sitting down for a meeting with Barack Obama."/>
          <p:cNvPicPr preferRelativeResize="0"/>
          <p:nvPr/>
        </p:nvPicPr>
        <p:blipFill rotWithShape="1">
          <a:blip r:embed="rId3">
            <a:alphaModFix/>
          </a:blip>
          <a:srcRect/>
          <a:stretch/>
        </p:blipFill>
        <p:spPr>
          <a:xfrm>
            <a:off x="960120" y="1312650"/>
            <a:ext cx="7223759" cy="497957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15371"/>
            <a:ext cx="8229600" cy="921768"/>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Donald Trump Campaigns</a:t>
            </a:r>
          </a:p>
        </p:txBody>
      </p:sp>
      <p:pic>
        <p:nvPicPr>
          <p:cNvPr id="89" name="Shape 89" descr="A photo of a few people taking a selfie with Donald Trump."/>
          <p:cNvPicPr preferRelativeResize="0"/>
          <p:nvPr/>
        </p:nvPicPr>
        <p:blipFill rotWithShape="1">
          <a:blip r:embed="rId3">
            <a:alphaModFix/>
          </a:blip>
          <a:srcRect/>
          <a:stretch/>
        </p:blipFill>
        <p:spPr>
          <a:xfrm>
            <a:off x="1143000" y="1312650"/>
            <a:ext cx="6858000" cy="455229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457200" y="333632"/>
            <a:ext cx="8229600" cy="979017"/>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3600" b="1" i="0" u="none" strike="noStrike" cap="none" dirty="0">
                <a:solidFill>
                  <a:srgbClr val="007FA3"/>
                </a:solidFill>
                <a:latin typeface="Arial"/>
                <a:ea typeface="Arial"/>
                <a:cs typeface="Arial"/>
                <a:sym typeface="Arial"/>
              </a:rPr>
              <a:t>Do Elections </a:t>
            </a:r>
            <a:r>
              <a:rPr lang="en-US" b="1" i="0" u="none" strike="noStrike" cap="none" dirty="0">
                <a:solidFill>
                  <a:srgbClr val="007FA3"/>
                </a:solidFill>
                <a:latin typeface="Arial"/>
                <a:ea typeface="Arial"/>
                <a:cs typeface="Arial"/>
                <a:sym typeface="Arial"/>
              </a:rPr>
              <a:t>Affect</a:t>
            </a:r>
            <a:r>
              <a:rPr lang="en-US" sz="3600" b="1" i="0" u="none" strike="noStrike" cap="none" dirty="0">
                <a:solidFill>
                  <a:srgbClr val="007FA3"/>
                </a:solidFill>
                <a:latin typeface="Arial"/>
                <a:ea typeface="Arial"/>
                <a:cs typeface="Arial"/>
                <a:sym typeface="Arial"/>
              </a:rPr>
              <a:t> Public Policy?</a:t>
            </a:r>
          </a:p>
        </p:txBody>
      </p:sp>
      <p:sp>
        <p:nvSpPr>
          <p:cNvPr id="463" name="Shape 463"/>
          <p:cNvSpPr txBox="1">
            <a:spLocks noGrp="1"/>
          </p:cNvSpPr>
          <p:nvPr>
            <p:ph type="body" idx="1"/>
          </p:nvPr>
        </p:nvSpPr>
        <p:spPr>
          <a:xfrm>
            <a:off x="457200" y="1791730"/>
            <a:ext cx="8229600" cy="4334433"/>
          </a:xfrm>
          <a:prstGeom prst="rect">
            <a:avLst/>
          </a:prstGeom>
          <a:noFill/>
          <a:ln>
            <a:noFill/>
          </a:ln>
        </p:spPr>
        <p:txBody>
          <a:bodyPr lIns="91425" tIns="91425" rIns="91425" bIns="91425" anchor="t" anchorCtr="0">
            <a:noAutofit/>
          </a:bodyPr>
          <a:lstStyle/>
          <a:p>
            <a:pPr marL="457200" marR="0" lvl="0" indent="-45720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Two-way street</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Elections affect public policy to some degree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Public policy decisions affect electoral outcomes to some degree</a:t>
            </a:r>
          </a:p>
          <a:p>
            <a:pPr marL="742950" marR="0" lvl="2" indent="-28575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Depends on policy differences between candidates</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457200" y="363651"/>
            <a:ext cx="8229600" cy="1403365"/>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b="1" i="0" u="none" strike="noStrike" cap="none" dirty="0">
                <a:solidFill>
                  <a:srgbClr val="007FA3"/>
                </a:solidFill>
                <a:latin typeface="Arial"/>
                <a:ea typeface="Arial"/>
                <a:cs typeface="Arial"/>
                <a:sym typeface="Arial"/>
              </a:rPr>
              <a:t>Do Campaigns Lead to Increases in the Scope of Government?</a:t>
            </a:r>
          </a:p>
        </p:txBody>
      </p:sp>
      <p:sp>
        <p:nvSpPr>
          <p:cNvPr id="470" name="Shape 470"/>
          <p:cNvSpPr txBox="1">
            <a:spLocks noGrp="1"/>
          </p:cNvSpPr>
          <p:nvPr>
            <p:ph type="body" idx="1"/>
          </p:nvPr>
        </p:nvSpPr>
        <p:spPr>
          <a:xfrm>
            <a:off x="457200" y="2038865"/>
            <a:ext cx="8229600" cy="4087298"/>
          </a:xfrm>
          <a:prstGeom prst="rect">
            <a:avLst/>
          </a:prstGeom>
          <a:noFill/>
          <a:ln>
            <a:noFill/>
          </a:ln>
        </p:spPr>
        <p:txBody>
          <a:bodyPr lIns="91425" tIns="91425" rIns="91425" bIns="91425" anchor="t" anchorCtr="0">
            <a:noAutofit/>
          </a:bodyPr>
          <a:lstStyle/>
          <a:p>
            <a:pPr marL="457200" marR="0" lvl="0" indent="-457200" algn="l" rtl="0">
              <a:lnSpc>
                <a:spcPct val="11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Local promises add up</a:t>
            </a:r>
          </a:p>
          <a:p>
            <a:pPr marL="457200" marR="0" lvl="0" indent="-457200" algn="l" rtl="0">
              <a:lnSpc>
                <a:spcPct val="11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Government as servant rather than master</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457200" y="326581"/>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Shared Writing 9</a:t>
            </a:r>
          </a:p>
        </p:txBody>
      </p:sp>
      <p:sp>
        <p:nvSpPr>
          <p:cNvPr id="476" name="Shape 47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101600" marR="0" lvl="0" indent="0" algn="ctr" rtl="0">
              <a:lnSpc>
                <a:spcPct val="100000"/>
              </a:lnSpc>
              <a:spcBef>
                <a:spcPts val="0"/>
              </a:spcBef>
              <a:spcAft>
                <a:spcPts val="0"/>
              </a:spcAft>
              <a:buClr>
                <a:srgbClr val="007FA3"/>
              </a:buClr>
              <a:buSzPct val="25000"/>
              <a:buFont typeface="Arial"/>
              <a:buNone/>
            </a:pPr>
            <a:endParaRPr sz="2400" b="1" i="0" u="none" strike="noStrike" cap="none" dirty="0">
              <a:solidFill>
                <a:schemeClr val="dk1"/>
              </a:solidFill>
              <a:latin typeface="Arial"/>
              <a:ea typeface="Arial"/>
              <a:cs typeface="Arial"/>
              <a:sym typeface="Arial"/>
            </a:endParaRPr>
          </a:p>
          <a:p>
            <a:pPr marL="101600" marR="0" lvl="0" indent="0" algn="ctr" rtl="0">
              <a:lnSpc>
                <a:spcPct val="100000"/>
              </a:lnSpc>
              <a:spcBef>
                <a:spcPts val="1500"/>
              </a:spcBef>
              <a:spcAft>
                <a:spcPts val="0"/>
              </a:spcAft>
              <a:buClr>
                <a:srgbClr val="007FA3"/>
              </a:buClr>
              <a:buSzPct val="25000"/>
              <a:buFont typeface="Arial"/>
              <a:buNone/>
            </a:pPr>
            <a:r>
              <a:rPr lang="en-US" sz="2400" b="1" i="0" u="none" strike="noStrike" cap="none" dirty="0">
                <a:solidFill>
                  <a:schemeClr val="dk1"/>
                </a:solidFill>
                <a:latin typeface="Arial"/>
                <a:ea typeface="Arial"/>
                <a:cs typeface="Arial"/>
                <a:sym typeface="Arial"/>
              </a:rPr>
              <a:t>The selection of Democratic and Republican Party presidential nominees is the most open and participatory process for selecting party leaders anywhere in the democratic world. Yet it is widely criticized by scholars and politicians alike. What are the advantages and disadvantages of this system? How might it be improved in the future?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457200" y="314224"/>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Photo Credits</a:t>
            </a:r>
          </a:p>
        </p:txBody>
      </p:sp>
      <p:sp>
        <p:nvSpPr>
          <p:cNvPr id="482" name="Shape 482"/>
          <p:cNvSpPr txBox="1">
            <a:spLocks noGrp="1"/>
          </p:cNvSpPr>
          <p:nvPr>
            <p:ph type="body" idx="1"/>
          </p:nvPr>
        </p:nvSpPr>
        <p:spPr>
          <a:xfrm>
            <a:off x="457200" y="1668162"/>
            <a:ext cx="8229600" cy="4458001"/>
          </a:xfrm>
          <a:prstGeom prst="rect">
            <a:avLst/>
          </a:prstGeom>
          <a:noFill/>
          <a:ln>
            <a:noFill/>
          </a:ln>
        </p:spPr>
        <p:txBody>
          <a:bodyPr lIns="91425" tIns="91425" rIns="91425" bIns="91425" anchor="t" anchorCtr="0">
            <a:noAutofit/>
          </a:bodyPr>
          <a:lstStyle/>
          <a:p>
            <a:pPr marL="101600" marR="0" lvl="0" indent="0" algn="l" rtl="0">
              <a:lnSpc>
                <a:spcPct val="100000"/>
              </a:lnSpc>
              <a:spcBef>
                <a:spcPts val="0"/>
              </a:spcBef>
              <a:spcAft>
                <a:spcPts val="0"/>
              </a:spcAft>
              <a:buClr>
                <a:srgbClr val="007FA3"/>
              </a:buClr>
              <a:buSzPct val="25000"/>
              <a:buFont typeface="Arial"/>
              <a:buNone/>
            </a:pPr>
            <a:r>
              <a:rPr lang="en-US" sz="2400" b="1" i="0" u="none" strike="noStrike" cap="none" dirty="0">
                <a:solidFill>
                  <a:schemeClr val="dk1"/>
                </a:solidFill>
                <a:latin typeface="Arial"/>
                <a:ea typeface="Arial"/>
                <a:cs typeface="Arial"/>
                <a:sym typeface="Arial"/>
              </a:rPr>
              <a:t>Chapter 9    </a:t>
            </a:r>
          </a:p>
          <a:p>
            <a:pPr marL="101600" marR="0" lvl="0" indent="0" algn="l" rtl="0">
              <a:lnSpc>
                <a:spcPct val="100000"/>
              </a:lnSpc>
              <a:spcBef>
                <a:spcPts val="1500"/>
              </a:spcBef>
              <a:spcAft>
                <a:spcPts val="0"/>
              </a:spcAft>
              <a:buClr>
                <a:srgbClr val="007FA3"/>
              </a:buClr>
              <a:buSzPct val="25000"/>
              <a:buFont typeface="Arial"/>
              <a:buNone/>
            </a:pPr>
            <a:r>
              <a:rPr lang="en-US" sz="2400" b="0" i="0" u="none" strike="noStrike" cap="none" dirty="0">
                <a:solidFill>
                  <a:schemeClr val="dk1"/>
                </a:solidFill>
                <a:latin typeface="Arial"/>
                <a:ea typeface="Arial"/>
                <a:cs typeface="Arial"/>
                <a:sym typeface="Arial"/>
              </a:rPr>
              <a:t>245: John Roca, </a:t>
            </a:r>
            <a:r>
              <a:rPr lang="en-US" sz="2400" b="0" i="0" u="none" strike="noStrike" cap="none" dirty="0" err="1">
                <a:solidFill>
                  <a:schemeClr val="dk1"/>
                </a:solidFill>
                <a:latin typeface="Arial"/>
                <a:ea typeface="Arial"/>
                <a:cs typeface="Arial"/>
                <a:sym typeface="Arial"/>
              </a:rPr>
              <a:t>PacificCoastNews</a:t>
            </a:r>
            <a:r>
              <a:rPr lang="en-US" sz="2400" b="0" i="0" u="none" strike="noStrike" cap="none" dirty="0">
                <a:solidFill>
                  <a:schemeClr val="dk1"/>
                </a:solidFill>
                <a:latin typeface="Arial"/>
                <a:ea typeface="Arial"/>
                <a:cs typeface="Arial"/>
                <a:sym typeface="Arial"/>
              </a:rPr>
              <a:t>/Newscom; 247: Michael Boyer/AP Images; 248: Daniel Acker/Bloomberg/ Getty Images; 249: John Cole/Cagle Cartoons, Inc.; 254: Jonny White/</a:t>
            </a:r>
            <a:r>
              <a:rPr lang="en-US" sz="2400" b="0" i="0" u="none" strike="noStrike" cap="none" dirty="0" err="1">
                <a:solidFill>
                  <a:schemeClr val="dk1"/>
                </a:solidFill>
                <a:latin typeface="Arial"/>
                <a:ea typeface="Arial"/>
                <a:cs typeface="Arial"/>
                <a:sym typeface="Arial"/>
              </a:rPr>
              <a:t>Alamy</a:t>
            </a:r>
            <a:r>
              <a:rPr lang="en-US" sz="2400" b="0" i="0" u="none" strike="noStrike" cap="none" dirty="0">
                <a:solidFill>
                  <a:schemeClr val="dk1"/>
                </a:solidFill>
                <a:latin typeface="Arial"/>
                <a:ea typeface="Arial"/>
                <a:cs typeface="Arial"/>
                <a:sym typeface="Arial"/>
              </a:rPr>
              <a:t> Stock Photo; 257: ZUMA Press, Inc./ </a:t>
            </a:r>
            <a:r>
              <a:rPr lang="en-US" sz="2400" b="0" i="0" u="none" strike="noStrike" cap="none" dirty="0" err="1">
                <a:solidFill>
                  <a:schemeClr val="dk1"/>
                </a:solidFill>
                <a:latin typeface="Arial"/>
                <a:ea typeface="Arial"/>
                <a:cs typeface="Arial"/>
                <a:sym typeface="Arial"/>
              </a:rPr>
              <a:t>Alamy</a:t>
            </a:r>
            <a:r>
              <a:rPr lang="en-US" sz="2400" b="0" i="0" u="none" strike="noStrike" cap="none" dirty="0">
                <a:solidFill>
                  <a:schemeClr val="dk1"/>
                </a:solidFill>
                <a:latin typeface="Arial"/>
                <a:ea typeface="Arial"/>
                <a:cs typeface="Arial"/>
                <a:sym typeface="Arial"/>
              </a:rPr>
              <a:t> Stock Photo; 261: Evan </a:t>
            </a:r>
            <a:r>
              <a:rPr lang="en-US" sz="2400" b="0" i="0" u="none" strike="noStrike" cap="none" dirty="0" err="1">
                <a:solidFill>
                  <a:schemeClr val="dk1"/>
                </a:solidFill>
                <a:latin typeface="Arial"/>
                <a:ea typeface="Arial"/>
                <a:cs typeface="Arial"/>
                <a:sym typeface="Arial"/>
              </a:rPr>
              <a:t>Vucci</a:t>
            </a:r>
            <a:r>
              <a:rPr lang="en-US" sz="2400" b="0" i="0" u="none" strike="noStrike" cap="none" dirty="0">
                <a:solidFill>
                  <a:schemeClr val="dk1"/>
                </a:solidFill>
                <a:latin typeface="Arial"/>
                <a:ea typeface="Arial"/>
                <a:cs typeface="Arial"/>
                <a:sym typeface="Arial"/>
              </a:rPr>
              <a:t>/AP Images; 266: John Cross/Mankato Free Press/AP Images; 267: Daniel Acker/Bloomberg/Getty Images; 269: Paul </a:t>
            </a:r>
            <a:r>
              <a:rPr lang="en-US" sz="2400" b="0" i="0" u="none" strike="noStrike" cap="none" dirty="0" err="1">
                <a:solidFill>
                  <a:schemeClr val="dk1"/>
                </a:solidFill>
                <a:latin typeface="Arial"/>
                <a:ea typeface="Arial"/>
                <a:cs typeface="Arial"/>
                <a:sym typeface="Arial"/>
              </a:rPr>
              <a:t>Morigi</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WireImage</a:t>
            </a:r>
            <a:r>
              <a:rPr lang="en-US" sz="2400" b="0" i="0" u="none" strike="noStrike" cap="none" dirty="0">
                <a:solidFill>
                  <a:schemeClr val="dk1"/>
                </a:solidFill>
                <a:latin typeface="Arial"/>
                <a:ea typeface="Arial"/>
                <a:cs typeface="Arial"/>
                <a:sym typeface="Arial"/>
              </a:rPr>
              <a:t>/Getty Images; 273: Louis </a:t>
            </a:r>
            <a:r>
              <a:rPr lang="en-US" sz="2400" b="0" i="0" u="none" strike="noStrike" cap="none" dirty="0" err="1">
                <a:solidFill>
                  <a:schemeClr val="dk1"/>
                </a:solidFill>
                <a:latin typeface="Arial"/>
                <a:ea typeface="Arial"/>
                <a:cs typeface="Arial"/>
                <a:sym typeface="Arial"/>
              </a:rPr>
              <a:t>Lanzano</a:t>
            </a:r>
            <a:r>
              <a:rPr lang="en-US" sz="2400" b="0" i="0" u="none" strike="noStrike" cap="none" dirty="0">
                <a:solidFill>
                  <a:schemeClr val="dk1"/>
                </a:solidFill>
                <a:latin typeface="Arial"/>
                <a:ea typeface="Arial"/>
                <a:cs typeface="Arial"/>
                <a:sym typeface="Arial"/>
              </a:rPr>
              <a:t>/Polaris/ Newscom; 277: © </a:t>
            </a:r>
            <a:r>
              <a:rPr lang="en-US" sz="2400" b="0" i="0" u="none" strike="noStrike" cap="none" dirty="0" err="1">
                <a:solidFill>
                  <a:schemeClr val="dk1"/>
                </a:solidFill>
                <a:latin typeface="Arial"/>
                <a:ea typeface="Arial"/>
                <a:cs typeface="Arial"/>
                <a:sym typeface="Arial"/>
              </a:rPr>
              <a:t>dpa</a:t>
            </a:r>
            <a:r>
              <a:rPr lang="en-US" sz="2400" b="0" i="0" u="none" strike="noStrike" cap="none" dirty="0">
                <a:solidFill>
                  <a:schemeClr val="dk1"/>
                </a:solidFill>
                <a:latin typeface="Arial"/>
                <a:ea typeface="Arial"/>
                <a:cs typeface="Arial"/>
                <a:sym typeface="Arial"/>
              </a:rPr>
              <a:t>/</a:t>
            </a:r>
            <a:r>
              <a:rPr lang="en-US" sz="2400" b="0" i="0" u="none" strike="noStrike" cap="none" dirty="0" err="1">
                <a:solidFill>
                  <a:schemeClr val="dk1"/>
                </a:solidFill>
                <a:latin typeface="Arial"/>
                <a:ea typeface="Arial"/>
                <a:cs typeface="Arial"/>
                <a:sym typeface="Arial"/>
              </a:rPr>
              <a:t>Alamy</a:t>
            </a:r>
            <a:r>
              <a:rPr lang="en-US" sz="2400" b="0" i="0" u="none" strike="noStrike" cap="none" dirty="0">
                <a:solidFill>
                  <a:schemeClr val="dk1"/>
                </a:solidFill>
                <a:latin typeface="Arial"/>
                <a:ea typeface="Arial"/>
                <a:cs typeface="Arial"/>
                <a:sym typeface="Arial"/>
              </a:rPr>
              <a:t> Live News</a:t>
            </a:r>
          </a:p>
          <a:p>
            <a:pPr marL="101600" marR="0" lvl="0" indent="0" algn="l" rtl="0">
              <a:lnSpc>
                <a:spcPct val="100000"/>
              </a:lnSpc>
              <a:spcBef>
                <a:spcPts val="1500"/>
              </a:spcBef>
              <a:spcAft>
                <a:spcPts val="0"/>
              </a:spcAft>
              <a:buClr>
                <a:srgbClr val="007FA3"/>
              </a:buClr>
              <a:buSzPct val="25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Competing for Delegates (1 of 2)</a:t>
            </a:r>
          </a:p>
        </p:txBody>
      </p:sp>
      <p:sp>
        <p:nvSpPr>
          <p:cNvPr id="96" name="Shape 9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National party convention</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State delegates meet and vote on nominee</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Nomination process more democratic today</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McGovern-Fraser Commission</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err="1">
                <a:solidFill>
                  <a:srgbClr val="000000"/>
                </a:solidFill>
                <a:latin typeface="Verdana"/>
                <a:ea typeface="Verdana"/>
                <a:cs typeface="Verdana"/>
                <a:sym typeface="Verdana"/>
              </a:rPr>
              <a:t>Superdelegates</a:t>
            </a:r>
            <a:endParaRPr lang="en-US" sz="2000" b="0" i="0" u="none" strike="noStrike" cap="none" dirty="0">
              <a:solidFill>
                <a:srgbClr val="000000"/>
              </a:solidFill>
              <a:latin typeface="Verdana"/>
              <a:ea typeface="Verdana"/>
              <a:cs typeface="Verdana"/>
              <a:sym typeface="Verdana"/>
            </a:endParaRPr>
          </a:p>
          <a:p>
            <a:pPr marL="256032" marR="0" lvl="0" indent="-154432"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chemeClr val="dk1"/>
                </a:solidFill>
                <a:latin typeface="Verdana"/>
                <a:ea typeface="Verdana"/>
                <a:cs typeface="Verdana"/>
                <a:sym typeface="Verdana"/>
              </a:rPr>
              <a:t>The invisible primary</a:t>
            </a:r>
          </a:p>
          <a:p>
            <a:pPr marL="1143000" marR="0" lvl="2" indent="-127000" algn="l" rtl="0">
              <a:lnSpc>
                <a:spcPct val="120000"/>
              </a:lnSpc>
              <a:spcBef>
                <a:spcPts val="60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Woo support out of the public eye</a:t>
            </a:r>
          </a:p>
          <a:p>
            <a:pPr marL="1143000" marR="0" lvl="2" indent="-127000" algn="l" rtl="0">
              <a:lnSpc>
                <a:spcPct val="120000"/>
              </a:lnSpc>
              <a:spcBef>
                <a:spcPts val="60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Craft positive personal image</a:t>
            </a:r>
          </a:p>
          <a:p>
            <a:pPr marL="1143000" marR="0" lvl="2" indent="-127000" algn="l" rtl="0">
              <a:lnSpc>
                <a:spcPct val="120000"/>
              </a:lnSpc>
              <a:spcBef>
                <a:spcPts val="60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Distinguish themselves from other candidates</a:t>
            </a:r>
          </a:p>
          <a:p>
            <a:pPr marL="1143000" marR="0" lvl="2" indent="-127000" algn="l" rtl="0">
              <a:lnSpc>
                <a:spcPct val="120000"/>
              </a:lnSpc>
              <a:spcBef>
                <a:spcPts val="60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Seek media attention but avoid blunders</a:t>
            </a:r>
          </a:p>
          <a:p>
            <a:pPr marL="256032" marR="0" lvl="0" indent="-154432" algn="l" rtl="0">
              <a:lnSpc>
                <a:spcPct val="100000"/>
              </a:lnSpc>
              <a:spcBef>
                <a:spcPts val="1500"/>
              </a:spcBef>
              <a:spcAft>
                <a:spcPts val="0"/>
              </a:spcAft>
              <a:buClr>
                <a:srgbClr val="007FA3"/>
              </a:buClr>
              <a:buSzPct val="100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215369"/>
            <a:ext cx="8229600" cy="1308295"/>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b="1" i="0" u="none" strike="noStrike" cap="none" dirty="0">
                <a:solidFill>
                  <a:srgbClr val="007FA3"/>
                </a:solidFill>
                <a:latin typeface="Arial"/>
                <a:ea typeface="Arial"/>
                <a:cs typeface="Arial"/>
                <a:sym typeface="Arial"/>
              </a:rPr>
              <a:t>1968 Democratic National Convention Riots</a:t>
            </a:r>
          </a:p>
        </p:txBody>
      </p:sp>
      <p:pic>
        <p:nvPicPr>
          <p:cNvPr id="103" name="Shape 103" descr="A black and white photo of riots during the 1968 Democratic national convention. There is a large crowd outside and police officers attempting to maintain order."/>
          <p:cNvPicPr preferRelativeResize="0"/>
          <p:nvPr/>
        </p:nvPicPr>
        <p:blipFill rotWithShape="1">
          <a:blip r:embed="rId3">
            <a:alphaModFix/>
          </a:blip>
          <a:srcRect/>
          <a:stretch/>
        </p:blipFill>
        <p:spPr>
          <a:xfrm>
            <a:off x="1463040" y="1523665"/>
            <a:ext cx="6217919" cy="4823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15370"/>
            <a:ext cx="8229600" cy="109727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007FA3"/>
              </a:buClr>
              <a:buSzPct val="25000"/>
              <a:buFont typeface="Times New Roman"/>
              <a:buNone/>
            </a:pPr>
            <a:r>
              <a:rPr lang="en-US" sz="4000" b="1" i="0" u="none" strike="noStrike" cap="none" dirty="0">
                <a:solidFill>
                  <a:srgbClr val="007FA3"/>
                </a:solidFill>
                <a:latin typeface="Arial"/>
                <a:ea typeface="Arial"/>
                <a:cs typeface="Arial"/>
                <a:sym typeface="Arial"/>
              </a:rPr>
              <a:t>Competing for Delegates (2 of 2)</a:t>
            </a:r>
          </a:p>
        </p:txBody>
      </p:sp>
      <p:sp>
        <p:nvSpPr>
          <p:cNvPr id="110" name="Shape 1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noAutofit/>
          </a:bodyPr>
          <a:lstStyle/>
          <a:p>
            <a:pPr marL="0" marR="0" lvl="0" indent="0" algn="l" rtl="0">
              <a:lnSpc>
                <a:spcPct val="120000"/>
              </a:lnSpc>
              <a:spcBef>
                <a:spcPts val="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The caucuses and primaries</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Iowa caucus</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New Hampshire presidential primary</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Frontloading</a:t>
            </a:r>
          </a:p>
          <a:p>
            <a:pPr marL="0" marR="0" lvl="0" indent="0" algn="l" rtl="0">
              <a:lnSpc>
                <a:spcPct val="120000"/>
              </a:lnSpc>
              <a:spcBef>
                <a:spcPts val="560"/>
              </a:spcBef>
              <a:spcAft>
                <a:spcPts val="0"/>
              </a:spcAft>
              <a:buClr>
                <a:srgbClr val="004185"/>
              </a:buClr>
              <a:buSzPct val="100000"/>
              <a:buFont typeface="Noto Sans Symbols"/>
              <a:buChar char="⬜"/>
            </a:pPr>
            <a:r>
              <a:rPr lang="en-US" sz="2800" b="0" i="0" u="none" strike="noStrike" cap="none" dirty="0">
                <a:solidFill>
                  <a:srgbClr val="000000"/>
                </a:solidFill>
                <a:latin typeface="Verdana"/>
                <a:ea typeface="Verdana"/>
                <a:cs typeface="Verdana"/>
                <a:sym typeface="Verdana"/>
              </a:rPr>
              <a:t>Evaluating the primary and caucus system </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Disproportionate attention on early caucuses and primaries</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Politicians find it hard to take time out to run</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Money plays too big a role</a:t>
            </a:r>
          </a:p>
          <a:p>
            <a:pPr marL="914400" marR="0" lvl="2" indent="0" algn="l" rtl="0">
              <a:lnSpc>
                <a:spcPct val="120000"/>
              </a:lnSpc>
              <a:spcBef>
                <a:spcPts val="0"/>
              </a:spcBef>
              <a:spcAft>
                <a:spcPts val="0"/>
              </a:spcAft>
              <a:buClr>
                <a:srgbClr val="000000"/>
              </a:buClr>
              <a:buSzPct val="100000"/>
              <a:buFont typeface="Noto Sans Symbols"/>
              <a:buChar char="■"/>
            </a:pPr>
            <a:r>
              <a:rPr lang="en-US" sz="2000" b="0" i="0" u="none" strike="noStrike" cap="none" dirty="0">
                <a:solidFill>
                  <a:srgbClr val="000000"/>
                </a:solidFill>
                <a:latin typeface="Verdana"/>
                <a:ea typeface="Verdana"/>
                <a:cs typeface="Verdana"/>
                <a:sym typeface="Verdana"/>
              </a:rPr>
              <a:t>Participation is low in primaries and caucuses are unrepresentative</a:t>
            </a:r>
          </a:p>
        </p:txBody>
      </p:sp>
    </p:spTree>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7230</Words>
  <Application>Microsoft Office PowerPoint</Application>
  <PresentationFormat>On-screen Show (4:3)</PresentationFormat>
  <Paragraphs>561</Paragraphs>
  <Slides>63</Slides>
  <Notes>63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Noto Sans Symbols</vt:lpstr>
      <vt:lpstr>Times New Roman</vt:lpstr>
      <vt:lpstr>Verdana</vt:lpstr>
      <vt:lpstr>508 Lecture</vt:lpstr>
      <vt:lpstr>Government in America: People, Politics and Policy</vt:lpstr>
      <vt:lpstr>Learning Objectives (1 of 2)</vt:lpstr>
      <vt:lpstr>Learning Objectives (2 of 2)</vt:lpstr>
      <vt:lpstr>Learning Objective 9.1</vt:lpstr>
      <vt:lpstr>The Nomination Game</vt:lpstr>
      <vt:lpstr>Donald Trump Campaigns</vt:lpstr>
      <vt:lpstr>Competing for Delegates (1 of 2)</vt:lpstr>
      <vt:lpstr>1968 Democratic National Convention Riots</vt:lpstr>
      <vt:lpstr>Competing for Delegates (2 of 2)</vt:lpstr>
      <vt:lpstr>#Robot Rubio</vt:lpstr>
      <vt:lpstr>Figure 9.1 A Count of Clinton and Obama Events During the 2008 Nomination Campaign</vt:lpstr>
      <vt:lpstr>The Convention Send Off</vt:lpstr>
      <vt:lpstr>Learning Objective 9.2</vt:lpstr>
      <vt:lpstr>The Campaign Game</vt:lpstr>
      <vt:lpstr>The High-Tech Media Campaign</vt:lpstr>
      <vt:lpstr>Trump Tweets</vt:lpstr>
      <vt:lpstr>Organizing the Campaign (1 of 2)</vt:lpstr>
      <vt:lpstr>Kellyanne Conway</vt:lpstr>
      <vt:lpstr>Organizing the Campaign (2 of 2)</vt:lpstr>
      <vt:lpstr>Learning Objective 9.3</vt:lpstr>
      <vt:lpstr>Money and Campaigning</vt:lpstr>
      <vt:lpstr>Regulations on Campaign Contributions</vt:lpstr>
      <vt:lpstr>Figure 9.2 How Obama Raised More Campaign Money by Declining Federal Funds</vt:lpstr>
      <vt:lpstr>Regulations on Independent Political Expenditures</vt:lpstr>
      <vt:lpstr>Citizens United</vt:lpstr>
      <vt:lpstr>Journal Prompt 9.3: Regulations on Independent Political Expenditures</vt:lpstr>
      <vt:lpstr>Are Campaigns Too Expensive?</vt:lpstr>
      <vt:lpstr>Does Money Buy Victory?</vt:lpstr>
      <vt:lpstr>Learning Objective 9.4</vt:lpstr>
      <vt:lpstr>The Impact of Campaigns</vt:lpstr>
      <vt:lpstr>Learning Objective 9.5</vt:lpstr>
      <vt:lpstr>Whether to Vote: A Citizen’s  First Choice</vt:lpstr>
      <vt:lpstr>Figure 9.3 American Turnout Rates Compared to Other Established Democracies</vt:lpstr>
      <vt:lpstr>Deciding Whether to Vote</vt:lpstr>
      <vt:lpstr>2008 Minnesota Senate Race</vt:lpstr>
      <vt:lpstr>Registering to Vote</vt:lpstr>
      <vt:lpstr>New Voter ID Laws</vt:lpstr>
      <vt:lpstr>Who Votes? (1 of 2)</vt:lpstr>
      <vt:lpstr>Who Votes? (2 of 2)</vt:lpstr>
      <vt:lpstr>Table 9.1 Reported Turnout Rates for Groups of U.S. Citizens in 2012 and 2014 (1 of 4)</vt:lpstr>
      <vt:lpstr>Table 9.1 Reported Turnout Rates for Groups of U.S. Citizens in 2012 and 2014 (2 of 4)</vt:lpstr>
      <vt:lpstr>Table 9.1 Reported Turnout Rates for Groups of U.S. Citizens in 2012 and 2014 (3 of 4)</vt:lpstr>
      <vt:lpstr>Table 9.1 Reported Turnout Rates for Groups of U.S. Citizens in 2012 and 2014 (4 of 4)</vt:lpstr>
      <vt:lpstr>Rock the Vote</vt:lpstr>
      <vt:lpstr>Journal Prompt 9.5: Who Votes?</vt:lpstr>
      <vt:lpstr>Learning Objective 9.6</vt:lpstr>
      <vt:lpstr>How Americans Vote: Explaining Citizens’ Decisions</vt:lpstr>
      <vt:lpstr>Party Identification</vt:lpstr>
      <vt:lpstr>Candidate Evaluations: How Citizens See the Candidates</vt:lpstr>
      <vt:lpstr>Policy Voting</vt:lpstr>
      <vt:lpstr>2016: An Election Like No Other</vt:lpstr>
      <vt:lpstr>Trump 2016 Victory Party</vt:lpstr>
      <vt:lpstr>Figure 9.4 Electoral College and Exit Poll Results for 2016</vt:lpstr>
      <vt:lpstr>Learning Objective 9.7</vt:lpstr>
      <vt:lpstr>The Last Battle:  The Electoral College</vt:lpstr>
      <vt:lpstr>Learning Objective 9.8</vt:lpstr>
      <vt:lpstr>Understanding Campaigns and Voting Behavior</vt:lpstr>
      <vt:lpstr>Are Nominations and Campaigns too Democratic?</vt:lpstr>
      <vt:lpstr>Trump and Obama</vt:lpstr>
      <vt:lpstr>Do Elections Affect Public Policy?</vt:lpstr>
      <vt:lpstr>Do Campaigns Lead to Increases in the Scope of Government?</vt:lpstr>
      <vt:lpstr>Shared Writing 9</vt:lpstr>
      <vt:lpstr>Photo Credits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Government in America: People, Politics and Policy</dc:title>
  <cp:lastModifiedBy>Ragay, Katherine Tiffany</cp:lastModifiedBy>
  <cp:revision>47</cp:revision>
  <dcterms:modified xsi:type="dcterms:W3CDTF">2017-02-16T04:11:26Z</dcterms:modified>
</cp:coreProperties>
</file>