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C7BD07-E326-43FC-A1B2-F01F2722FD4B}">
  <a:tblStyle styleId="{12C7BD07-E326-43FC-A1B2-F01F2722FD4B}"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82" autoAdjust="0"/>
  </p:normalViewPr>
  <p:slideViewPr>
    <p:cSldViewPr snapToGrid="0">
      <p:cViewPr varScale="1">
        <p:scale>
          <a:sx n="81" d="100"/>
          <a:sy n="81" d="100"/>
        </p:scale>
        <p:origin x="11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27423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883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9646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Party membership in America is a psychological label. Voters think they know what each party stands for and they choose an affiliation based on which party is closer to their preferences. The self-proclaimed preference for one party or the other is called party identification.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Polls have traced party identification over time. Two patterns have emerged in recent decades from these polls. First, more Americans now identify as Republicans than Democrats, and more Americans (44% in 2012) call themselves Independents, especially younger citizens. Independents claim to vote for the person, not the party, and are more likely than partisans to engage in ticket-splitting.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1" name="Shape 1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17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Political analysts and scholars carefully monitor changes in the distribution party identification. Below, you can see the percentage of population that has identified itself as Democrats, Independents, and Republicans during each presidential election year from 1952 to 2016.</a:t>
            </a: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311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Arial"/>
                <a:ea typeface="Arial"/>
                <a:cs typeface="Arial"/>
                <a:sym typeface="Arial"/>
              </a:rPr>
              <a:t>Using data drawn from the 2014 General Social Survey, this table illustrates the percentage of an age group and their respective partisan identification. As we can see young voters have a pronounced tendency to more independent of the major political parties than older people.</a:t>
            </a:r>
          </a:p>
        </p:txBody>
      </p:sp>
      <p:sp>
        <p:nvSpPr>
          <p:cNvPr id="136" name="Shape 1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0059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37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460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Local, state, and national party organizations would appear to have a hierarchical structure, but that appearance is deceiving, as the parties are highly decentralized and fragmented.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2750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urban political party was the main party organization from the late nineteenth century until at least the New Deal. The party’s effectiveness at getting out the vote came from so-called party machines, which rewarded voters for their support in a variety of ways.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Patronage was the key inducement used by party machines. Jobs were given to contributors, not based on merit or competence. New York and Chicago had the best known and most corrupt political machines. At its height, the Democratic political machine in Chicago dispensed 40,000 patronage jobs, the recipients of which were expected to deliver at least 10 votes each on Election Day and to kick back 5% of their salary in the form of a donation to the local Democratic Party.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Progressive reforms that made jobs merit-based and government contracts subject to bidding largely ended the patronage system.</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7147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Mayor Richard J Daley ruled the city of Chicago from 1955 until his death in 1976. His Cook County Democratic party organization was highly organized at the precinct level. Members of the organization kept people in their neighborhoods happy by providing for their local needs, such as street maintenance, new stoplights, no-parking zones, and so on, and the people reciprocated on Election Day by supporting the organization’s candidates.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51856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state party organizations vary in their levels of organization and funding. States get to decide certain rules related to voting, such as whether to hold open or closed primaries, whether to allow one-punch straight-ticket voting, and whether to list party candidates in a single column or randomly on ballots. These rules make a big difference in voter behavior.</a:t>
            </a:r>
          </a:p>
          <a:p>
            <a:pPr marL="0" marR="0" lvl="0" indent="0" algn="l" rtl="0">
              <a:spcBef>
                <a:spcPts val="0"/>
              </a:spcBef>
              <a:spcAft>
                <a:spcPts val="0"/>
              </a:spcAft>
              <a:buClr>
                <a:schemeClr val="dk1"/>
              </a:buClr>
              <a:buSzPct val="2500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State parties are increasingly establishing permanent headquarters. Their job is to provide technical assistance with campaigns since candidates usually have their own campaign organizations.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317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877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national convention of each party meets every four years to formally nominate the party’s presidential candidate and revise the party platform. The national committee operates between conventions, led by the national chairperson, who hires staff, raises money, pays bills, and attends to the daily duties of the party. The party chair sometimes uses this position as a means of political advancement.</a:t>
            </a:r>
          </a:p>
          <a:p>
            <a:pPr marL="0" marR="0" lvl="0" indent="0" algn="l" rtl="0">
              <a:spcBef>
                <a:spcPts val="0"/>
              </a:spcBef>
              <a:spcAft>
                <a:spcPts val="0"/>
              </a:spcAft>
              <a:buClr>
                <a:schemeClr val="dk1"/>
              </a:buClr>
              <a:buSzPct val="2500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2126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436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party that controls the most government offices and branches will have the most influence in public policy. In other words, they get to determine who gets what, where, when, and how.</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Individuals and groups form coalitions to support parties based on the party’s performance in office, that is, what it has done and what it’s promised to do. Most presidents fail to live up to their campaign promises, such as by raising taxes when they promised not to or failing to cut them when they promised to do so. But they do accomplish some of their stated goals. Ronald Reagan promised to increase defense spending and cut social welfare expenditures, and he did both of those things. Barack Obama got the troops out of Iraq, as promised.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Party platforms serve as a blueprint for legislative plans and reflect the attitudes of the party’s base.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00914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few people actually read party platforms, they are one of the best-written sources for what the parties believe in. A brief summary of some of the contrasting positions in the Democratic and Republican platforms of 2016 illustrates major differences in beliefs between the two parties.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4" name="Shape 2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4648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few people actually read party platforms, they are one of the best-written sources for what the parties believe in. A brief summary of some of the contrasting positions in the Democratic and Republican platforms of 2016 illustrates major differences in beliefs between the two parties.</a:t>
            </a:r>
          </a:p>
        </p:txBody>
      </p:sp>
      <p:sp>
        <p:nvSpPr>
          <p:cNvPr id="211" name="Shape 2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490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few people actually read party platforms, they are one of the best-written sources for what the parties believe in. A brief summary of some of the contrasting positions in the Democratic and Republican platforms of 2016 illustrates major differences in beliefs between the two parties.</a:t>
            </a: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198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few people actually read party platforms, they are one of the best-written sources for what the parties believe in. A brief summary of some of the contrasting positions in the Democratic and Republican platforms of 2016 illustrates major differences in beliefs between the two parties.</a:t>
            </a: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91283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498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United States has a two-party system. Most other democratic countries have more than two parties. Throughout American history, one party has been the dominant majority party for long periods of time, followed by the other party.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Political scientists study these party eras. Each one starts with a critical election in which old party coalitions fracture and new ones begin to form. Voters realign their preferences and the other party dominates until a new party realignment occurs. Party realignments don’t occur often, and they are usually sparked in response to some crisis, such as the Great Depression.</a:t>
            </a:r>
          </a:p>
          <a:p>
            <a:pPr marL="0" marR="0" lvl="0" indent="0" algn="l" rtl="0">
              <a:spcBef>
                <a:spcPts val="0"/>
              </a:spcBef>
              <a:spcAft>
                <a:spcPts val="0"/>
              </a:spcAft>
              <a:buClr>
                <a:schemeClr val="dk1"/>
              </a:buClr>
              <a:buSzPct val="2500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0565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framers of the Constitution didn’t anticipate the advent of parties. James Madison had warned against the dangers of “factions,” which we would call political parties, but they formed almost immediately.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Federalist Party was the first to form, when Secretary of State Alexander Hamilton was seeking support for starting a national bank. The Federalist Party drew support from capitalists and those who favored a stronger national government. An opposition party coalesced around Thomas Jefferson, comprising agrarian interests who favored stronger state government and weaker national control.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After Jefferson defeated Federalist John Adams in the presidential election of 1800, the Federalist Party fizzled. The ideas of loyal opposition and rotation of power were not yet established. The Democratic-Republican Party disintegrated due to the rise of internal factions shortly thereafter, and was replaced with the beginnings of modern political parties.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710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844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Alexander Hamilton was one of the most important leaders of the Federalist party. His political and personal life has recently drawn a lot of attention due to the overwhelming success of "Hamilton” on the Broadway stage. Lin-Manuel Miranda wrote the play and performed the role of Hamilton, as shown here.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48673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Andrew Jackson is considered to be the founder of the modern American political party because he created a new coalition of Westerners, Southerners, and new immigrants who emerged from the old Democratic-Republican Party and formed the antecedent to the modern Democratic Party. One of Jackson’s goals broaden political opportunity by eliminating many vestiges of elitism and mobilizing the masses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Martin Van Buren, who succeeded Jackson as president, theorized that one party could not please everyone and needed loyal opposition to represent other segments. This came initially in the form of the short-lived Whig Party.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0" name="Shape 2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05800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Slavery dominated political discourse by the 1850s, and split both parties internally. Abraham Lincoln formed an antislavery coalition that emerged as the Republican Party. After the Civil War, the Republican Party enjoyed 60 years of dominance. This was the second party realignment, and it lasted until the Great Depression.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7" name="Shape 2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0299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President Herbert Hoover’s poor handling of the Great Depression caused him to lose the 1932 presidential election to Franklin D. Roosevelt, who promised Americans a New Deal and forged a new coalition made up of urban dwellers, labor unions, Catholics and Jews, the poor, Southerners, and African Americans. The New Deal coalition kept the Democrats in power until the 1960s, when President Lyndon Johnson’s Vietnam War and civil rights policies fractured it.</a:t>
            </a:r>
          </a:p>
        </p:txBody>
      </p:sp>
      <p:sp>
        <p:nvSpPr>
          <p:cNvPr id="274" name="Shape 2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79158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Franklin Roosevelt reshaped the Democratic Party, bringing together a diverse array of groups that had long been marginalized in American political life. Many of the key features of the Democratic Party today, such as support from labor unions, can be traced to the FDR era.</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45693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Nixon was running for president in 1968, he formulated a policy platform emphasizing support for states’ rights, law and order, and a strong military posture. This platform was calculated to win over Southern conservatives to the Republican Party. Southern whites had been defecting to the Republicans ever since the Democrats first began to embrace civil rights in 1948, and Nixon’s “states’ rights” was code for opposition to civil rights.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Unlike in previous realignments, Nixon’s party didn’t have both houses of Congress. This wasn’t an exception, but the emergence of a new pattern that held for Presidents Ronald Reagan and George Bush. Divided government and gridlock are now business as usual.</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Instead of party realignments, we are now seeing dealignment, in which voters are gradually moving away from both parties. What are the implications of dealignment for the political party system?</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1268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two parties continue to draw support from very different social groups, many of which have existed since the New Deal era. This figure shows the percentage identifying as Democrats and Republicans for various groups shortly after the 2014 midterm elections.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5490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most significant political changes over the past four decades has been the partisan realignment in the Southern states that has transformed this region from a solid Democratic base of support to a solid Republican area.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60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Without strong Southern support for the Republicans in recent elections, it is doubtful that the GOP would have been able to attain majority party status in the Congress for the majority of the period from 1995 to 2018. The crucial role of the South in Republican politics has lately been reflected in the makeup of the GOP congressional leadership. Mitch McConnell of Kentucky and Trent Lott of Mississippi have served as the Republicans’ leader in the Senate. Georgia’s Newt Gingrich served as a Speaker of the House for three terms, and Louisiana's Stephen Scalise currently holds the position of House Majority Whip.</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3" name="Shape 3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2076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168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two parties dominate American politics, third parties do exist and occasionally they even briefly capture the public’s attention. There are three types of third parties.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type promotes a cause, such as the Prohibition Party that formed over the single issue of outlawing alcoholic beverages. Some “cause parties” take extreme ideological positions.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Another type of third party is a splinter party, or offshoot of a major party. In 1912, for example, Theodore Roosevelt, who had previously been elected president as a Republican, ran under the Progressive Party banner.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Sometimes parties form around a candidate—such as Ross Perot in 1992—who chooses not to affiliate with a party in the hopes of appealing to voters who are dissatisfied with both parties.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Third-party candidates almost never win office but they can split the major party vote and affect the outcome of an election, as in 1912 when the Progressives split the Republican vote and enabled a Democrat to win in a Republican era.</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Do you know why there are only two parties in the United States but more in most other democracies? In the United States, we have a winner-take-all system. Many other democracies have proportional representation, in which each party receives seats in proportion to the number of votes they received.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4885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7037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Libertarian party is one of America's strongest third parties and usually gets its presidential candidates on the ballot in most states. Gary Johnson, the former governor of New Mexico, was the Libertarian candidate for president in both 2012 and 2016. In this photograph, Johnson is shown autographing a T-shirt for a supporter.</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5780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36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5427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Today, multiparty systems are considered essential to democratic government. The absence of the free competition of parties is a feature of totalitarian regimes. Yet the Founders were leery of parties and sought to limit the role they could play in American democracy. What role should they play? Should parties continue to be so loosely organized?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42" name="Shape 3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9452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There’s only a limited connection between what candidates say they’ll do and what they accomplish once in office. Advocates of a responsible party model would like to see each party present a distinct, comprehensive governing program. Each candidate should be committed to the program. The major party must implement its programs and accept responsibility for its performance. According to this model, parties should be more cohesive and accept collective responsibility for their actions so voters would know who to blame.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model is far from the reality today. Politicians face no sanctions for deviating from the party line, and party leadership has no control over them. Southern Democrats are often more conservative, and serve more conservative constituencies, than Northern ones, and regularly defect from their party on social issues. Such behavior is unusual in most other democracies where party leadership has much more power to enforce party unity and voting.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Are decentralized parties bad or good? It’s a matter of opinion. America’s a big country, so it might be unrealistic to expect Massachusetts Democrats to vote the same way as Arizona Democrats. What do you think?</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49" name="Shape 3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099146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During the presidency of Barack Obama, there was much discussion in the press about heightened partisan tensions between Democrats and Republicans in Congress. A close look at votes in the House of Representatives on major legislation that President Obama signed into law reveals three patterns: Democrats and Republicans sometimes differ greatly, sometimes cooperate, and sometimes oppose their own party’s president more than the other party.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6" name="Shape 3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147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During the presidency of Barack Obama, there was much discussion in the press about heightened partisan tensions between Democrats and Republicans in Congress. A close look at votes in the House of Representatives on major legislation that President Obama signed into law reveals three patterns: Democrats and Republicans sometimes differ greatly, sometimes cooperate, and sometimes oppose their own party’s president more than the other party.</a:t>
            </a:r>
          </a:p>
        </p:txBody>
      </p:sp>
      <p:sp>
        <p:nvSpPr>
          <p:cNvPr id="363" name="Shape 3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08727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America’s lack of strong party discipline limits the scope of government because one party usually cannot gain enough votes to make major legislative changes. Health care provides a good example. Most European countries enacted universal health care laws after World War II. But Democratic president Bill Clinton, with a Congress controlled by Democrats, wasn’t able to get enough votes from his own party to implement universal health care in the United States.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 the other hand, it’s also hard for parties to cut government spending. Politicians are out to get more for their own constituents, and there’s nobody with an incentive to say no.</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70" name="Shape 3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1806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0588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22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purpose of political parties is to win elections. Parties seek to control the government. Period. That is their entire function: win elections, control the government.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Political scientists think about parties in three ways: The party in the electorate is the party’s membership. It’s easy to be a member of a party. There are no dues to pay and you aren’t obliged to officially register as a party member or work on campaigns. You aren’t even obliged to vote for your party’s candidates.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party as an organization comprises the party’s national, state, and local offices, and their staffs, budgets, and rules.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Finally, the party in government consists of elected officials who call themselves party members. Officials are not obliged to vote with their party, and may sometimes vote with the opposition. But party leaders are the main spokespeople for the parties and sometimes try to enact their party’s policy promises into law.</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8" name="Shape 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611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a large democracy, citizens rely on linkage institutions to indicate their policy preferences to government. Linkage institutions include parties, elections, interest groups, and the media.</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To serve effectively as linkage institutions, parties must pick candidates to run for office under the party banner. Party leadership used to nominate candidates, but now the party membership votes for nominees in primary elections. Parties must help coordinate their nominees’ political campaigns, although personal campaign organizations are replacing the role of parties in this capacity.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Parties are still important, though, because they give cues to voters as to the liberal or conservative policy preferences of the candidate. Parties provide this shortcut in part because they have platforms that articulate a list of the party’s policy goals.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Finally, parties coordinate policymaking between the executive and legislative branches of government. Executives and legislators look for support from fellow party members and expect opposition from opposing party members.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394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theory, parties compete like businesses for voters’ support. The products for sale are candidates and policies. Some political scientists use a rational-choice model to explain the relationship among citizens, parties, and policy. They assume that actors are rational and make decisions to sensibly pursue goals.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Political scientist Anthony Downs argues that voters want their favored policies to be enacted by government and parties want to get elected. So parties will adopt popular policies to maximize their chances of winning votes. Because most voters are moderate, parties will cluster around the center of the political spectrum.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Yet parties must also distinguish themselves to win over loyal adherents. To do this, they position themselves just to the left and right of center.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2" name="Shape 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120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General Social Survey regularly asks a sample of the American population to classify themselves on a 7-point scale from extremely liberal extremely conservative. As illustrated in the four graphs below, both political parties regularly face the challenge of positioning themselves relatively close to the median voter, in particular to appeal to Independents, while at the same time being responsive to the position of their own base of supporters.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9" name="Shape 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939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Political parties have to cater to their most enthusiastic and active supporters—liberals for the Democrats and conservatives for the Republicans. Tea Party activists, who advocate a strict adherence to the U.S. Constitution, have been quite visible among conservatives in recent years. Here, a member of the Tea Party dresses as a eighteenth-century patriot at the annual Conservative Political Action Conference.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2320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8</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Political Parties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8.2</a:t>
            </a:r>
          </a:p>
        </p:txBody>
      </p:sp>
      <p:sp>
        <p:nvSpPr>
          <p:cNvPr id="117" name="Shape 1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Determine the significance of party identification in America today.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Party in the Electorate</a:t>
            </a:r>
          </a:p>
        </p:txBody>
      </p:sp>
      <p:sp>
        <p:nvSpPr>
          <p:cNvPr id="124" name="Shape 1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Party membership is psychological</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Citizens think they know what parties stand for</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Choose parties based on affinity with personal preferences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More Americans identify as Independents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8.2 Party Identification in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the </a:t>
            </a:r>
            <a:r>
              <a:rPr lang="en-US" sz="3200" b="1" i="0" u="none" strike="noStrike" cap="none" dirty="0">
                <a:solidFill>
                  <a:srgbClr val="007FA3"/>
                </a:solidFill>
                <a:latin typeface="Arial"/>
                <a:ea typeface="Arial"/>
                <a:cs typeface="Arial"/>
                <a:sym typeface="Arial"/>
              </a:rPr>
              <a:t>United States</a:t>
            </a:r>
          </a:p>
        </p:txBody>
      </p:sp>
      <p:sp>
        <p:nvSpPr>
          <p:cNvPr id="131" name="Shape 13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spcAft>
                <a:spcPts val="0"/>
              </a:spcAft>
              <a:buClr>
                <a:srgbClr val="007FA3"/>
              </a:buClr>
              <a:buSzPct val="25000"/>
              <a:buFont typeface="Arial"/>
              <a:buNone/>
            </a:pPr>
            <a:r>
              <a:rPr lang="en-US" sz="1240" b="1" i="0" u="none" strike="noStrike" cap="none" dirty="0">
                <a:solidFill>
                  <a:schemeClr val="dk1"/>
                </a:solidFill>
                <a:latin typeface="Arial"/>
                <a:ea typeface="Arial"/>
                <a:cs typeface="Arial"/>
                <a:sym typeface="Arial"/>
              </a:rPr>
              <a:t>Source: </a:t>
            </a:r>
            <a:r>
              <a:rPr lang="en-US" sz="1240" b="0" i="0" u="none" strike="noStrike" cap="none" dirty="0">
                <a:solidFill>
                  <a:schemeClr val="dk1"/>
                </a:solidFill>
                <a:latin typeface="Arial"/>
                <a:ea typeface="Arial"/>
                <a:cs typeface="Arial"/>
                <a:sym typeface="Arial"/>
              </a:rPr>
              <a:t>American National Election Studies, 1952–2012; an average of eight ABC News/</a:t>
            </a:r>
            <a:r>
              <a:rPr lang="en-US" sz="1240" b="0" i="1" u="none" strike="noStrike" cap="none" dirty="0">
                <a:solidFill>
                  <a:schemeClr val="dk1"/>
                </a:solidFill>
                <a:latin typeface="Arial"/>
                <a:ea typeface="Arial"/>
                <a:cs typeface="Arial"/>
                <a:sym typeface="Arial"/>
              </a:rPr>
              <a:t>Washington Post </a:t>
            </a:r>
            <a:r>
              <a:rPr lang="en-US" sz="1240" b="0" i="0" u="none" strike="noStrike" cap="none" dirty="0">
                <a:solidFill>
                  <a:schemeClr val="dk1"/>
                </a:solidFill>
                <a:latin typeface="Arial"/>
                <a:ea typeface="Arial"/>
                <a:cs typeface="Arial"/>
                <a:sym typeface="Arial"/>
              </a:rPr>
              <a:t>polls conducted between January and October of 2016.</a:t>
            </a:r>
          </a:p>
          <a:p>
            <a:pPr marL="0" marR="0" lvl="0" indent="0" algn="l" rtl="0">
              <a:lnSpc>
                <a:spcPct val="80000"/>
              </a:lnSpc>
              <a:spcBef>
                <a:spcPts val="600"/>
              </a:spcBef>
              <a:spcAft>
                <a:spcPts val="0"/>
              </a:spcAft>
              <a:buClr>
                <a:srgbClr val="007FA3"/>
              </a:buClr>
              <a:buSzPct val="25000"/>
              <a:buFont typeface="Arial"/>
              <a:buNone/>
            </a:pPr>
            <a:r>
              <a:rPr lang="en-US" sz="1240" b="1" i="0" u="none" strike="noStrike" cap="none" dirty="0">
                <a:solidFill>
                  <a:schemeClr val="dk1"/>
                </a:solidFill>
                <a:latin typeface="Arial"/>
                <a:ea typeface="Arial"/>
                <a:cs typeface="Arial"/>
                <a:sym typeface="Arial"/>
              </a:rPr>
              <a:t>Note: </a:t>
            </a:r>
            <a:r>
              <a:rPr lang="en-US" sz="1240" b="0" i="0" u="none" strike="noStrike" cap="none" dirty="0">
                <a:solidFill>
                  <a:schemeClr val="dk1"/>
                </a:solidFill>
                <a:latin typeface="Arial"/>
                <a:ea typeface="Arial"/>
                <a:cs typeface="Arial"/>
                <a:sym typeface="Arial"/>
              </a:rPr>
              <a:t>A small percentage of people who identify with a minor party or who cannot answer the question are excluded.</a:t>
            </a:r>
          </a:p>
        </p:txBody>
      </p:sp>
      <p:pic>
        <p:nvPicPr>
          <p:cNvPr id="132" name="Shape 132" descr="A line graph shows party identification in the USA from 1954-2016.  Democrats: begin around 49%, reach a peak of around 51% in 1964, and then begin to steadily decline, reaching a low of around 34% in 2016. Independents: begin around 23%, then steadily increase, reaching a high of around 44% in 2016. Republicans: Begin around 28%, then reach a high of 30% from 1956-1960, then decrease to around 25% for several years, and then increase to around 28% for several years, falling to around 25% in 2000, rising, then falling again, ending around 22% in 2016. "/>
          <p:cNvPicPr preferRelativeResize="0"/>
          <p:nvPr/>
        </p:nvPicPr>
        <p:blipFill rotWithShape="1">
          <a:blip r:embed="rId3">
            <a:alphaModFix/>
          </a:blip>
          <a:srcRect/>
          <a:stretch/>
        </p:blipFill>
        <p:spPr>
          <a:xfrm>
            <a:off x="1783080" y="1544370"/>
            <a:ext cx="5577839" cy="35748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38231"/>
            <a:ext cx="8229600" cy="916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8.1 Youthful Independence</a:t>
            </a:r>
          </a:p>
        </p:txBody>
      </p:sp>
      <p:graphicFrame>
        <p:nvGraphicFramePr>
          <p:cNvPr id="139" name="Shape 139"/>
          <p:cNvGraphicFramePr/>
          <p:nvPr>
            <p:extLst>
              <p:ext uri="{D42A27DB-BD31-4B8C-83A1-F6EECF244321}">
                <p14:modId xmlns:p14="http://schemas.microsoft.com/office/powerpoint/2010/main" val="3224199729"/>
              </p:ext>
            </p:extLst>
          </p:nvPr>
        </p:nvGraphicFramePr>
        <p:xfrm>
          <a:off x="457200" y="1831940"/>
          <a:ext cx="8229600" cy="2595950"/>
        </p:xfrm>
        <a:graphic>
          <a:graphicData uri="http://schemas.openxmlformats.org/drawingml/2006/table">
            <a:tbl>
              <a:tblPr firstRow="1" bandRow="1">
                <a:noFill/>
                <a:tableStyleId>{12C7BD07-E326-43FC-A1B2-F01F2722FD4B}</a:tableStyleId>
              </a:tblPr>
              <a:tblGrid>
                <a:gridCol w="2057400"/>
                <a:gridCol w="2057400"/>
                <a:gridCol w="2057400"/>
                <a:gridCol w="20574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Age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Democrat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Independent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Republican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18–24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9</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25–34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17</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35–44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45–54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25</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55–64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24</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35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29</a:t>
                      </a:r>
                    </a:p>
                  </a:txBody>
                  <a:tcPr marL="91450" marR="91450" marT="45725" marB="45725"/>
                </a:tc>
              </a:tr>
            </a:tbl>
          </a:graphicData>
        </a:graphic>
      </p:graphicFrame>
      <p:sp>
        <p:nvSpPr>
          <p:cNvPr id="140" name="Shape 140"/>
          <p:cNvSpPr txBox="1"/>
          <p:nvPr/>
        </p:nvSpPr>
        <p:spPr>
          <a:xfrm>
            <a:off x="354330" y="4693920"/>
            <a:ext cx="541020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dirty="0">
                <a:solidFill>
                  <a:srgbClr val="000000"/>
                </a:solidFill>
                <a:latin typeface="Arial"/>
                <a:ea typeface="Arial"/>
                <a:cs typeface="Arial"/>
                <a:sym typeface="Arial"/>
              </a:rPr>
              <a:t>Source: </a:t>
            </a:r>
            <a:r>
              <a:rPr lang="en-US" sz="1400" b="0" i="0" u="none" strike="noStrike" cap="none" dirty="0">
                <a:solidFill>
                  <a:srgbClr val="000000"/>
                </a:solidFill>
                <a:latin typeface="Arial"/>
                <a:ea typeface="Arial"/>
                <a:cs typeface="Arial"/>
                <a:sym typeface="Arial"/>
              </a:rPr>
              <a:t>Authors’ analysis of the 2014 General Social Survey.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15370"/>
            <a:ext cx="8229600" cy="147092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8.2: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Party in the Electorate</a:t>
            </a:r>
          </a:p>
        </p:txBody>
      </p:sp>
      <p:sp>
        <p:nvSpPr>
          <p:cNvPr id="146" name="Shape 146"/>
          <p:cNvSpPr txBox="1">
            <a:spLocks noGrp="1"/>
          </p:cNvSpPr>
          <p:nvPr>
            <p:ph type="body" idx="1"/>
          </p:nvPr>
        </p:nvSpPr>
        <p:spPr>
          <a:xfrm>
            <a:off x="457200" y="1897380"/>
            <a:ext cx="8229600" cy="3886200"/>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Do you think that as the current generation of young people ages they will become more likely to identify with the major political parties? Because younger people are so likely to be independent, does this mean that many young voters are particularly open to persuasion during campaigns? If so, why don’t the Democrats and Republicans pay special attention to getting them on their side?</a:t>
            </a: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8.3</a:t>
            </a:r>
          </a:p>
        </p:txBody>
      </p:sp>
      <p:sp>
        <p:nvSpPr>
          <p:cNvPr id="152" name="Shape 15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the structure of political parties and the national, state, and local level.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15370"/>
            <a:ext cx="8229600" cy="142342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Party Organizations: </a:t>
            </a:r>
            <a:r>
              <a:rPr lang="en-US" b="1" i="0" u="none" strike="noStrike" cap="none" dirty="0" smtClean="0">
                <a:solidFill>
                  <a:srgbClr val="007FA3"/>
                </a:solidFill>
                <a:latin typeface="Arial"/>
                <a:ea typeface="Arial"/>
                <a:cs typeface="Arial"/>
                <a:sym typeface="Arial"/>
              </a:rPr>
              <a:t>From </a:t>
            </a:r>
            <a:r>
              <a:rPr lang="en-US" b="1" i="0" u="none" strike="noStrike" cap="none" dirty="0">
                <a:solidFill>
                  <a:srgbClr val="007FA3"/>
                </a:solidFill>
                <a:latin typeface="Arial"/>
                <a:ea typeface="Arial"/>
                <a:cs typeface="Arial"/>
                <a:sym typeface="Arial"/>
              </a:rPr>
              <a:t>the Grass </a:t>
            </a:r>
            <a:r>
              <a:rPr lang="en-US" b="1" i="0" u="none" strike="noStrike" cap="none" dirty="0" smtClean="0">
                <a:solidFill>
                  <a:srgbClr val="007FA3"/>
                </a:solidFill>
                <a:latin typeface="Arial"/>
                <a:ea typeface="Arial"/>
                <a:cs typeface="Arial"/>
                <a:sym typeface="Arial"/>
              </a:rPr>
              <a:t>Roots to </a:t>
            </a:r>
            <a:r>
              <a:rPr lang="en-US" b="1" i="0" u="none" strike="noStrike" cap="none" dirty="0">
                <a:solidFill>
                  <a:srgbClr val="007FA3"/>
                </a:solidFill>
                <a:latin typeface="Arial"/>
                <a:ea typeface="Arial"/>
                <a:cs typeface="Arial"/>
                <a:sym typeface="Arial"/>
              </a:rPr>
              <a:t>Washington</a:t>
            </a:r>
          </a:p>
        </p:txBody>
      </p:sp>
      <p:sp>
        <p:nvSpPr>
          <p:cNvPr id="159" name="Shape 159"/>
          <p:cNvSpPr txBox="1">
            <a:spLocks noGrp="1"/>
          </p:cNvSpPr>
          <p:nvPr>
            <p:ph type="body" idx="1"/>
          </p:nvPr>
        </p:nvSpPr>
        <p:spPr>
          <a:xfrm>
            <a:off x="457200" y="1959429"/>
            <a:ext cx="8229600" cy="416673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Local Parties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50 State Party Systems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National Party Organizations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Local Parties</a:t>
            </a:r>
          </a:p>
        </p:txBody>
      </p:sp>
      <p:sp>
        <p:nvSpPr>
          <p:cNvPr id="166" name="Shape 1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Once main party organization</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Party machines</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a:solidFill>
                  <a:srgbClr val="000000"/>
                </a:solidFill>
                <a:latin typeface="Verdana"/>
                <a:ea typeface="Verdana"/>
                <a:cs typeface="Verdana"/>
                <a:sym typeface="Verdana"/>
              </a:rPr>
              <a:t>Rewarded voters</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a:solidFill>
                  <a:srgbClr val="000000"/>
                </a:solidFill>
                <a:latin typeface="Verdana"/>
                <a:ea typeface="Verdana"/>
                <a:cs typeface="Verdana"/>
                <a:sym typeface="Verdana"/>
              </a:rPr>
              <a:t>New York and Chicago</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Patronage</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a:solidFill>
                  <a:srgbClr val="000000"/>
                </a:solidFill>
                <a:latin typeface="Verdana"/>
                <a:ea typeface="Verdana"/>
                <a:cs typeface="Verdana"/>
                <a:sym typeface="Verdana"/>
              </a:rPr>
              <a:t>Jobs for voters and contributors</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a:solidFill>
                  <a:srgbClr val="000000"/>
                </a:solidFill>
                <a:latin typeface="Verdana"/>
                <a:ea typeface="Verdana"/>
                <a:cs typeface="Verdana"/>
                <a:sym typeface="Verdana"/>
              </a:rPr>
              <a:t>Progressive reforms ended this system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Chicago Mayor Richard Daley</a:t>
            </a:r>
          </a:p>
        </p:txBody>
      </p:sp>
      <p:pic>
        <p:nvPicPr>
          <p:cNvPr id="173" name="Shape 173" descr="A photo of Mayor Richard J. Daley speaking while standing behind a podium. "/>
          <p:cNvPicPr preferRelativeResize="0"/>
          <p:nvPr/>
        </p:nvPicPr>
        <p:blipFill rotWithShape="1">
          <a:blip r:embed="rId3">
            <a:alphaModFix/>
          </a:blip>
          <a:srcRect/>
          <a:stretch/>
        </p:blipFill>
        <p:spPr>
          <a:xfrm>
            <a:off x="3108959" y="1447800"/>
            <a:ext cx="2926079" cy="4371611"/>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50 State Party Systems</a:t>
            </a:r>
          </a:p>
        </p:txBody>
      </p:sp>
      <p:sp>
        <p:nvSpPr>
          <p:cNvPr id="180" name="Shape 1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No two exactly alike</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Some well-funded, some weak</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Permanent headquarters</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Provide technical services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Open or closed primaries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Straight-ticket voting</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Single column or random list of candidates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(1 of 2)</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8.1</a:t>
            </a:r>
            <a:r>
              <a:rPr lang="en-US" sz="2400" b="0" i="0" u="none" strike="noStrike" cap="none" dirty="0">
                <a:solidFill>
                  <a:schemeClr val="dk1"/>
                </a:solidFill>
                <a:latin typeface="Arial"/>
                <a:ea typeface="Arial"/>
                <a:cs typeface="Arial"/>
                <a:sym typeface="Arial"/>
              </a:rPr>
              <a:t> Identify the functions of political parties.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8.2</a:t>
            </a:r>
            <a:r>
              <a:rPr lang="en-US" sz="2400" b="0" i="0" u="none" strike="noStrike" cap="none" dirty="0">
                <a:solidFill>
                  <a:schemeClr val="dk1"/>
                </a:solidFill>
                <a:latin typeface="Arial"/>
                <a:ea typeface="Arial"/>
                <a:cs typeface="Arial"/>
                <a:sym typeface="Arial"/>
              </a:rPr>
              <a:t> Determine the significance of party identification in America today.</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8.3</a:t>
            </a:r>
            <a:r>
              <a:rPr lang="en-US" sz="2400" b="0" i="0" u="none" strike="noStrike" cap="none" dirty="0">
                <a:solidFill>
                  <a:schemeClr val="dk1"/>
                </a:solidFill>
                <a:latin typeface="Arial"/>
                <a:ea typeface="Arial"/>
                <a:cs typeface="Arial"/>
                <a:sym typeface="Arial"/>
              </a:rPr>
              <a:t> Describe the structure of political parties at the national, state, and local level.</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8.4</a:t>
            </a:r>
            <a:r>
              <a:rPr lang="en-US" sz="2400" b="0" i="0" u="none" strike="noStrike" cap="none" dirty="0">
                <a:solidFill>
                  <a:schemeClr val="dk1"/>
                </a:solidFill>
                <a:latin typeface="Arial"/>
                <a:ea typeface="Arial"/>
                <a:cs typeface="Arial"/>
                <a:sym typeface="Arial"/>
              </a:rPr>
              <a:t> Evaluate how well political parties generally do in carrying out their promises.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National Party Organizations</a:t>
            </a:r>
          </a:p>
        </p:txBody>
      </p:sp>
      <p:sp>
        <p:nvSpPr>
          <p:cNvPr id="187" name="Shape 18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National convention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Meets every four years</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Writes party platform</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Formal nomination of candidates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National committee</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Operates between conventions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National party chairperson</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Attends to the daily operations of the party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8.4	</a:t>
            </a:r>
          </a:p>
        </p:txBody>
      </p:sp>
      <p:sp>
        <p:nvSpPr>
          <p:cNvPr id="193" name="Shape 19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lang="en-US" b="1" dirty="0"/>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Evaluate how well political parties do in carrying out their promises.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15370"/>
            <a:ext cx="8229600" cy="13505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Party in Government: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Promises </a:t>
            </a:r>
            <a:r>
              <a:rPr lang="en-US" b="1" i="0" u="none" strike="noStrike" cap="none" dirty="0">
                <a:solidFill>
                  <a:srgbClr val="007FA3"/>
                </a:solidFill>
                <a:latin typeface="Arial"/>
                <a:ea typeface="Arial"/>
                <a:cs typeface="Arial"/>
                <a:sym typeface="Arial"/>
              </a:rPr>
              <a:t>and Policy</a:t>
            </a:r>
          </a:p>
        </p:txBody>
      </p:sp>
      <p:sp>
        <p:nvSpPr>
          <p:cNvPr id="200" name="Shape 200"/>
          <p:cNvSpPr txBox="1">
            <a:spLocks noGrp="1"/>
          </p:cNvSpPr>
          <p:nvPr>
            <p:ph type="body" idx="1"/>
          </p:nvPr>
        </p:nvSpPr>
        <p:spPr>
          <a:xfrm>
            <a:off x="457200" y="1977390"/>
            <a:ext cx="8229600" cy="414877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Party in power determines policy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Coalitions support parties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Most presidents fail to implement campaign promises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But they do live up to some of them</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Party platforms are blueprints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15371"/>
            <a:ext cx="8229600" cy="9276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8.2 Party Platforms, 2016 (1 of 4)</a:t>
            </a:r>
          </a:p>
        </p:txBody>
      </p:sp>
      <p:graphicFrame>
        <p:nvGraphicFramePr>
          <p:cNvPr id="207" name="Shape 207"/>
          <p:cNvGraphicFramePr/>
          <p:nvPr>
            <p:extLst>
              <p:ext uri="{D42A27DB-BD31-4B8C-83A1-F6EECF244321}">
                <p14:modId xmlns:p14="http://schemas.microsoft.com/office/powerpoint/2010/main" val="2482706787"/>
              </p:ext>
            </p:extLst>
          </p:nvPr>
        </p:nvGraphicFramePr>
        <p:xfrm>
          <a:off x="457200" y="1499870"/>
          <a:ext cx="8046700" cy="4607590"/>
        </p:xfrm>
        <a:graphic>
          <a:graphicData uri="http://schemas.openxmlformats.org/drawingml/2006/table">
            <a:tbl>
              <a:tblPr firstRow="1" bandRow="1">
                <a:noFill/>
                <a:tableStyleId>{12C7BD07-E326-43FC-A1B2-F01F2722FD4B}</a:tableStyleId>
              </a:tblPr>
              <a:tblGrid>
                <a:gridCol w="2194550"/>
                <a:gridCol w="2926075"/>
                <a:gridCol w="2926075"/>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Issue Position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Republicans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Democrats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Foreign Policy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We are the party of peace through strength. We believe that American Exceptionalism… requires the United States to retake its natural position as leasder of the free world... [The Democrats] pander to world opinion and neglect the national interest.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Democrats believe that global institutions and multilateral organizations have a powerful role to play and are an important amplifier of American strength and influence...It would be reckless to follow Donald Trump and turn our back on the international system that America built.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Immigration</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We oppose any form of amnesty for those who, by breaking the law, have disadvantaged those who have obeyed it. The executive amnesties of 2012 and 2014 are a direct violation of federal law and usurp the powers of Congress… We support building a wall along our southern border.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Arial"/>
                          <a:ea typeface="Arial"/>
                          <a:cs typeface="Arial"/>
                          <a:sym typeface="Arial"/>
                        </a:rPr>
                        <a:t>We need to urgently fix our broken immigration system—which</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Arial"/>
                          <a:ea typeface="Arial"/>
                          <a:cs typeface="Arial"/>
                          <a:sym typeface="Arial"/>
                        </a:rPr>
                        <a:t>tears families apart and keeps workers in the shadows—and</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Arial"/>
                          <a:ea typeface="Arial"/>
                          <a:cs typeface="Arial"/>
                          <a:sym typeface="Arial"/>
                        </a:rPr>
                        <a:t>create a path to citizenship for </a:t>
                      </a:r>
                      <a:br>
                        <a:rPr lang="en-US" sz="1400" b="0" i="0" u="none" strike="noStrike" cap="none" dirty="0">
                          <a:solidFill>
                            <a:schemeClr val="dk1"/>
                          </a:solidFill>
                          <a:latin typeface="Arial"/>
                          <a:ea typeface="Arial"/>
                          <a:cs typeface="Arial"/>
                          <a:sym typeface="Arial"/>
                        </a:rPr>
                      </a:br>
                      <a:r>
                        <a:rPr lang="en-US" sz="1400" b="0" i="0" u="none" strike="noStrike" cap="none" dirty="0">
                          <a:solidFill>
                            <a:schemeClr val="dk1"/>
                          </a:solidFill>
                          <a:latin typeface="Arial"/>
                          <a:ea typeface="Arial"/>
                          <a:cs typeface="Arial"/>
                          <a:sym typeface="Arial"/>
                        </a:rPr>
                        <a:t>law-abiding families who are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Arial"/>
                          <a:ea typeface="Arial"/>
                          <a:cs typeface="Arial"/>
                          <a:sym typeface="Arial"/>
                        </a:rPr>
                        <a:t>here. We will defend and implement President Obama’s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Arial"/>
                          <a:ea typeface="Arial"/>
                          <a:cs typeface="Arial"/>
                          <a:sym typeface="Arial"/>
                        </a:rPr>
                        <a:t>Deferred Action for Childhood Arrivals.</a:t>
                      </a:r>
                    </a:p>
                  </a:txBody>
                  <a:tcPr marL="91450" marR="91450" marT="45725" marB="457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457200"/>
            <a:ext cx="8229600" cy="7315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8.2 Party Platforms, 2016 (2 of 4)</a:t>
            </a:r>
          </a:p>
        </p:txBody>
      </p:sp>
      <p:graphicFrame>
        <p:nvGraphicFramePr>
          <p:cNvPr id="214" name="Shape 214"/>
          <p:cNvGraphicFramePr/>
          <p:nvPr/>
        </p:nvGraphicFramePr>
        <p:xfrm>
          <a:off x="457200" y="1600200"/>
          <a:ext cx="8229600" cy="3540790"/>
        </p:xfrm>
        <a:graphic>
          <a:graphicData uri="http://schemas.openxmlformats.org/drawingml/2006/table">
            <a:tbl>
              <a:tblPr firstRow="1" bandRow="1">
                <a:noFill/>
                <a:tableStyleId>{12C7BD07-E326-43FC-A1B2-F01F2722FD4B}</a:tableStyleId>
              </a:tblPr>
              <a:tblGrid>
                <a:gridCol w="2377450"/>
                <a:gridCol w="2926075"/>
                <a:gridCol w="2926075"/>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Issue Position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Republicans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Democrats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Abortion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We assert the sanctity of human life and affirm that the child has a fundamental right to life which cannot be infringed. We support a human life amendment to the Constitution.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We believe unequivocally that every woman should have access to quality reproductive health care services, including safe and legal abortion—regardless of where she lives, how much money she makes, or how she is insured.</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Same-sex marriage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We do not accept the Supreme Court's redefinition of marriage and we urge its reversal, whether through judicial reconsideration or a constitutional amendment returning control over marriage to the states.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Democrats applaud last year’s decision by the Supreme Court</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that recognized LGBT people—like every other American—</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have the right to marry the person they love.</a:t>
                      </a:r>
                    </a:p>
                  </a:txBody>
                  <a:tcPr marL="91450" marR="91450" marT="45725" marB="457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15371"/>
            <a:ext cx="8229600" cy="10076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8.2 Party Platforms, 2016 (3 of 4)</a:t>
            </a:r>
          </a:p>
        </p:txBody>
      </p:sp>
      <p:graphicFrame>
        <p:nvGraphicFramePr>
          <p:cNvPr id="221" name="Shape 221"/>
          <p:cNvGraphicFramePr/>
          <p:nvPr/>
        </p:nvGraphicFramePr>
        <p:xfrm>
          <a:off x="457200" y="1600200"/>
          <a:ext cx="8229600" cy="4180870"/>
        </p:xfrm>
        <a:graphic>
          <a:graphicData uri="http://schemas.openxmlformats.org/drawingml/2006/table">
            <a:tbl>
              <a:tblPr firstRow="1" bandRow="1">
                <a:noFill/>
                <a:tableStyleId>{12C7BD07-E326-43FC-A1B2-F01F2722FD4B}</a:tableStyleId>
              </a:tblPr>
              <a:tblGrid>
                <a:gridCol w="2377450"/>
                <a:gridCol w="2926075"/>
                <a:gridCol w="2926075"/>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Issue Position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Republicans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Democrats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Health Care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Any honest agenda for improving healthcare must start with repeal of the dishonestly named Affordable Care Act…It must be removed and replaced with an approach based on genuine competition, patient choice, excellent care, wellness, and timely access to treatment.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Democrats will never falter in our generations-long fight to guarantee health coverage as a fundamental right for every American. As part of that guarantee, Americans should be able to access public coverage through Medicare or a public option.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Environment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We firmly believe environmental problems are best solved by giving incentives for human ingenuity and the development of new technologies, not through top-down, command-and-control regulations that stifle economic growth and cost thousands of jobs.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Climate change is an urgent threat and the defining challenge of our time…We will take bold steps to slash carbon pollution and protest clean air at home, and lead the fight against climate change around the world.</a:t>
                      </a:r>
                    </a:p>
                  </a:txBody>
                  <a:tcPr marL="91450" marR="91450" marT="45725" marB="457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15371"/>
            <a:ext cx="8229600" cy="9619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8.2 Party Platforms, 2016 (4 of 4)</a:t>
            </a:r>
          </a:p>
        </p:txBody>
      </p:sp>
      <p:graphicFrame>
        <p:nvGraphicFramePr>
          <p:cNvPr id="228" name="Shape 228"/>
          <p:cNvGraphicFramePr/>
          <p:nvPr/>
        </p:nvGraphicFramePr>
        <p:xfrm>
          <a:off x="457200" y="1600200"/>
          <a:ext cx="8229600" cy="3114070"/>
        </p:xfrm>
        <a:graphic>
          <a:graphicData uri="http://schemas.openxmlformats.org/drawingml/2006/table">
            <a:tbl>
              <a:tblPr firstRow="1" bandRow="1">
                <a:noFill/>
                <a:tableStyleId>{12C7BD07-E326-43FC-A1B2-F01F2722FD4B}</a:tableStyleId>
              </a:tblPr>
              <a:tblGrid>
                <a:gridCol w="2377450"/>
                <a:gridCol w="2926075"/>
                <a:gridCol w="2926075"/>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Issue Position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Republicans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Democrats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Taxes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Republicans consider the establishment of a pro-growth tax code a moral imperative…We oppose tax policies to deliberately divide Americans or promote class warfare.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At a time of massive income and wealth inequality, we believe the wealthiest Americans and large corporations must pay their fair share in taxes…We will establish a multimillionaire surtax to ensure that millionaires and billionaires pay their fair share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Rising college costs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The federal government should not be in the business of originating student loans.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Democrats will allow those who currently have student debt to refinance their loans at the lowest rates possible</a:t>
                      </a:r>
                    </a:p>
                  </a:txBody>
                  <a:tcPr marL="91450" marR="91450" marT="45725" marB="45725"/>
                </a:tc>
              </a:tr>
            </a:tbl>
          </a:graphicData>
        </a:graphic>
      </p:graphicFrame>
      <p:sp>
        <p:nvSpPr>
          <p:cNvPr id="229" name="Shape 229"/>
          <p:cNvSpPr txBox="1"/>
          <p:nvPr/>
        </p:nvSpPr>
        <p:spPr>
          <a:xfrm>
            <a:off x="457200" y="5137179"/>
            <a:ext cx="800100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dirty="0">
                <a:solidFill>
                  <a:srgbClr val="000000"/>
                </a:solidFill>
                <a:latin typeface="Arial"/>
                <a:ea typeface="Arial"/>
                <a:cs typeface="Arial"/>
                <a:sym typeface="Arial"/>
              </a:rPr>
              <a:t>Source: </a:t>
            </a:r>
            <a:r>
              <a:rPr lang="en-US" sz="1400" b="0" i="0" u="none" strike="noStrike" cap="none" dirty="0">
                <a:solidFill>
                  <a:srgbClr val="000000"/>
                </a:solidFill>
                <a:latin typeface="Arial"/>
                <a:ea typeface="Arial"/>
                <a:cs typeface="Arial"/>
                <a:sym typeface="Arial"/>
              </a:rPr>
              <a:t>Excerpts from party platforms as posted on the Web sites of each organization.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8.5</a:t>
            </a:r>
          </a:p>
        </p:txBody>
      </p:sp>
      <p:sp>
        <p:nvSpPr>
          <p:cNvPr id="235" name="Shape 23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sz="2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endParaRPr sz="2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endParaRPr sz="2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dirty="0">
                <a:solidFill>
                  <a:schemeClr val="dk1"/>
                </a:solidFill>
                <a:latin typeface="Arial"/>
                <a:ea typeface="Arial"/>
                <a:cs typeface="Arial"/>
                <a:sym typeface="Arial"/>
              </a:rPr>
              <a:t>Trace the evolution of political parties </a:t>
            </a:r>
            <a:endParaRPr lang="en-US" sz="2800" b="1" i="0" u="none" strike="noStrike" cap="none" dirty="0" smtClean="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dirty="0" smtClean="0">
                <a:solidFill>
                  <a:schemeClr val="dk1"/>
                </a:solidFill>
                <a:latin typeface="Arial"/>
                <a:ea typeface="Arial"/>
                <a:cs typeface="Arial"/>
                <a:sym typeface="Arial"/>
              </a:rPr>
              <a:t>in </a:t>
            </a:r>
            <a:r>
              <a:rPr lang="en-US" sz="2800" b="1" i="0" u="none" strike="noStrike" cap="none" dirty="0">
                <a:solidFill>
                  <a:schemeClr val="dk1"/>
                </a:solidFill>
                <a:latin typeface="Arial"/>
                <a:ea typeface="Arial"/>
                <a:cs typeface="Arial"/>
                <a:sym typeface="Arial"/>
              </a:rPr>
              <a:t>America.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Party Eras in American History</a:t>
            </a:r>
          </a:p>
        </p:txBody>
      </p:sp>
      <p:sp>
        <p:nvSpPr>
          <p:cNvPr id="242" name="Shape 2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1796–1824: The First Party System</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1828–1856: Jackson and the Democrats Versus the Whigs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1860–1928: The Two Republican Eras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1932–1964: The New Deal Coalition</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1968–Present: Southern Realignment and the Era of Divided Party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15370"/>
            <a:ext cx="8229600" cy="13276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1796–1824: The First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Party </a:t>
            </a:r>
            <a:r>
              <a:rPr lang="en-US" b="1" i="0" u="none" strike="noStrike" cap="none" dirty="0">
                <a:solidFill>
                  <a:srgbClr val="007FA3"/>
                </a:solidFill>
                <a:latin typeface="Arial"/>
                <a:ea typeface="Arial"/>
                <a:cs typeface="Arial"/>
                <a:sym typeface="Arial"/>
              </a:rPr>
              <a:t>System</a:t>
            </a:r>
          </a:p>
        </p:txBody>
      </p:sp>
      <p:sp>
        <p:nvSpPr>
          <p:cNvPr id="249" name="Shape 249"/>
          <p:cNvSpPr txBox="1">
            <a:spLocks noGrp="1"/>
          </p:cNvSpPr>
          <p:nvPr>
            <p:ph type="body" idx="1"/>
          </p:nvPr>
        </p:nvSpPr>
        <p:spPr>
          <a:xfrm>
            <a:off x="457200" y="1851660"/>
            <a:ext cx="8229600" cy="427450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Madison warned against factions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Hamilton and the Federalist Party</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Capitalist support, Northeast</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Short-lived</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Ideas of loyal opposition and rotation of power new</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Jefferson and the Democratic-Republicans</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Agrarian support, South</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Torn by factions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(2 of 2)</a:t>
            </a: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8.5</a:t>
            </a:r>
            <a:r>
              <a:rPr lang="en-US" sz="2400" b="0" i="0" u="none" strike="noStrike" cap="none" dirty="0">
                <a:solidFill>
                  <a:schemeClr val="dk1"/>
                </a:solidFill>
                <a:latin typeface="Arial"/>
                <a:ea typeface="Arial"/>
                <a:cs typeface="Arial"/>
                <a:sym typeface="Arial"/>
              </a:rPr>
              <a:t> Trace the evolution of political parties in America.</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8.6</a:t>
            </a:r>
            <a:r>
              <a:rPr lang="en-US" sz="2400" b="0" i="0" u="none" strike="noStrike" cap="none" dirty="0">
                <a:solidFill>
                  <a:schemeClr val="dk1"/>
                </a:solidFill>
                <a:latin typeface="Arial"/>
                <a:ea typeface="Arial"/>
                <a:cs typeface="Arial"/>
                <a:sym typeface="Arial"/>
              </a:rPr>
              <a:t> Evaluate the role of minor parties in the U.S. electoral system.</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8.7</a:t>
            </a:r>
            <a:r>
              <a:rPr lang="en-US" sz="2400" b="0" i="0" u="none" strike="noStrike" cap="none" dirty="0">
                <a:solidFill>
                  <a:schemeClr val="dk1"/>
                </a:solidFill>
                <a:latin typeface="Arial"/>
                <a:ea typeface="Arial"/>
                <a:cs typeface="Arial"/>
                <a:sym typeface="Arial"/>
              </a:rPr>
              <a:t> Evaluate the advantages and disadvantages of responsible party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15370"/>
            <a:ext cx="8229600" cy="11333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600" b="1" i="0" u="none" strike="noStrike" cap="none" dirty="0">
                <a:solidFill>
                  <a:srgbClr val="007FA3"/>
                </a:solidFill>
                <a:latin typeface="Arial"/>
                <a:ea typeface="Arial"/>
                <a:cs typeface="Arial"/>
                <a:sym typeface="Arial"/>
              </a:rPr>
              <a:t>Lin-Manuel Miranda from the Broadway Play </a:t>
            </a:r>
            <a:r>
              <a:rPr lang="en-US" sz="3600" b="1" i="1" u="none" strike="noStrike" cap="none" dirty="0">
                <a:solidFill>
                  <a:srgbClr val="007FA3"/>
                </a:solidFill>
                <a:latin typeface="Arial"/>
                <a:ea typeface="Arial"/>
                <a:cs typeface="Arial"/>
                <a:sym typeface="Arial"/>
              </a:rPr>
              <a:t>Hamilton</a:t>
            </a:r>
          </a:p>
        </p:txBody>
      </p:sp>
      <p:pic>
        <p:nvPicPr>
          <p:cNvPr id="256" name="Shape 256" descr="A photo of Lin-Manuel Miranda, performing the role of Alexander Hamilton."/>
          <p:cNvPicPr preferRelativeResize="0"/>
          <p:nvPr/>
        </p:nvPicPr>
        <p:blipFill rotWithShape="1">
          <a:blip r:embed="rId3">
            <a:alphaModFix/>
          </a:blip>
          <a:srcRect/>
          <a:stretch/>
        </p:blipFill>
        <p:spPr>
          <a:xfrm>
            <a:off x="2971800" y="1461240"/>
            <a:ext cx="3200399" cy="48157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86621"/>
            <a:ext cx="8229600" cy="130467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1825–1856: Jackson and the Democrats Versus the Whigs</a:t>
            </a:r>
          </a:p>
        </p:txBody>
      </p:sp>
      <p:sp>
        <p:nvSpPr>
          <p:cNvPr id="263" name="Shape 263"/>
          <p:cNvSpPr txBox="1">
            <a:spLocks noGrp="1"/>
          </p:cNvSpPr>
          <p:nvPr>
            <p:ph type="body" idx="1"/>
          </p:nvPr>
        </p:nvSpPr>
        <p:spPr>
          <a:xfrm>
            <a:off x="457200" y="1816925"/>
            <a:ext cx="8229600" cy="4309238"/>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General Andrew Jackson as leader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Democratic-Republicans vs. Democratic Party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New coalition in election of 1828</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Westerners, Southerners, new immigrants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Broaden participation opportunities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Martin Van Buren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Theory of loyal opposition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Whig Party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15370"/>
            <a:ext cx="8229600" cy="124529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1860–1928: The Two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Republican </a:t>
            </a:r>
            <a:r>
              <a:rPr lang="en-US" b="1" i="0" u="none" strike="noStrike" cap="none" dirty="0">
                <a:solidFill>
                  <a:srgbClr val="007FA3"/>
                </a:solidFill>
                <a:latin typeface="Arial"/>
                <a:ea typeface="Arial"/>
                <a:cs typeface="Arial"/>
                <a:sym typeface="Arial"/>
              </a:rPr>
              <a:t>Eras</a:t>
            </a:r>
          </a:p>
        </p:txBody>
      </p:sp>
      <p:sp>
        <p:nvSpPr>
          <p:cNvPr id="270" name="Shape 270"/>
          <p:cNvSpPr txBox="1">
            <a:spLocks noGrp="1"/>
          </p:cNvSpPr>
          <p:nvPr>
            <p:ph type="body" idx="1"/>
          </p:nvPr>
        </p:nvSpPr>
        <p:spPr>
          <a:xfrm>
            <a:off x="457200" y="1674421"/>
            <a:ext cx="8229600" cy="4451742"/>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1850s: Slavery dominated politics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Split both parties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Republicans rose as antislavery party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Abraham Lincoln and the Civil War</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Second party realignment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Lasted 60 years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Democrats controlled the South</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1896: Second Republican era</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Democrats and “free silver”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15370"/>
            <a:ext cx="8229600" cy="136404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1932–1964: The New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Deal </a:t>
            </a:r>
            <a:r>
              <a:rPr lang="en-US" b="1" i="0" u="none" strike="noStrike" cap="none" dirty="0">
                <a:solidFill>
                  <a:srgbClr val="007FA3"/>
                </a:solidFill>
                <a:latin typeface="Arial"/>
                <a:ea typeface="Arial"/>
                <a:cs typeface="Arial"/>
                <a:sym typeface="Arial"/>
              </a:rPr>
              <a:t>Coalition</a:t>
            </a:r>
          </a:p>
        </p:txBody>
      </p:sp>
      <p:sp>
        <p:nvSpPr>
          <p:cNvPr id="277" name="Shape 277"/>
          <p:cNvSpPr txBox="1">
            <a:spLocks noGrp="1"/>
          </p:cNvSpPr>
          <p:nvPr>
            <p:ph type="body" idx="1"/>
          </p:nvPr>
        </p:nvSpPr>
        <p:spPr>
          <a:xfrm>
            <a:off x="457200" y="1745673"/>
            <a:ext cx="8229600" cy="4380490"/>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Hoover loses to FDR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FDR promises New Deal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New coalition formed</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Elements of New Deal coalition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Urban dwellers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Labor unions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Catholics and Jews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The poor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Southerners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African Americans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15370"/>
            <a:ext cx="8229600" cy="96028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Franklin D. Roosevelt</a:t>
            </a:r>
          </a:p>
        </p:txBody>
      </p:sp>
      <p:pic>
        <p:nvPicPr>
          <p:cNvPr id="284" name="Shape 284" descr="A campaign poster of Franklin Roosevelt; above his picture it says AMERICA and on the bottom it says ROOSEVELT in red, white, and blue."/>
          <p:cNvPicPr preferRelativeResize="0"/>
          <p:nvPr/>
        </p:nvPicPr>
        <p:blipFill rotWithShape="1">
          <a:blip r:embed="rId3">
            <a:alphaModFix/>
          </a:blip>
          <a:srcRect/>
          <a:stretch/>
        </p:blipFill>
        <p:spPr>
          <a:xfrm>
            <a:off x="2880359" y="1312650"/>
            <a:ext cx="3383280" cy="47661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1968–Present: Southern Realignment and the Era of Divided Party Government</a:t>
            </a:r>
          </a:p>
        </p:txBody>
      </p:sp>
      <p:sp>
        <p:nvSpPr>
          <p:cNvPr id="291" name="Shape 291"/>
          <p:cNvSpPr txBox="1">
            <a:spLocks noGrp="1"/>
          </p:cNvSpPr>
          <p:nvPr>
            <p:ph type="body" idx="1"/>
          </p:nvPr>
        </p:nvSpPr>
        <p:spPr>
          <a:xfrm>
            <a:off x="457200" y="1805049"/>
            <a:ext cx="8229600" cy="4321114"/>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Nixon’s Southern strategy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Support for states’ rights, law and order, strong military posture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Win Southern conservatives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Republicans did not have Congress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New pattern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Divided government now normal</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Party </a:t>
            </a:r>
            <a:r>
              <a:rPr lang="en-US" sz="2800" b="0" i="0" u="none" strike="noStrike" cap="none" dirty="0" err="1">
                <a:solidFill>
                  <a:srgbClr val="000000"/>
                </a:solidFill>
                <a:latin typeface="Verdana"/>
                <a:ea typeface="Verdana"/>
                <a:cs typeface="Verdana"/>
                <a:sym typeface="Verdana"/>
              </a:rPr>
              <a:t>dealignment</a:t>
            </a:r>
            <a:endParaRPr lang="en-US" sz="2800" b="0" i="0" u="none" strike="noStrike" cap="none" dirty="0">
              <a:solidFill>
                <a:srgbClr val="000000"/>
              </a:solidFill>
              <a:latin typeface="Verdana"/>
              <a:ea typeface="Verdana"/>
              <a:cs typeface="Verdana"/>
              <a:sym typeface="Verdana"/>
            </a:endParaRPr>
          </a:p>
          <a:p>
            <a:pPr marL="742950" marR="0" lvl="1" indent="-184150" algn="l" rtl="0">
              <a:lnSpc>
                <a:spcPct val="120000"/>
              </a:lnSpc>
              <a:spcBef>
                <a:spcPts val="600"/>
              </a:spcBef>
              <a:spcAft>
                <a:spcPts val="0"/>
              </a:spcAft>
              <a:buClr>
                <a:srgbClr val="004185"/>
              </a:buClr>
              <a:buSzPct val="100000"/>
              <a:buFont typeface="Noto Sans Symbols"/>
              <a:buNone/>
            </a:pPr>
            <a:endParaRPr sz="2800" b="0" i="0" u="none" strike="noStrike" cap="none" dirty="0">
              <a:solidFill>
                <a:schemeClr val="dk1"/>
              </a:solidFill>
              <a:latin typeface="Verdana"/>
              <a:ea typeface="Verdana"/>
              <a:cs typeface="Verdana"/>
              <a:sym typeface="Verdana"/>
            </a:endParaRPr>
          </a:p>
          <a:p>
            <a:pPr marL="914400" marR="0" lvl="2" indent="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28600"/>
            <a:ext cx="8229600" cy="804553"/>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8.3 Party Coalitions Today</a:t>
            </a:r>
          </a:p>
        </p:txBody>
      </p:sp>
      <p:sp>
        <p:nvSpPr>
          <p:cNvPr id="298" name="Shape 298"/>
          <p:cNvSpPr txBox="1">
            <a:spLocks noGrp="1"/>
          </p:cNvSpPr>
          <p:nvPr>
            <p:ph type="body" idx="1"/>
          </p:nvPr>
        </p:nvSpPr>
        <p:spPr>
          <a:xfrm>
            <a:off x="457200" y="5809606"/>
            <a:ext cx="8229600" cy="47541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Author’s analysis of the 2014 Pew Research Center post-election survey.</a:t>
            </a:r>
          </a:p>
        </p:txBody>
      </p:sp>
      <p:pic>
        <p:nvPicPr>
          <p:cNvPr id="299" name="Shape 299" descr="A bar graph shows party coalitions today. African American: 3% Republican, 63% Democrats.  Hispanic: 16% Republican, 35% Democrats. Asian American: 10% Republican, 33% Democrat. Jewish: 13% Republican, 36% Democrats. White Catholic: 35% Republican, 34% Democrats. White Evangelical: 49% Republican, 15% Democrats. Income below $30,000: 20% Republican, 38% Democrats. Income above $150,000: 39% Republican, 31% Democrats. Female: 24% Republican, 39% Democrats. Male: 31% Republican, 26% Democrats. "/>
          <p:cNvPicPr preferRelativeResize="0"/>
          <p:nvPr/>
        </p:nvPicPr>
        <p:blipFill rotWithShape="1">
          <a:blip r:embed="rId3">
            <a:alphaModFix/>
          </a:blip>
          <a:srcRect/>
          <a:stretch/>
        </p:blipFill>
        <p:spPr>
          <a:xfrm>
            <a:off x="1828800" y="1333500"/>
            <a:ext cx="5471159" cy="417575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8.4 Realignment in the South</a:t>
            </a:r>
          </a:p>
        </p:txBody>
      </p:sp>
      <p:pic>
        <p:nvPicPr>
          <p:cNvPr id="306" name="Shape 306" descr="A line graph shows seats held by Democrats vs. Republicans from 1969-2017 for Southern States. Seats held by Democrats: Begins at 18, then steadily decreases, ending at 3. Seats held by Republicans: Begins at 4, and steadily increases, ending at 19. "/>
          <p:cNvPicPr preferRelativeResize="0"/>
          <p:nvPr/>
        </p:nvPicPr>
        <p:blipFill rotWithShape="1">
          <a:blip r:embed="rId3">
            <a:alphaModFix/>
          </a:blip>
          <a:srcRect/>
          <a:stretch/>
        </p:blipFill>
        <p:spPr>
          <a:xfrm>
            <a:off x="1549400" y="1816100"/>
            <a:ext cx="6045199" cy="3225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8.6</a:t>
            </a:r>
          </a:p>
        </p:txBody>
      </p:sp>
      <p:sp>
        <p:nvSpPr>
          <p:cNvPr id="312" name="Shape 3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Evaluate the role of minor parties in the U.S. electoral system.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15370"/>
            <a:ext cx="8229600" cy="134029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Third Parties: Their Impact on American Politics</a:t>
            </a:r>
          </a:p>
        </p:txBody>
      </p:sp>
      <p:sp>
        <p:nvSpPr>
          <p:cNvPr id="319" name="Shape 319"/>
          <p:cNvSpPr txBox="1">
            <a:spLocks noGrp="1"/>
          </p:cNvSpPr>
          <p:nvPr>
            <p:ph type="body" idx="1"/>
          </p:nvPr>
        </p:nvSpPr>
        <p:spPr>
          <a:xfrm>
            <a:off x="457200" y="2149434"/>
            <a:ext cx="8229600" cy="3976729"/>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Three types of third parties</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Cause parties</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Offshoots of major parties</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Vehicles for individual candidacies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Rarely win office but can affect elections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Why only two parties?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8.1</a:t>
            </a:r>
          </a:p>
        </p:txBody>
      </p:sp>
      <p:sp>
        <p:nvSpPr>
          <p:cNvPr id="74" name="Shape 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functions of political parties.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15370"/>
            <a:ext cx="8229600" cy="88903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Libertarian Party</a:t>
            </a:r>
          </a:p>
        </p:txBody>
      </p:sp>
      <p:pic>
        <p:nvPicPr>
          <p:cNvPr id="326" name="Shape 326" descr="A photo of Gary Johnson signing a t-shirt that says &quot;Live Free&quot;, while a man stands next to him wearing the same shirt."/>
          <p:cNvPicPr preferRelativeResize="0"/>
          <p:nvPr/>
        </p:nvPicPr>
        <p:blipFill rotWithShape="1">
          <a:blip r:embed="rId3">
            <a:alphaModFix/>
          </a:blip>
          <a:srcRect/>
          <a:stretch/>
        </p:blipFill>
        <p:spPr>
          <a:xfrm>
            <a:off x="2926080" y="1312650"/>
            <a:ext cx="3291840" cy="475327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600" b="1" i="0" u="none" strike="noStrike" cap="none" dirty="0">
                <a:solidFill>
                  <a:srgbClr val="007FA3"/>
                </a:solidFill>
                <a:latin typeface="Arial"/>
                <a:ea typeface="Arial"/>
                <a:cs typeface="Arial"/>
                <a:sym typeface="Arial"/>
              </a:rPr>
              <a:t>Journal Prompt 8.6: Third Parties: Their Impact on American Politics</a:t>
            </a:r>
          </a:p>
        </p:txBody>
      </p:sp>
      <p:sp>
        <p:nvSpPr>
          <p:cNvPr id="332" name="Shape 332"/>
          <p:cNvSpPr txBox="1">
            <a:spLocks noGrp="1"/>
          </p:cNvSpPr>
          <p:nvPr>
            <p:ph type="body" idx="1"/>
          </p:nvPr>
        </p:nvSpPr>
        <p:spPr>
          <a:xfrm>
            <a:off x="457200" y="1721922"/>
            <a:ext cx="8229600" cy="4404241"/>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If the United States adopted a form of proportional representation, what new parties do you think would be formed and would become important players? Do you think your political views would end up being better represented if we had proportional representation and there were more viable parties to choose from on Election Day? If so, how?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8.7 </a:t>
            </a:r>
          </a:p>
        </p:txBody>
      </p:sp>
      <p:sp>
        <p:nvSpPr>
          <p:cNvPr id="338" name="Shape 33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Evaluate the advantages and disadvantages of responsible party government.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Understanding Political Parties</a:t>
            </a:r>
          </a:p>
        </p:txBody>
      </p:sp>
      <p:sp>
        <p:nvSpPr>
          <p:cNvPr id="345" name="Shape 34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Democracy and Responsible Party Government: How Should We Govern?</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American Political Parties and the Scope of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310372"/>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Democracy and Responsible Party Government: How Should We Govern?</a:t>
            </a:r>
          </a:p>
        </p:txBody>
      </p:sp>
      <p:sp>
        <p:nvSpPr>
          <p:cNvPr id="352" name="Shape 352"/>
          <p:cNvSpPr txBox="1">
            <a:spLocks noGrp="1"/>
          </p:cNvSpPr>
          <p:nvPr>
            <p:ph type="body" idx="1"/>
          </p:nvPr>
        </p:nvSpPr>
        <p:spPr>
          <a:xfrm>
            <a:off x="457200" y="1828800"/>
            <a:ext cx="8229600" cy="429736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Responsible party model</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Distinct governing programs</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Internal cohesion and commitment</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Majority party must implement program</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Majority party must accept responsibility</a:t>
            </a:r>
          </a:p>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Party leadership weak in U.S.</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Is this good or bad?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900" b="1" i="0" u="none" strike="noStrike" cap="none" dirty="0">
                <a:solidFill>
                  <a:srgbClr val="007FA3"/>
                </a:solidFill>
                <a:latin typeface="Arial"/>
                <a:ea typeface="Arial"/>
                <a:cs typeface="Arial"/>
                <a:sym typeface="Arial"/>
              </a:rPr>
              <a:t>Table 8.3 Partisan Divisions on Key Roll Call Votes During the Obama Presidency (1 of 2)</a:t>
            </a:r>
          </a:p>
        </p:txBody>
      </p:sp>
      <p:graphicFrame>
        <p:nvGraphicFramePr>
          <p:cNvPr id="359" name="Shape 359"/>
          <p:cNvGraphicFramePr/>
          <p:nvPr>
            <p:extLst>
              <p:ext uri="{D42A27DB-BD31-4B8C-83A1-F6EECF244321}">
                <p14:modId xmlns:p14="http://schemas.microsoft.com/office/powerpoint/2010/main" val="802808605"/>
              </p:ext>
            </p:extLst>
          </p:nvPr>
        </p:nvGraphicFramePr>
        <p:xfrm>
          <a:off x="457200" y="1527629"/>
          <a:ext cx="8046675" cy="4373990"/>
        </p:xfrm>
        <a:graphic>
          <a:graphicData uri="http://schemas.openxmlformats.org/drawingml/2006/table">
            <a:tbl>
              <a:tblPr firstRow="1" bandRow="1">
                <a:noFill/>
                <a:tableStyleId>{12C7BD07-E326-43FC-A1B2-F01F2722FD4B}</a:tableStyleId>
              </a:tblPr>
              <a:tblGrid>
                <a:gridCol w="2926075"/>
                <a:gridCol w="1280150"/>
                <a:gridCol w="1280150"/>
                <a:gridCol w="1280150"/>
                <a:gridCol w="1280150"/>
              </a:tblGrid>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Dems For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Dems Against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Reps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Reps Against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Party-Line Voting</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2009 $787 Billion Stimulus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244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177</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2010 Affordable Care Act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220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175</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2010 Student Loan Reform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220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176</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2010 Don’t Ask, Don’t Tell Repeal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235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160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2010 Financial Services Reform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234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173</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2009 Truth in Lending Act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248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113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63</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2010 Extension of the Bush tax cuts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139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112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138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36</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2011 Patient Reform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136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168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67</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2015 Every Student Succeeds Act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181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178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64</a:t>
                      </a:r>
                    </a:p>
                  </a:txBody>
                  <a:tcPr marL="91450" marR="91450" marT="45725" marB="45725"/>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15370"/>
            <a:ext cx="8229600" cy="119779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900" b="1" i="0" u="none" strike="noStrike" cap="none" dirty="0">
                <a:solidFill>
                  <a:srgbClr val="007FA3"/>
                </a:solidFill>
                <a:latin typeface="Arial"/>
                <a:ea typeface="Arial"/>
                <a:cs typeface="Arial"/>
                <a:sym typeface="Arial"/>
              </a:rPr>
              <a:t>Table 8.3 Partisan Divisions on Key Roll Call Votes During the Obama Presidency (2 of 2)</a:t>
            </a:r>
          </a:p>
        </p:txBody>
      </p:sp>
      <p:graphicFrame>
        <p:nvGraphicFramePr>
          <p:cNvPr id="366" name="Shape 366"/>
          <p:cNvGraphicFramePr/>
          <p:nvPr>
            <p:extLst>
              <p:ext uri="{D42A27DB-BD31-4B8C-83A1-F6EECF244321}">
                <p14:modId xmlns:p14="http://schemas.microsoft.com/office/powerpoint/2010/main" val="2283580150"/>
              </p:ext>
            </p:extLst>
          </p:nvPr>
        </p:nvGraphicFramePr>
        <p:xfrm>
          <a:off x="457200" y="1754579"/>
          <a:ext cx="8046675" cy="2148890"/>
        </p:xfrm>
        <a:graphic>
          <a:graphicData uri="http://schemas.openxmlformats.org/drawingml/2006/table">
            <a:tbl>
              <a:tblPr firstRow="1" bandRow="1">
                <a:noFill/>
                <a:tableStyleId>{12C7BD07-E326-43FC-A1B2-F01F2722FD4B}</a:tableStyleId>
              </a:tblPr>
              <a:tblGrid>
                <a:gridCol w="2926075"/>
                <a:gridCol w="1280150"/>
                <a:gridCol w="1280150"/>
                <a:gridCol w="1280150"/>
                <a:gridCol w="1280150"/>
              </a:tblGrid>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Dems For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Dems Against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Reps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Reps Against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Opposition Party Support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2011 Debt Ceiling Raise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95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95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174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66</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2011 South Korean Trade Agreement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130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219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2014 Trillion Dollar-Spending Bill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138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162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67</a:t>
                      </a:r>
                    </a:p>
                  </a:txBody>
                  <a:tcPr marL="91450" marR="91450" marT="45725" marB="45725"/>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98497"/>
            <a:ext cx="8229600" cy="136404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American Political Parties and the Scope of Government</a:t>
            </a:r>
          </a:p>
        </p:txBody>
      </p:sp>
      <p:sp>
        <p:nvSpPr>
          <p:cNvPr id="373" name="Shape 373"/>
          <p:cNvSpPr txBox="1">
            <a:spLocks noGrp="1"/>
          </p:cNvSpPr>
          <p:nvPr>
            <p:ph type="body" idx="1"/>
          </p:nvPr>
        </p:nvSpPr>
        <p:spPr>
          <a:xfrm>
            <a:off x="457200" y="1911927"/>
            <a:ext cx="8229600" cy="4214236"/>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Not as broad as in Europe</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Health care example</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Parties not disciplined</a:t>
            </a:r>
          </a:p>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Hard to cut spending</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Not disciplined enough to say “no”</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Get more for own constituents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8</a:t>
            </a:r>
          </a:p>
        </p:txBody>
      </p:sp>
      <p:sp>
        <p:nvSpPr>
          <p:cNvPr id="379" name="Shape 3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a:solidFill>
                  <a:schemeClr val="dk1"/>
                </a:solidFill>
                <a:latin typeface="Arial"/>
                <a:ea typeface="Arial"/>
                <a:cs typeface="Arial"/>
                <a:sym typeface="Arial"/>
              </a:rPr>
              <a:t>Many scholars have called upon the parties to follow the responsible party model more closely, with the parties saying precisely what they plan to do and then doing what they said they would do. Why is it that American political parties find it so hard to operate this way? Do you think our democracy would be better or worse if they did so?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385" name="Shape 38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Chapter 8    </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chemeClr val="dk1"/>
                </a:solidFill>
                <a:latin typeface="Arial"/>
                <a:ea typeface="Arial"/>
                <a:cs typeface="Arial"/>
                <a:sym typeface="Arial"/>
              </a:rPr>
              <a:t>223: Kevin </a:t>
            </a:r>
            <a:r>
              <a:rPr lang="en-US" sz="2400" b="0" i="0" u="none" strike="noStrike" cap="none" dirty="0" err="1">
                <a:solidFill>
                  <a:schemeClr val="dk1"/>
                </a:solidFill>
                <a:latin typeface="Arial"/>
                <a:ea typeface="Arial"/>
                <a:cs typeface="Arial"/>
                <a:sym typeface="Arial"/>
              </a:rPr>
              <a:t>Lamarque</a:t>
            </a:r>
            <a:r>
              <a:rPr lang="en-US" sz="2400" b="0" i="0" u="none" strike="noStrike" cap="none" dirty="0">
                <a:solidFill>
                  <a:schemeClr val="dk1"/>
                </a:solidFill>
                <a:latin typeface="Arial"/>
                <a:ea typeface="Arial"/>
                <a:cs typeface="Arial"/>
                <a:sym typeface="Arial"/>
              </a:rPr>
              <a:t>/Reuters; 226: Walter Bennett/The LIFE Picture Collection/Getty Images; 231: Theo </a:t>
            </a:r>
            <a:r>
              <a:rPr lang="en-US" sz="2400" b="0" i="0" u="none" strike="noStrike" cap="none" dirty="0" err="1">
                <a:solidFill>
                  <a:schemeClr val="dk1"/>
                </a:solidFill>
                <a:latin typeface="Arial"/>
                <a:ea typeface="Arial"/>
                <a:cs typeface="Arial"/>
                <a:sym typeface="Arial"/>
              </a:rPr>
              <a:t>Wargo</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WireImage</a:t>
            </a:r>
            <a:r>
              <a:rPr lang="en-US" sz="2400" b="0" i="0" u="none" strike="noStrike" cap="none" dirty="0">
                <a:solidFill>
                  <a:schemeClr val="dk1"/>
                </a:solidFill>
                <a:latin typeface="Arial"/>
                <a:ea typeface="Arial"/>
                <a:cs typeface="Arial"/>
                <a:sym typeface="Arial"/>
              </a:rPr>
              <a:t>/Getty Images; 233: Stock Montage/Archive Photos/Getty Images; 237: Paul Hennessy/Polaris/ Newscom; 240: Daryl Cagle/Cagle Cartoons, Inc.</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Meaning of Party</a:t>
            </a:r>
          </a:p>
        </p:txBody>
      </p:sp>
      <p:sp>
        <p:nvSpPr>
          <p:cNvPr id="81" name="Shape 81"/>
          <p:cNvSpPr txBox="1">
            <a:spLocks noGrp="1"/>
          </p:cNvSpPr>
          <p:nvPr>
            <p:ph type="body" idx="1"/>
          </p:nvPr>
        </p:nvSpPr>
        <p:spPr>
          <a:xfrm>
            <a:off x="457200" y="1783080"/>
            <a:ext cx="8229600" cy="434308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Tasks of the Parties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Parties, Voters, and Policy: The Downs Model</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Tasks of the Parties</a:t>
            </a:r>
          </a:p>
        </p:txBody>
      </p:sp>
      <p:sp>
        <p:nvSpPr>
          <p:cNvPr id="88" name="Shape 8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Pick candidates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Run campaigns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Give cues to voters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Articulate policies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Coordinate policymaking</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Parties, Voters, and Policy: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Downs Model</a:t>
            </a:r>
          </a:p>
        </p:txBody>
      </p:sp>
      <p:sp>
        <p:nvSpPr>
          <p:cNvPr id="95" name="Shape 95"/>
          <p:cNvSpPr txBox="1">
            <a:spLocks noGrp="1"/>
          </p:cNvSpPr>
          <p:nvPr>
            <p:ph type="body" idx="1"/>
          </p:nvPr>
        </p:nvSpPr>
        <p:spPr>
          <a:xfrm>
            <a:off x="457200" y="1977390"/>
            <a:ext cx="8229600" cy="414877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Rational-choice theory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Political scientist Anthony Downs’ model</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Most voters are moderate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Center of political spectrum</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Parties seek voter loyalty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Position themselves to left and right of center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28601"/>
            <a:ext cx="8229600" cy="883422"/>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000" b="1" i="0" u="none" strike="noStrike" cap="none" dirty="0">
                <a:solidFill>
                  <a:srgbClr val="007FA3"/>
                </a:solidFill>
                <a:latin typeface="Arial"/>
                <a:ea typeface="Arial"/>
                <a:cs typeface="Arial"/>
                <a:sym typeface="Arial"/>
              </a:rPr>
              <a:t>Figure 8.1 The Downs Model: How Rational Parties Position Themselves Near (but not at) the Center of Public Opinion </a:t>
            </a:r>
          </a:p>
        </p:txBody>
      </p:sp>
      <p:sp>
        <p:nvSpPr>
          <p:cNvPr id="102" name="Shape 102"/>
          <p:cNvSpPr txBox="1">
            <a:spLocks noGrp="1"/>
          </p:cNvSpPr>
          <p:nvPr>
            <p:ph type="body" idx="1"/>
          </p:nvPr>
        </p:nvSpPr>
        <p:spPr>
          <a:xfrm>
            <a:off x="457200" y="5783580"/>
            <a:ext cx="8229600" cy="50143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Author’s analysis of combined 2008 and 2010 General Social Survey data.</a:t>
            </a:r>
          </a:p>
        </p:txBody>
      </p:sp>
      <p:pic>
        <p:nvPicPr>
          <p:cNvPr id="103" name="Shape 103" descr="Four graphs show how parties position themselves near the center of public opinion. The majority of Americans place themselves close tot he middle of the liberal/conservative spectrum as shown below: Extremely liberal, around 5%; Liberal, around 12%; Slightly liberal, around 12%; Moderate, around 35%; Slightly conservative, around 14%; Conservative, around 17%; Extremely conservative around 5%.  Both parties need to appeal to independents, the crucial swing voters, who are especially likely to be centrists, as shown here: Extremely liberal, around 2%; Liberal, around 11%; Slightly liberal, around 12%, moderate, around 45%; slightly conservative, around 15%; conservative, around 10%; extremely conservative, around 3%.  But the Democratic Party has to be substantially left of center to appeal to its base, as shown here: Extremely liberal, around 8%; Liberal, around 21%; Slightly liberal, around 16%; Moderate, around 39%; Slightly conservative, 9%, conservative, 5%; extremely conservative 2%.  And the Republican Party has to be substantially right of center to appeal to its base, as shown here: Extremely liberal, 1%; Liberal, 2%. Slightly liberal 3%, Moderate, 25%, slightly conservative, 20%; conservative 40%, extremely conservative, 9%. "/>
          <p:cNvPicPr preferRelativeResize="0"/>
          <p:nvPr/>
        </p:nvPicPr>
        <p:blipFill rotWithShape="1">
          <a:blip r:embed="rId3">
            <a:alphaModFix/>
          </a:blip>
          <a:srcRect/>
          <a:stretch/>
        </p:blipFill>
        <p:spPr>
          <a:xfrm>
            <a:off x="3063240" y="1310638"/>
            <a:ext cx="3017519" cy="4274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15371"/>
            <a:ext cx="8229600" cy="9619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Tea Party</a:t>
            </a:r>
          </a:p>
        </p:txBody>
      </p:sp>
      <p:pic>
        <p:nvPicPr>
          <p:cNvPr id="110" name="Shape 110" descr="A photo of a member of the Tea Party dressing as an eighteenth-century patriot."/>
          <p:cNvPicPr preferRelativeResize="0"/>
          <p:nvPr/>
        </p:nvPicPr>
        <p:blipFill rotWithShape="1">
          <a:blip r:embed="rId3">
            <a:alphaModFix/>
          </a:blip>
          <a:srcRect/>
          <a:stretch/>
        </p:blipFill>
        <p:spPr>
          <a:xfrm>
            <a:off x="2148840" y="1312650"/>
            <a:ext cx="4846320" cy="4852779"/>
          </a:xfrm>
          <a:prstGeom prst="rect">
            <a:avLst/>
          </a:prstGeom>
          <a:noFill/>
          <a:ln>
            <a:noFill/>
          </a:ln>
        </p:spPr>
      </p:pic>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5445</Words>
  <Application>Microsoft Office PowerPoint</Application>
  <PresentationFormat>On-screen Show (4:3)</PresentationFormat>
  <Paragraphs>480</Paragraphs>
  <Slides>49</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Noto Sans Symbols</vt:lpstr>
      <vt:lpstr>Times New Roman</vt:lpstr>
      <vt:lpstr>Verdana</vt:lpstr>
      <vt:lpstr>508 Lecture</vt:lpstr>
      <vt:lpstr>Government in America: People, Politics and Policy</vt:lpstr>
      <vt:lpstr>Learning Objectives (1 of 2)</vt:lpstr>
      <vt:lpstr>Learning Objectives (2 of 2)</vt:lpstr>
      <vt:lpstr>Learning Objective 8.1</vt:lpstr>
      <vt:lpstr>The Meaning of Party</vt:lpstr>
      <vt:lpstr>Tasks of the Parties</vt:lpstr>
      <vt:lpstr>Parties, Voters, and Policy:  The Downs Model</vt:lpstr>
      <vt:lpstr>Figure 8.1 The Downs Model: How Rational Parties Position Themselves Near (but not at) the Center of Public Opinion </vt:lpstr>
      <vt:lpstr>Tea Party</vt:lpstr>
      <vt:lpstr>Learning Objective 8.2</vt:lpstr>
      <vt:lpstr>The Party in the Electorate</vt:lpstr>
      <vt:lpstr>Figure 8.2 Party Identification in  the United States</vt:lpstr>
      <vt:lpstr>Table 8.1 Youthful Independence</vt:lpstr>
      <vt:lpstr>Journal Prompt 8.2:  The Party in the Electorate</vt:lpstr>
      <vt:lpstr>Learning Objective 8.3</vt:lpstr>
      <vt:lpstr>The Party Organizations: From the Grass Roots to Washington</vt:lpstr>
      <vt:lpstr>Local Parties</vt:lpstr>
      <vt:lpstr>Chicago Mayor Richard Daley</vt:lpstr>
      <vt:lpstr>The 50 State Party Systems</vt:lpstr>
      <vt:lpstr>The National Party Organizations</vt:lpstr>
      <vt:lpstr>Learning Objective 8.4 </vt:lpstr>
      <vt:lpstr>The Party in Government:  Promises and Policy</vt:lpstr>
      <vt:lpstr>Table 8.2 Party Platforms, 2016 (1 of 4)</vt:lpstr>
      <vt:lpstr>Table 8.2 Party Platforms, 2016 (2 of 4)</vt:lpstr>
      <vt:lpstr>Table 8.2 Party Platforms, 2016 (3 of 4)</vt:lpstr>
      <vt:lpstr>Table 8.2 Party Platforms, 2016 (4 of 4)</vt:lpstr>
      <vt:lpstr>Learning Objective 8.5</vt:lpstr>
      <vt:lpstr>Party Eras in American History</vt:lpstr>
      <vt:lpstr>1796–1824: The First  Party System</vt:lpstr>
      <vt:lpstr>Lin-Manuel Miranda from the Broadway Play Hamilton</vt:lpstr>
      <vt:lpstr>1825–1856: Jackson and the Democrats Versus the Whigs</vt:lpstr>
      <vt:lpstr>1860–1928: The Two  Republican Eras</vt:lpstr>
      <vt:lpstr>1932–1964: The New  Deal Coalition</vt:lpstr>
      <vt:lpstr>Franklin D. Roosevelt</vt:lpstr>
      <vt:lpstr>1968–Present: Southern Realignment and the Era of Divided Party Government</vt:lpstr>
      <vt:lpstr>Figure 8.3 Party Coalitions Today</vt:lpstr>
      <vt:lpstr>Figure 8.4 Realignment in the South</vt:lpstr>
      <vt:lpstr>Learning Objective 8.6</vt:lpstr>
      <vt:lpstr>Third Parties: Their Impact on American Politics</vt:lpstr>
      <vt:lpstr>Libertarian Party</vt:lpstr>
      <vt:lpstr>Journal Prompt 8.6: Third Parties: Their Impact on American Politics</vt:lpstr>
      <vt:lpstr>Learning Objective 8.7 </vt:lpstr>
      <vt:lpstr>Understanding Political Parties</vt:lpstr>
      <vt:lpstr>Democracy and Responsible Party Government: How Should We Govern?</vt:lpstr>
      <vt:lpstr>Table 8.3 Partisan Divisions on Key Roll Call Votes During the Obama Presidency (1 of 2)</vt:lpstr>
      <vt:lpstr>Table 8.3 Partisan Divisions on Key Roll Call Votes During the Obama Presidency (2 of 2)</vt:lpstr>
      <vt:lpstr>American Political Parties and the Scope of Government</vt:lpstr>
      <vt:lpstr>Shared Writing 8</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40</cp:revision>
  <dcterms:modified xsi:type="dcterms:W3CDTF">2017-02-16T03:46:25Z</dcterms:modified>
</cp:coreProperties>
</file>