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C21D2FE-1545-4A42-8759-7D42FE48251F}">
  <a:tblStyle styleId="{4C21D2FE-1545-4A42-8759-7D42FE48251F}"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40" autoAdjust="0"/>
  </p:normalViewPr>
  <p:slideViewPr>
    <p:cSldViewPr snapToGrid="0">
      <p:cViewPr varScale="1">
        <p:scale>
          <a:sx n="79" d="100"/>
          <a:sy n="79" d="100"/>
        </p:scale>
        <p:origin x="124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3pPr>
            <a:lvl4pPr marL="1371600" marR="0" lvl="3"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4pPr>
            <a:lvl5pPr marL="1828800" marR="0" lvl="4"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5pPr>
            <a:lvl6pPr marL="2286000" marR="0" lvl="5"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6pPr>
            <a:lvl7pPr marL="2743200" marR="0" lvl="6"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7pPr>
            <a:lvl8pPr marL="3200400" marR="0" lvl="7"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8pPr>
            <a:lvl9pPr marL="3657600" marR="0" lvl="8"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8676422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5158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2" name="Shape 11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 recent years, almost all newspapers have had to cut staff writers substantially, and some newspapers have gone out of business entirely.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13" name="Shape 11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95915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855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 1934, Congress created the Federal Communications Commission to regulate use of the airwaves. The FCC prevents monopolies by limiting the number of stations owned by one company. This regulation isn't very stringent. No single owner can control more than 35% of the broadcast market, but that's a sizable chunk. The FCC also ensures that all stations serve the public interest, although it is rare for a station to lose its license for failing to do so.</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26" name="Shape 12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60966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When Donald Trump hosted "Saturday Night Live” in the fall of 2015, as shown in this photo, five of the Republican presidential candidates asked for equal time under the rules set forth by the Federal Communications Commission. NBC complied with this request, giving these candidates time on the network, though not on “Saturday Night Live.”</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33" name="Shape 13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183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9" name="Shape 13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first major networks used the term "broadcast" because they meant their programs, including those on government and politics, to appeal to a broad audience. But cable TV changed that. With channels that specialize in cooking, golf, history, and other topics, stations are now engaged in narrowcasting, which is programming targeted to a specific, narrow interest. </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media is now full of ideologically charged programming which has led to selective exposure and what many political scientists argue is an overall reduction in the quality of programming.</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40" name="Shape 14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98350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9925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 2014, the Pew Research Center classified survey respondents’ ideology depending on how they responded to 10 policy questions. As you can see from the graph below, conservatives and liberals differed widely in terms of which cable news channels they watched.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53" name="Shape 15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74103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0" name="Shape 16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Internet makes it much easier for Americans to be politically informed. A quick Internet search will reveal how your representatives voted on policy issues that are important to you. Yet Americans remain unlikely to take advantage of this opportunity to obtain political information. Data on search engine usage shows that people are much more likely to search for information about pop culture than politics, and traffic on political information sites is much lower than on entertainment sites. The Internet allows for multidirectional communication and has been used by political campaigns as well as political activists to shape and influence politics. Blogs have given the general public a forum to express their political views and potentially reach as wide an audience as a professional journalist. But the reality is that it's easy to post on a blog but much harder to generate substantial readership, which means that professionals who write for a recognized news outlet still have an advantage.</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61" name="Shape 16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15911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7" name="Shape 16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Blogs are playing an increasingly important role in the reporting of political news. In 2005, 23-year-old Garrett Graff, who was writing a blog about the news media in Washington, became the first person to receive a White House press pass for the specific purpose of writing a blog. Here, bloggers cover a candidate speech during the 2012 presidential primary campaign.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68" name="Shape 16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74742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America has a diverse array of media outlets, most of which are privately owned. The few public broadcasting outlets attract only low ratings. In contrast, most other countries have major TV networks that are publicly owned.</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Freedom of the press gives journalists in the U.S. the ability to criticize government, and most other democracies carefully guard press freedom even on publicly owned networks. But freedom of the press is rare in non-democratic regimes, such as China, where the government closely controls what the media can say about it.</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Public networks are free to serve the public interest without worrying about the size of their audience. But this is not the case with private media.</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Although private media have nearly complete control over their content, they need to turn a profit. Advertising revenue supports most media. Therefore, the main objective of media is to get the largest possible audience.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This profit orientation has led to changes in political reporting. Foreign news reporting has declined. Foreign bureaus are expensive to operate, and the public has shown little interest in foreign news. What implications does a lack of foreign news have for American political culture?</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75" name="Shape 17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79005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9" name="Shape 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9613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5656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7" name="Shape 18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Because only the unusual and unexpected are newsworthy, the news gives a distorted view of political events, one that tends to trivialize them and avoid discussion of important issues. When the president attends a state dinner, it is not news, but when the president throws up on the Japanese prime minister, it is talked about all over the news for days. Whatever critical policy issues may be at stake fall by the wayside.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This happens because news reporting is a business. In their pursuit of high ratings, networks dumb down their shows and strive to make them entertaining, not informative. The quest for profit, not a mission to educate the public, defines what's newsworthy.</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88" name="Shape 1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3724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4" name="Shape 19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Reporters are often assigned to cover certain areas of government, such as Congress or the White House. These ongoing assignments are known as a beat.</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When politicians want to get a story out, they feed it to the media in the form of a trial balloon, which is a leak designed to gauge public reaction.</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Journalists rely on politicians to give them news and politicians rely on journalists to get their message out; politicians and journalists enjoy a symbiotic relationship. But sometimes government restricts journalistic access to prevent unfavorable news getting out, usually during wartime. When this happens, journalists are quick to cry censorship and call the public's attention to it.</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Occasionally, political reporting uncovers a gross miscarriage of justice, such as an illegal pollution dump, corruption, or an innocent prisoner sitting on death row. Such stories can lead the government to act to fix the situation. They can also lead to a Pulitzer Prize in journalism.</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95" name="Shape 1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23054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1" name="Shape 20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Television news must fit into short segments or sound bites, ensuring that coverage is superficial, often little more than headlines. Complex policy issues such as Medicare reform cannot be given meaningful treatment in such brief time frames.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Politicians cannot present issues to the public when their 20-minute speeches are edited down to 10-second sound bites. While this is frustrating for them, it also helps them avoid addressing issues and lets them focus on photo opportunities and other image-making but substance-free endeavors.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Presidents used to be able to count on major network coverage of their speeches, but now such coverage is shunted to cable news, and a smaller audience.</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02" name="Shape 20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592448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8" name="Shape 20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Two factors appear to be at work in limiting candidates’ on-air time in advanced industrialized democracies. first, technological advancements in editing have made it quite easy to cut political statements into small tidbits. And, second, networks usually feel that, to keep their audience, brief sound bites are best—lest people change to another channel.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09" name="Shape 20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4287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6" name="Shape 21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media are often accused of having a liberal bias. Studies have shown no systematic bias to the left or right, but it is undeniable that journalists themselves are more likely to be liberal than conservative, and that most news outlets are based in cities.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one bias that is seen in the news is toward stories that will draw a bigger audience. News outlets strive to be entertaining, not informative, and the public is drawn to stories that involve conflict, violence, disaster, or scandal. Stories must also have visual appeal. Viewers tend to change the channel if they see only a talking head on the screen. This emphasis on violence and chaos gives people a certain impression of the world in general, and politics in particular.</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17" name="Shape 21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494128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3" name="Shape 22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clearest and most consistent bias in the news is the focus on sensational stories. When former Speaker of the House Dennis Hastert (R-IL) was indicted for falsifying financial transactions in an attempt to evade scrutiny for past crimes alleging sexual abuse, the media focused a bright light on the story, as evidenced by the crowd of cameras and reporters around him in this photo of Hastert after entering the federal courthouse in Chicago.</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24" name="Shape 22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865503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30" name="Shape 2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7541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36" name="Shape 2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71993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2" name="Shape 24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It's difficult to measure the impact of news stories on public opinion. The effect of any one story is hard to separate from the cumulative effects of dozens of news stories, and from other sources of information.</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Scholars haven't traced much of a direct impact between media and how people vote, but they've found that the media affect what issues the public thinks about. That is, the media play an important role in setting the political agenda.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43" name="Shape 24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63022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21089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9" name="Shape 24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Since 1986, the monthly survey of the Pew Research Center for the People &amp; the Press has asked Americans how closely they have followed major news stories. As one would expect, stories involving disaster or human drama have drawn more attention than have complicated issues of public policy. A representative selection of Pew findings is presented here. The percentage in each case is the proportion who reported following the story “very closely.”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50" name="Shape 25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776589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6" name="Shape 25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Since 1986, the monthly survey of the Pew Research Center for the People &amp; the Press has asked Americans how closely they have followed major news stories. As one would expect, stories involving disaster or human drama have drawn more attention than have complicated issues of public policy. A representative selection of Pew findings is presented here. The percentage in each case is the proportion who reported following the story “very closely.”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57" name="Shape 25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572439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3" name="Shape 26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Since 1986, the monthly survey of the Pew Research Center for the People &amp; the Press has asked Americans how closely they have followed major news stories. As one would expect, stories involving disaster or human drama have drawn more attention than have complicated issues of public policy. A representative selection of Pew findings is presented here. The percentage in each case is the proportion who reported following the story “very closely.”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64" name="Shape 26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28940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71" name="Shape 2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35190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7" name="Shape 27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political agenda is the set of issues to which the public and the government are paying attention at a given time. Many groups are pushing for their priorities to get onto the political agenda.</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People who invest capital to open a business are known as entrepreneurs, and political activists who invest political capital to get their ideas on the political agenda are known as policy entrepreneurs. Political activists try to use the media to bring public attention to their issues.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It isn't only political elites who have access to the media. Protests by the poor and downtrodden attract media coverage as well. One thing that activists can't control is the slant to the coverage, that is, whether it will show their cause in a good light for public consumption.</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78" name="Shape 27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540521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4" name="Shape 28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group BlackLivesMatter has recently drawn a loss of media attention. Activist members of the group have often used dramatic images to draw attention to the issue of police brutality in their local area.</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85" name="Shape 28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868759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91" name="Shape 2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47171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7" name="Shape 29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media link policymakers and the public. They are the public's source of information about government. So how the media portray what the government's doing becomes critical to public perception. The same act of government can be perceived by the public as a failure or a success depending solely upon how it's portrayed in the media.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98" name="Shape 29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461926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4" name="Shape 30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media's role as watchdog keeps the behavior of politicians in check, and a majority of Americans think this is a good thing. Reporters themselves tend to have a negative view of public officials as self-serving, hypocritical, lacking integrity, and focused exclusively on reelection. They see debunking politicians as a critical part of their job.</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Since the media treat every new policy proposal and government program with skepticism, they constrain the scope of government. Yet at the same time the media highlight problems and injustices and ask what the government's going to do about them. Portraying the government as responsible for solving every problem has the effect of enlarging the scope of government.</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05" name="Shape 30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389109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1" name="Shape 31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Television gives the public the opportunity to evaluate political candidates directly. Individual voters can get an "up close and personal" view of each candidate to help guide their voting decisions. This direct line of communication removes the need for political parties or social groups as aids in decision-making.</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However, TV's focus on individuals means that personality is more important than substance for political candidates. It also means that the media cover the president more than they cover Congress or the Supreme Court.</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12" name="Shape 31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20776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1" name="Shape 7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Since the latter part of the twentieth century American politics has been increasingly shaped by technology. Political success depends on getting your message to the public, and one of the most effective ways to do that is to have it presented on the daily news. One way to get the media's attention is to stage an event just for them. Of course, you want to control how the various media present you, so media events tend to be carefully staged and tightly scripted.</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72" name="Shape 7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82475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8" name="Shape 31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crisis over contaminated drinking water in Flint, Michigan, drew much attention in 2016. Here, local activists in Flint are shown handing out bottled water to residents. Images such as this led to the declaration of a federal state of emergency to address the need to get a clean and reliable supply of drinking water to the citizens of Flint.</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19" name="Shape 3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680579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5" name="Shape 32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With the amount of information available to citizens today, you'd think that political competence would be greatly increased. That is, citizens in the American democracy should be better equipped to make rational policy decisions. Yet this clearly isn't the case.</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The media respond to criticism of the superficiality of their coverage by pointing out that they provide what the public wants. Their motive is profit, which means appealing to the largest possible audience. They say that if the public demanded serious, in-depth news programs, they would certainly provide such programs. It's the public's appetite for entertainment over substance, they say, that keeps the coverage limited and superficial.</a:t>
            </a:r>
          </a:p>
        </p:txBody>
      </p:sp>
      <p:sp>
        <p:nvSpPr>
          <p:cNvPr id="326" name="Shape 32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767937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32" name="Shape 3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41969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38" name="Shape 3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4410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9482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sight of a major presidential candidate walking into a local eatery and asking ordinary people for their support is something that the media finds difficult to pass up. Here, Donald Trump is shown interacting with patrons at a Wauwatosa, Wisconsin, diner during the 2016 primary campaign. Although Trump met only a few dozen people at the diner, the number who saw pictures like this in their newspaper or viewed the video footage on TV was far, far greater.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85" name="Shape 8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82857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1" name="Shape 9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While there was virtually no press at the founding the media now plays a profoundly important role in American politics. It was President Franklin Roosevelt who virtually invented media politics. Up until the 1960s politicians and the press had a relatively cozy relationship. This meant, for example, that a politician's personal life was off limits as were questions about his health.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The Vietnam War and the Watergate scandal increases skepticism and cynicism press. And gave rise so what's now known as investigative journalism. In his analysis of media coverage of presence campaign since 1960 Thomas Patterson has argued that is coverage of presidential candidates apps become increasingly less favorable.</a:t>
            </a:r>
          </a:p>
        </p:txBody>
      </p:sp>
      <p:sp>
        <p:nvSpPr>
          <p:cNvPr id="92" name="Shape 9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3083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8" name="Shape 9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White House Press Secretary battles daily with the press corps, as correspondents attempt to obtain ever more information while the president’s spokesperson tries to control the news agenda and spin stores in the administrations favor. Obama's Press Secretary Robert Gibbs offered to give members of the press the chance to dunk him in a tank at the annual White House luau one year. Four reporters stepped up to take a shot at dunking Gibbs and two succeeded in dunking him in the tank.</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99" name="Shape 9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54359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5" name="Shape 10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First Amendment guarantee of freedom of the press gave newspapers the ability to air government's dirty laundry, which they've done since the first daily newspaper began in 1783.</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06" name="Shape 10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68989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15370"/>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Times New Roman"/>
              <a:buNone/>
              <a:defRPr sz="34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8" name="Shape 18"/>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9" name="Shape 19"/>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pic>
        <p:nvPicPr>
          <p:cNvPr id="21" name="Shape 21" descr="C:\Users\Angie\Dropbox\Edwards_GovInAm_17e_Supplements\Edwards 17e PowerPoint (PPT)\9780134627533_hires_cover.jpg"/>
          <p:cNvPicPr preferRelativeResize="0"/>
          <p:nvPr/>
        </p:nvPicPr>
        <p:blipFill rotWithShape="1">
          <a:blip r:embed="rId2">
            <a:alphaModFix/>
          </a:blip>
          <a:srcRect/>
          <a:stretch/>
        </p:blipFill>
        <p:spPr>
          <a:xfrm>
            <a:off x="762000" y="1524000"/>
            <a:ext cx="3632494" cy="46481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8" name="Shape 48"/>
          <p:cNvSpPr txBox="1">
            <a:spLocks noGrp="1"/>
          </p:cNvSpPr>
          <p:nvPr>
            <p:ph type="body"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lnSpc>
                <a:spcPct val="100000"/>
              </a:lnSpc>
              <a:spcBef>
                <a:spcPts val="600"/>
              </a:spcBef>
              <a:spcAft>
                <a:spcPts val="0"/>
              </a:spcAft>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lnSpc>
                <a:spcPct val="100000"/>
              </a:lnSpc>
              <a:spcBef>
                <a:spcPts val="600"/>
              </a:spcBef>
              <a:spcAft>
                <a:spcPts val="0"/>
              </a:spcAft>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lnSpc>
                <a:spcPct val="100000"/>
              </a:lnSpc>
              <a:spcBef>
                <a:spcPts val="6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lnSpc>
                <a:spcPct val="100000"/>
              </a:lnSpc>
              <a:spcBef>
                <a:spcPts val="6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4" name="Shape 2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Figure + Caption">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9" name="Shape 29"/>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Arial"/>
              <a:buNone/>
              <a:defRPr sz="16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Learning Objective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2" name="Shape 3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23368" algn="l" rtl="0">
              <a:lnSpc>
                <a:spcPct val="100000"/>
              </a:lnSpc>
              <a:spcBef>
                <a:spcPts val="1500"/>
              </a:spcBef>
              <a:spcAft>
                <a:spcPts val="0"/>
              </a:spcAft>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569913" marR="0" lvl="1" indent="-87312"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3"/>
        <p:cNvGrpSpPr/>
        <p:nvPr/>
      </p:nvGrpSpPr>
      <p:grpSpPr>
        <a:xfrm>
          <a:off x="0" y="0"/>
          <a:ext cx="0" cy="0"/>
          <a:chOff x="0" y="0"/>
          <a:chExt cx="0" cy="0"/>
        </a:xfrm>
      </p:grpSpPr>
      <p:sp>
        <p:nvSpPr>
          <p:cNvPr id="34" name="Shape 34"/>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35" name="Shape 35"/>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Times New Roman"/>
              <a:buNone/>
              <a:defRPr sz="3600" b="1" i="0" u="none" strike="noStrike" cap="none">
                <a:solidFill>
                  <a:schemeClr val="lt1"/>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6" name="Shape 36"/>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lnSpc>
                <a:spcPct val="100000"/>
              </a:lnSpc>
              <a:spcBef>
                <a:spcPts val="6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600"/>
              </a:spcBef>
              <a:spcAft>
                <a:spcPts val="0"/>
              </a:spcAft>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lnSpc>
                <a:spcPct val="100000"/>
              </a:lnSpc>
              <a:spcBef>
                <a:spcPts val="6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lnSpc>
                <a:spcPct val="100000"/>
              </a:lnSpc>
              <a:spcBef>
                <a:spcPts val="6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lank">
    <p:spTree>
      <p:nvGrpSpPr>
        <p:cNvPr id="1" name="Shape 3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15370"/>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Times New Roman"/>
              <a:buNone/>
              <a:defRPr sz="34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0" name="Shape 40"/>
          <p:cNvSpPr txBox="1">
            <a:spLocks noGrp="1"/>
          </p:cNvSpPr>
          <p:nvPr>
            <p:ph type="body" idx="1"/>
          </p:nvPr>
        </p:nvSpPr>
        <p:spPr>
          <a:xfrm>
            <a:off x="457200" y="816429"/>
            <a:ext cx="8229600" cy="40276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1" name="Shape 41"/>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4" name="Shape 44"/>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528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dt" idx="10"/>
          </p:nvPr>
        </p:nvSpPr>
        <p:spPr>
          <a:xfrm>
            <a:off x="6335712" y="113070"/>
            <a:ext cx="2133598" cy="18287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Arial"/>
              <a:buNone/>
              <a:defRPr sz="9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sldNum" idx="12"/>
          </p:nvPr>
        </p:nvSpPr>
        <p:spPr>
          <a:xfrm>
            <a:off x="8469310" y="113070"/>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4" name="Shape 14" descr="Pearson Logo"/>
          <p:cNvPicPr preferRelativeResize="0"/>
          <p:nvPr/>
        </p:nvPicPr>
        <p:blipFill rotWithShape="1">
          <a:blip r:embed="rId12">
            <a:alphaModFix/>
          </a:blip>
          <a:srcRect/>
          <a:stretch/>
        </p:blipFill>
        <p:spPr>
          <a:xfrm>
            <a:off x="225001" y="6434394"/>
            <a:ext cx="917998" cy="279913"/>
          </a:xfrm>
          <a:prstGeom prst="rect">
            <a:avLst/>
          </a:prstGeom>
          <a:noFill/>
          <a:ln>
            <a:noFill/>
          </a:ln>
        </p:spPr>
      </p:pic>
      <p:sp>
        <p:nvSpPr>
          <p:cNvPr id="15" name="Shape 15"/>
          <p:cNvSpPr txBox="1"/>
          <p:nvPr/>
        </p:nvSpPr>
        <p:spPr>
          <a:xfrm>
            <a:off x="1828800" y="6477000"/>
            <a:ext cx="7162799" cy="27699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Verdana"/>
              <a:buNone/>
            </a:pPr>
            <a:r>
              <a:rPr lang="en-US" sz="1200" b="0" i="0" u="none" strike="noStrike" cap="none" dirty="0">
                <a:solidFill>
                  <a:schemeClr val="dk1"/>
                </a:solidFill>
                <a:latin typeface="Verdana"/>
                <a:ea typeface="Verdana"/>
                <a:cs typeface="Verdana"/>
                <a:sym typeface="Verdana"/>
              </a:rPr>
              <a:t>Copyright © 2018, 2016, </a:t>
            </a:r>
            <a:r>
              <a:rPr lang="en-US" sz="1200" b="0" i="0" u="none" strike="noStrike" cap="none" dirty="0" smtClean="0">
                <a:solidFill>
                  <a:schemeClr val="dk1"/>
                </a:solidFill>
                <a:latin typeface="Verdana"/>
                <a:ea typeface="Verdana"/>
                <a:cs typeface="Verdana"/>
                <a:sym typeface="Verdana"/>
              </a:rPr>
              <a:t>2013 </a:t>
            </a:r>
            <a:r>
              <a:rPr lang="en-US" sz="1200" b="0" i="0" u="none" strike="noStrike" cap="none" dirty="0">
                <a:solidFill>
                  <a:schemeClr val="dk1"/>
                </a:solidFill>
                <a:latin typeface="Verdana"/>
                <a:ea typeface="Verdana"/>
                <a:cs typeface="Verdana"/>
                <a:sym typeface="Verdana"/>
              </a:rPr>
              <a:t>Pearson Education, Inc. All Rights Reserved</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15370"/>
            <a:ext cx="8229600" cy="62282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7FA3"/>
              </a:buClr>
              <a:buSzPct val="25000"/>
              <a:buFont typeface="Times New Roman"/>
              <a:buNone/>
            </a:pPr>
            <a:r>
              <a:rPr lang="en-US" sz="2520" b="1" i="0" u="none" strike="noStrike" cap="none" dirty="0">
                <a:solidFill>
                  <a:srgbClr val="007FA3"/>
                </a:solidFill>
                <a:latin typeface="Arial"/>
                <a:ea typeface="Arial"/>
                <a:cs typeface="Arial"/>
                <a:sym typeface="Arial"/>
              </a:rPr>
              <a:t>Government in America: People, Politics and Policy</a:t>
            </a:r>
          </a:p>
        </p:txBody>
      </p:sp>
      <p:sp>
        <p:nvSpPr>
          <p:cNvPr id="54" name="Shape 54"/>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2000" b="0" i="0" u="none" strike="noStrike" cap="none" dirty="0">
                <a:solidFill>
                  <a:srgbClr val="007FA3"/>
                </a:solidFill>
                <a:latin typeface="Arial"/>
                <a:ea typeface="Arial"/>
                <a:cs typeface="Arial"/>
                <a:sym typeface="Arial"/>
              </a:rPr>
              <a:t>Seventeenth Edition</a:t>
            </a:r>
          </a:p>
        </p:txBody>
      </p:sp>
      <p:sp>
        <p:nvSpPr>
          <p:cNvPr id="55" name="Shape 55"/>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3000" b="0" i="0" u="none" strike="noStrike" cap="none" dirty="0">
                <a:solidFill>
                  <a:schemeClr val="dk1"/>
                </a:solidFill>
                <a:latin typeface="Arial"/>
                <a:ea typeface="Arial"/>
                <a:cs typeface="Arial"/>
                <a:sym typeface="Arial"/>
              </a:rPr>
              <a:t>Chapter 7</a:t>
            </a:r>
          </a:p>
        </p:txBody>
      </p:sp>
      <p:sp>
        <p:nvSpPr>
          <p:cNvPr id="56" name="Shape 56"/>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2200" b="0" i="0" u="none" strike="noStrike" cap="none" dirty="0">
                <a:solidFill>
                  <a:schemeClr val="dk1"/>
                </a:solidFill>
                <a:latin typeface="Arial"/>
                <a:ea typeface="Arial"/>
                <a:cs typeface="Arial"/>
                <a:sym typeface="Arial"/>
              </a:rPr>
              <a:t>The Mass Media and the Political Agenda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57200" y="215371"/>
            <a:ext cx="8229600" cy="906294"/>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Political Cartoon</a:t>
            </a:r>
          </a:p>
        </p:txBody>
      </p:sp>
      <p:pic>
        <p:nvPicPr>
          <p:cNvPr id="116" name="Shape 116" descr="A cartoon of an office with a man in the background saying &quot;Due to the big losses we've suffered, the Daily Planet is being sold to Lex Luthor… and he's laying of everyone but Jimmy Olsen.&quot; Superman is saying &quot;Lois! I've got to save the newspaper industry!&quot; and Lois is saying &quot;Oh, just give it up, Clark, and start a blog.&quot;"/>
          <p:cNvPicPr preferRelativeResize="0"/>
          <p:nvPr/>
        </p:nvPicPr>
        <p:blipFill rotWithShape="1">
          <a:blip r:embed="rId3">
            <a:alphaModFix/>
          </a:blip>
          <a:srcRect/>
          <a:stretch/>
        </p:blipFill>
        <p:spPr>
          <a:xfrm>
            <a:off x="1554479" y="1312650"/>
            <a:ext cx="6035039" cy="479654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29184"/>
            <a:ext cx="8229600" cy="1328928"/>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The Emergence of Radio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and </a:t>
            </a:r>
            <a:r>
              <a:rPr lang="en-US" b="1" i="0" u="none" strike="noStrike" cap="none" dirty="0">
                <a:solidFill>
                  <a:srgbClr val="007FA3"/>
                </a:solidFill>
                <a:latin typeface="Arial"/>
                <a:ea typeface="Arial"/>
                <a:cs typeface="Arial"/>
                <a:sym typeface="Arial"/>
              </a:rPr>
              <a:t>Television</a:t>
            </a:r>
          </a:p>
        </p:txBody>
      </p:sp>
      <p:sp>
        <p:nvSpPr>
          <p:cNvPr id="122" name="Shape 122"/>
          <p:cNvSpPr txBox="1">
            <a:spLocks noGrp="1"/>
          </p:cNvSpPr>
          <p:nvPr>
            <p:ph type="body" idx="1"/>
          </p:nvPr>
        </p:nvSpPr>
        <p:spPr>
          <a:xfrm>
            <a:off x="457200" y="2011680"/>
            <a:ext cx="8229600" cy="3895027"/>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Radio – 1930s</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Television – post-WWII</a:t>
            </a:r>
          </a:p>
          <a:p>
            <a:pPr marL="457200" marR="0" lvl="2"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Cable television – 1980s</a:t>
            </a:r>
          </a:p>
          <a:p>
            <a:pPr marL="457200" marR="0" lvl="2"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Internet – 1990s</a:t>
            </a:r>
          </a:p>
          <a:p>
            <a:pPr marL="457200" marR="0" lvl="2"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End of the golden age of network news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457200" y="215370"/>
            <a:ext cx="8229600" cy="1320822"/>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Government Regulation of Electronic Media</a:t>
            </a:r>
          </a:p>
        </p:txBody>
      </p:sp>
      <p:sp>
        <p:nvSpPr>
          <p:cNvPr id="129" name="Shape 129"/>
          <p:cNvSpPr txBox="1">
            <a:spLocks noGrp="1"/>
          </p:cNvSpPr>
          <p:nvPr>
            <p:ph type="body" idx="1"/>
          </p:nvPr>
        </p:nvSpPr>
        <p:spPr>
          <a:xfrm>
            <a:off x="457200" y="1975104"/>
            <a:ext cx="8229600" cy="4151059"/>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Federal Communications Commission (FCC) 1934</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Prevents monopolies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Stations must serve public interest</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Fair treatment rule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Equal time rule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Fairness doctrine abolished in late 1980s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57200" y="215371"/>
            <a:ext cx="8229600" cy="918486"/>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400" b="1" i="0" u="none" strike="noStrike" cap="none" dirty="0">
                <a:solidFill>
                  <a:srgbClr val="007FA3"/>
                </a:solidFill>
                <a:latin typeface="Arial"/>
                <a:ea typeface="Arial"/>
                <a:cs typeface="Arial"/>
                <a:sym typeface="Arial"/>
              </a:rPr>
              <a:t>Donald Trump on Saturday Night Live</a:t>
            </a:r>
          </a:p>
        </p:txBody>
      </p:sp>
      <p:pic>
        <p:nvPicPr>
          <p:cNvPr id="136" name="Shape 136" descr="A photo of a scene on Saturday Night Live, featuring Donald Trump."/>
          <p:cNvPicPr preferRelativeResize="0"/>
          <p:nvPr/>
        </p:nvPicPr>
        <p:blipFill rotWithShape="1">
          <a:blip r:embed="rId3">
            <a:alphaModFix/>
          </a:blip>
          <a:srcRect/>
          <a:stretch/>
        </p:blipFill>
        <p:spPr>
          <a:xfrm>
            <a:off x="1051560" y="1385802"/>
            <a:ext cx="7040880" cy="469472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457200" y="325098"/>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400" b="1" i="0" u="none" strike="noStrike" cap="none" dirty="0">
                <a:solidFill>
                  <a:srgbClr val="007FA3"/>
                </a:solidFill>
                <a:latin typeface="Arial"/>
                <a:ea typeface="Arial"/>
                <a:cs typeface="Arial"/>
                <a:sym typeface="Arial"/>
              </a:rPr>
              <a:t>From Broadcasting to Narrowcasting: The Rise of Cable and Cable News</a:t>
            </a:r>
          </a:p>
        </p:txBody>
      </p:sp>
      <p:sp>
        <p:nvSpPr>
          <p:cNvPr id="143" name="Shape 143"/>
          <p:cNvSpPr txBox="1">
            <a:spLocks noGrp="1"/>
          </p:cNvSpPr>
          <p:nvPr>
            <p:ph type="body" idx="1"/>
          </p:nvPr>
        </p:nvSpPr>
        <p:spPr>
          <a:xfrm>
            <a:off x="457200" y="1731264"/>
            <a:ext cx="8229600" cy="4394899"/>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A general audience no more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Changing usage patterns</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Narrowcasting</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Potential to disseminate information</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Selective exposure</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Infotainment</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Ideological content</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Reduction of quality</a:t>
            </a:r>
          </a:p>
          <a:p>
            <a:pPr marL="742950" marR="0" lvl="2" indent="-285750" algn="l" rtl="0">
              <a:lnSpc>
                <a:spcPct val="120000"/>
              </a:lnSpc>
              <a:spcBef>
                <a:spcPts val="0"/>
              </a:spcBef>
              <a:spcAft>
                <a:spcPts val="0"/>
              </a:spcAft>
              <a:buClr>
                <a:srgbClr val="000000"/>
              </a:buClr>
              <a:buSzPct val="100000"/>
              <a:buFont typeface="Noto Sans Symbols"/>
              <a:buNone/>
            </a:pPr>
            <a:endParaRPr sz="2000" b="0" i="0" u="none" strike="noStrike" cap="none" dirty="0">
              <a:solidFill>
                <a:srgbClr val="000000"/>
              </a:solidFill>
              <a:latin typeface="Verdana"/>
              <a:ea typeface="Verdana"/>
              <a:cs typeface="Verdana"/>
              <a:sym typeface="Verdana"/>
            </a:endParaRPr>
          </a:p>
          <a:p>
            <a:pPr marL="457200" marR="0" lvl="0" indent="-457200" algn="l" rtl="0">
              <a:lnSpc>
                <a:spcPct val="120000"/>
              </a:lnSpc>
              <a:spcBef>
                <a:spcPts val="400"/>
              </a:spcBef>
              <a:spcAft>
                <a:spcPts val="0"/>
              </a:spcAft>
              <a:buClr>
                <a:srgbClr val="004185"/>
              </a:buClr>
              <a:buSzPct val="100000"/>
              <a:buFont typeface="Noto Sans Symbols"/>
              <a:buNone/>
            </a:pPr>
            <a:endParaRPr sz="2000" b="0" i="0" u="none" strike="noStrike" cap="none" dirty="0">
              <a:solidFill>
                <a:srgbClr val="000000"/>
              </a:solidFill>
              <a:latin typeface="Verdana"/>
              <a:ea typeface="Verdana"/>
              <a:cs typeface="Verdana"/>
              <a:sym typeface="Verdana"/>
            </a:endParaRP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457200" y="215370"/>
            <a:ext cx="8229600" cy="1540278"/>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2900" b="1" i="0" u="none" strike="noStrike" cap="none" dirty="0">
                <a:solidFill>
                  <a:srgbClr val="007FA3"/>
                </a:solidFill>
                <a:latin typeface="Arial"/>
                <a:ea typeface="Arial"/>
                <a:cs typeface="Arial"/>
                <a:sym typeface="Arial"/>
              </a:rPr>
              <a:t>Journal Prompt 7.1: </a:t>
            </a:r>
            <a:r>
              <a:rPr lang="en-US" sz="2900" b="1" i="0" u="none" strike="noStrike" cap="none" dirty="0" smtClean="0">
                <a:solidFill>
                  <a:srgbClr val="007FA3"/>
                </a:solidFill>
                <a:latin typeface="Arial"/>
                <a:ea typeface="Arial"/>
                <a:cs typeface="Arial"/>
                <a:sym typeface="Arial"/>
              </a:rPr>
              <a:t/>
            </a:r>
            <a:br>
              <a:rPr lang="en-US" sz="2900" b="1" i="0" u="none" strike="noStrike" cap="none" dirty="0" smtClean="0">
                <a:solidFill>
                  <a:srgbClr val="007FA3"/>
                </a:solidFill>
                <a:latin typeface="Arial"/>
                <a:ea typeface="Arial"/>
                <a:cs typeface="Arial"/>
                <a:sym typeface="Arial"/>
              </a:rPr>
            </a:br>
            <a:r>
              <a:rPr lang="en-US" sz="2900" b="1" i="0" u="none" strike="noStrike" cap="none" dirty="0" smtClean="0">
                <a:solidFill>
                  <a:srgbClr val="007FA3"/>
                </a:solidFill>
                <a:latin typeface="Arial"/>
                <a:ea typeface="Arial"/>
                <a:cs typeface="Arial"/>
                <a:sym typeface="Arial"/>
              </a:rPr>
              <a:t>From </a:t>
            </a:r>
            <a:r>
              <a:rPr lang="en-US" sz="2900" b="1" i="0" u="none" strike="noStrike" cap="none" dirty="0">
                <a:solidFill>
                  <a:srgbClr val="007FA3"/>
                </a:solidFill>
                <a:latin typeface="Arial"/>
                <a:ea typeface="Arial"/>
                <a:cs typeface="Arial"/>
                <a:sym typeface="Arial"/>
              </a:rPr>
              <a:t>Broadcasting to Narrowcasting: </a:t>
            </a:r>
            <a:r>
              <a:rPr lang="en-US" sz="2900" b="1" i="0" u="none" strike="noStrike" cap="none" dirty="0" smtClean="0">
                <a:solidFill>
                  <a:srgbClr val="007FA3"/>
                </a:solidFill>
                <a:latin typeface="Arial"/>
                <a:ea typeface="Arial"/>
                <a:cs typeface="Arial"/>
                <a:sym typeface="Arial"/>
              </a:rPr>
              <a:t/>
            </a:r>
            <a:br>
              <a:rPr lang="en-US" sz="2900" b="1" i="0" u="none" strike="noStrike" cap="none" dirty="0" smtClean="0">
                <a:solidFill>
                  <a:srgbClr val="007FA3"/>
                </a:solidFill>
                <a:latin typeface="Arial"/>
                <a:ea typeface="Arial"/>
                <a:cs typeface="Arial"/>
                <a:sym typeface="Arial"/>
              </a:rPr>
            </a:br>
            <a:r>
              <a:rPr lang="en-US" sz="2900" b="1" i="0" u="none" strike="noStrike" cap="none" dirty="0" smtClean="0">
                <a:solidFill>
                  <a:srgbClr val="007FA3"/>
                </a:solidFill>
                <a:latin typeface="Arial"/>
                <a:ea typeface="Arial"/>
                <a:cs typeface="Arial"/>
                <a:sym typeface="Arial"/>
              </a:rPr>
              <a:t>The </a:t>
            </a:r>
            <a:r>
              <a:rPr lang="en-US" sz="2900" b="1" i="0" u="none" strike="noStrike" cap="none" dirty="0">
                <a:solidFill>
                  <a:srgbClr val="007FA3"/>
                </a:solidFill>
                <a:latin typeface="Arial"/>
                <a:ea typeface="Arial"/>
                <a:cs typeface="Arial"/>
                <a:sym typeface="Arial"/>
              </a:rPr>
              <a:t>Rise of Cable </a:t>
            </a:r>
            <a:r>
              <a:rPr lang="en-US" sz="2900" b="1" i="0" u="none" strike="noStrike" cap="none" dirty="0" smtClean="0">
                <a:solidFill>
                  <a:srgbClr val="007FA3"/>
                </a:solidFill>
                <a:latin typeface="Arial"/>
                <a:ea typeface="Arial"/>
                <a:cs typeface="Arial"/>
                <a:sym typeface="Arial"/>
              </a:rPr>
              <a:t>and </a:t>
            </a:r>
            <a:r>
              <a:rPr lang="en-US" sz="2900" b="1" i="0" u="none" strike="noStrike" cap="none" dirty="0">
                <a:solidFill>
                  <a:srgbClr val="007FA3"/>
                </a:solidFill>
                <a:latin typeface="Arial"/>
                <a:ea typeface="Arial"/>
                <a:cs typeface="Arial"/>
                <a:sym typeface="Arial"/>
              </a:rPr>
              <a:t>Cable News</a:t>
            </a:r>
          </a:p>
        </p:txBody>
      </p:sp>
      <p:sp>
        <p:nvSpPr>
          <p:cNvPr id="149" name="Shape 149"/>
          <p:cNvSpPr txBox="1">
            <a:spLocks noGrp="1"/>
          </p:cNvSpPr>
          <p:nvPr>
            <p:ph type="body" idx="1"/>
          </p:nvPr>
        </p:nvSpPr>
        <p:spPr>
          <a:xfrm>
            <a:off x="457200" y="1914143"/>
            <a:ext cx="8229600" cy="4023361"/>
          </a:xfrm>
          <a:prstGeom prst="rect">
            <a:avLst/>
          </a:prstGeom>
          <a:noFill/>
          <a:ln>
            <a:noFill/>
          </a:ln>
        </p:spPr>
        <p:txBody>
          <a:bodyPr lIns="91425" tIns="91425" rIns="91425" bIns="91425" anchor="t" anchorCtr="0">
            <a:noAutofit/>
          </a:bodyPr>
          <a:lstStyle/>
          <a:p>
            <a:pPr marL="101600" marR="0" lvl="0" indent="0" algn="ctr" rtl="0">
              <a:lnSpc>
                <a:spcPct val="100000"/>
              </a:lnSpc>
              <a:spcBef>
                <a:spcPts val="0"/>
              </a:spcBef>
              <a:spcAft>
                <a:spcPts val="0"/>
              </a:spcAft>
              <a:buClr>
                <a:srgbClr val="007FA3"/>
              </a:buClr>
              <a:buSzPct val="25000"/>
              <a:buFont typeface="Arial"/>
              <a:buNone/>
            </a:pPr>
            <a:endParaRPr lang="en-US"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400" b="1" i="0" u="none" strike="noStrike" cap="none" dirty="0">
                <a:solidFill>
                  <a:schemeClr val="dk1"/>
                </a:solidFill>
                <a:latin typeface="Arial"/>
                <a:ea typeface="Arial"/>
                <a:cs typeface="Arial"/>
                <a:sym typeface="Arial"/>
              </a:rPr>
              <a:t>What do you think have been the major consequences of the transition from broadcasting to narrowcasting? Do you think this change has been good or bad for democracy in America?</a:t>
            </a:r>
          </a:p>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2800" b="1" i="0" u="none" strike="noStrike" cap="none" dirty="0">
                <a:solidFill>
                  <a:srgbClr val="007FA3"/>
                </a:solidFill>
                <a:latin typeface="Arial"/>
                <a:ea typeface="Arial"/>
                <a:cs typeface="Arial"/>
                <a:sym typeface="Arial"/>
              </a:rPr>
              <a:t>Figure 7.1 How the Audiences of Cable News Channels </a:t>
            </a:r>
            <a:r>
              <a:rPr lang="en-US" sz="2800" b="1" i="0" u="none" strike="noStrike" cap="none" dirty="0" smtClean="0">
                <a:solidFill>
                  <a:srgbClr val="007FA3"/>
                </a:solidFill>
                <a:latin typeface="Arial"/>
                <a:ea typeface="Arial"/>
                <a:cs typeface="Arial"/>
                <a:sym typeface="Arial"/>
              </a:rPr>
              <a:t>A are </a:t>
            </a:r>
            <a:r>
              <a:rPr lang="en-US" sz="2800" b="1" i="0" u="none" strike="noStrike" cap="none" dirty="0">
                <a:solidFill>
                  <a:srgbClr val="007FA3"/>
                </a:solidFill>
                <a:latin typeface="Arial"/>
                <a:ea typeface="Arial"/>
                <a:cs typeface="Arial"/>
                <a:sym typeface="Arial"/>
              </a:rPr>
              <a:t>Polarized by Political Ideology</a:t>
            </a:r>
          </a:p>
        </p:txBody>
      </p:sp>
      <p:sp>
        <p:nvSpPr>
          <p:cNvPr id="156" name="Shape 156"/>
          <p:cNvSpPr txBox="1">
            <a:spLocks noGrp="1"/>
          </p:cNvSpPr>
          <p:nvPr>
            <p:ph type="body" idx="1"/>
          </p:nvPr>
        </p:nvSpPr>
        <p:spPr>
          <a:xfrm>
            <a:off x="457200" y="5392544"/>
            <a:ext cx="8229600" cy="673016"/>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1600" b="1" i="0" u="none" strike="noStrike" cap="none" dirty="0">
                <a:solidFill>
                  <a:schemeClr val="dk1"/>
                </a:solidFill>
                <a:latin typeface="Arial"/>
                <a:ea typeface="Arial"/>
                <a:cs typeface="Arial"/>
                <a:sym typeface="Arial"/>
              </a:rPr>
              <a:t>Source: </a:t>
            </a:r>
            <a:r>
              <a:rPr lang="en-US" sz="1600" b="0" i="0" u="none" strike="noStrike" cap="none" dirty="0">
                <a:solidFill>
                  <a:schemeClr val="dk1"/>
                </a:solidFill>
                <a:latin typeface="Arial"/>
                <a:ea typeface="Arial"/>
                <a:cs typeface="Arial"/>
                <a:sym typeface="Arial"/>
              </a:rPr>
              <a:t>2014 Pew Research Center Survey data.</a:t>
            </a:r>
          </a:p>
        </p:txBody>
      </p:sp>
      <p:pic>
        <p:nvPicPr>
          <p:cNvPr id="157" name="Shape 157" descr="A bar graph shows how Fox, CNN, and MSNBC are polarized by political ideology. Consistently conservative: Fox, 84%; CNN, 20%; MSNBC, 13%. Mostly conservative: Fox, 61%; CNN, 32%; MSNBC, 23%. Mixed: Fox, 39%; CNN, 49%; MSNBC, 25%. Mostly liberal: Fox, 24%; CNN, 48%; MSNBC, 32%. Consistently liberal: Fox, 10%; CNN, 52%; MSNBC, 38%."/>
          <p:cNvPicPr preferRelativeResize="0"/>
          <p:nvPr/>
        </p:nvPicPr>
        <p:blipFill rotWithShape="1">
          <a:blip r:embed="rId3">
            <a:alphaModFix/>
          </a:blip>
          <a:srcRect/>
          <a:stretch/>
        </p:blipFill>
        <p:spPr>
          <a:xfrm>
            <a:off x="1188720" y="1743908"/>
            <a:ext cx="6858000" cy="3200127"/>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Impact of the Internet</a:t>
            </a:r>
          </a:p>
        </p:txBody>
      </p:sp>
      <p:sp>
        <p:nvSpPr>
          <p:cNvPr id="164" name="Shape 16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Information at your fingertips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Pop culture over politics</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Internet facilitates communication in all directions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Changes the nature of political campaigns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Blogs</a:t>
            </a:r>
          </a:p>
          <a:p>
            <a:pPr marL="742950" marR="0" lvl="2" indent="-285750" algn="l" rtl="0">
              <a:lnSpc>
                <a:spcPct val="120000"/>
              </a:lnSpc>
              <a:spcBef>
                <a:spcPts val="0"/>
              </a:spcBef>
              <a:spcAft>
                <a:spcPts val="0"/>
              </a:spcAft>
              <a:buClr>
                <a:srgbClr val="000000"/>
              </a:buClr>
              <a:buSzPct val="100000"/>
              <a:buFont typeface="Noto Sans Symbols"/>
              <a:buNone/>
            </a:pPr>
            <a:endParaRPr sz="1200" b="0" i="0" u="none" strike="noStrike" cap="none" dirty="0">
              <a:solidFill>
                <a:srgbClr val="000000"/>
              </a:solidFill>
              <a:latin typeface="Calibri"/>
              <a:ea typeface="Calibri"/>
              <a:cs typeface="Calibri"/>
              <a:sym typeface="Calibri"/>
            </a:endParaRP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457200" y="215371"/>
            <a:ext cx="8229600" cy="991638"/>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Blogs</a:t>
            </a:r>
          </a:p>
        </p:txBody>
      </p:sp>
      <p:pic>
        <p:nvPicPr>
          <p:cNvPr id="171" name="Shape 171" descr="A photo of bloggers watching and taking notes on a candidate speech during the 2012 presidential primary campaign. "/>
          <p:cNvPicPr preferRelativeResize="0"/>
          <p:nvPr/>
        </p:nvPicPr>
        <p:blipFill rotWithShape="1">
          <a:blip r:embed="rId3">
            <a:alphaModFix/>
          </a:blip>
          <a:srcRect/>
          <a:stretch/>
        </p:blipFill>
        <p:spPr>
          <a:xfrm>
            <a:off x="914400" y="1312650"/>
            <a:ext cx="7315200" cy="478182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Private Control of the Media</a:t>
            </a:r>
          </a:p>
        </p:txBody>
      </p:sp>
      <p:sp>
        <p:nvSpPr>
          <p:cNvPr id="178" name="Shape 17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Private vs. public ownership</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Private more common in United States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Public more common abroad</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Freedom of the press varies</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Profit orientation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Advertising revenue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Decline of foreign news reporting</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Objectives</a:t>
            </a:r>
          </a:p>
        </p:txBody>
      </p:sp>
      <p:sp>
        <p:nvSpPr>
          <p:cNvPr id="62" name="Shape 6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l" rtl="0">
              <a:lnSpc>
                <a:spcPct val="100000"/>
              </a:lnSpc>
              <a:spcBef>
                <a:spcPts val="0"/>
              </a:spcBef>
              <a:spcAft>
                <a:spcPts val="0"/>
              </a:spcAft>
              <a:buClr>
                <a:srgbClr val="007FA3"/>
              </a:buClr>
              <a:buSzPct val="25000"/>
              <a:buFont typeface="Arial"/>
              <a:buNone/>
            </a:pPr>
            <a:r>
              <a:rPr lang="en-US" sz="2400" b="0" i="0" u="none" strike="noStrike" cap="none" dirty="0">
                <a:solidFill>
                  <a:srgbClr val="7030A0"/>
                </a:solidFill>
                <a:latin typeface="Arial"/>
                <a:ea typeface="Arial"/>
                <a:cs typeface="Arial"/>
                <a:sym typeface="Arial"/>
              </a:rPr>
              <a:t>7.1 </a:t>
            </a:r>
            <a:r>
              <a:rPr lang="en-US" sz="2400" b="0" i="0" u="none" strike="noStrike" cap="none" dirty="0">
                <a:solidFill>
                  <a:schemeClr val="dk1"/>
                </a:solidFill>
                <a:latin typeface="Arial"/>
                <a:ea typeface="Arial"/>
                <a:cs typeface="Arial"/>
                <a:sym typeface="Arial"/>
              </a:rPr>
              <a:t>Describe how American politicians choreograph their messages through the mass media.</a:t>
            </a:r>
          </a:p>
          <a:p>
            <a:pPr marL="101600" marR="0" lvl="0" indent="0" algn="l" rtl="0">
              <a:lnSpc>
                <a:spcPct val="100000"/>
              </a:lnSpc>
              <a:spcBef>
                <a:spcPts val="1500"/>
              </a:spcBef>
              <a:spcAft>
                <a:spcPts val="0"/>
              </a:spcAft>
              <a:buClr>
                <a:srgbClr val="007FA3"/>
              </a:buClr>
              <a:buSzPct val="25000"/>
              <a:buFont typeface="Arial"/>
              <a:buNone/>
            </a:pPr>
            <a:r>
              <a:rPr lang="en-US" sz="2400" b="0" i="0" u="none" strike="noStrike" cap="none" dirty="0">
                <a:solidFill>
                  <a:srgbClr val="7030A0"/>
                </a:solidFill>
                <a:latin typeface="Arial"/>
                <a:ea typeface="Arial"/>
                <a:cs typeface="Arial"/>
                <a:sym typeface="Arial"/>
              </a:rPr>
              <a:t>7.2</a:t>
            </a:r>
            <a:r>
              <a:rPr lang="en-US" sz="2400" b="0" i="0" u="none" strike="noStrike" cap="none" dirty="0">
                <a:solidFill>
                  <a:schemeClr val="dk1"/>
                </a:solidFill>
                <a:latin typeface="Arial"/>
                <a:ea typeface="Arial"/>
                <a:cs typeface="Arial"/>
                <a:sym typeface="Arial"/>
              </a:rPr>
              <a:t> List the major criteria that determine which news stories receive the most media attention.</a:t>
            </a:r>
          </a:p>
          <a:p>
            <a:pPr marL="101600" marR="0" lvl="0" indent="0" algn="l" rtl="0">
              <a:lnSpc>
                <a:spcPct val="100000"/>
              </a:lnSpc>
              <a:spcBef>
                <a:spcPts val="1500"/>
              </a:spcBef>
              <a:spcAft>
                <a:spcPts val="0"/>
              </a:spcAft>
              <a:buClr>
                <a:srgbClr val="007FA3"/>
              </a:buClr>
              <a:buSzPct val="25000"/>
              <a:buFont typeface="Arial"/>
              <a:buNone/>
            </a:pPr>
            <a:r>
              <a:rPr lang="en-US" sz="2400" b="0" i="0" u="none" strike="noStrike" cap="none" dirty="0">
                <a:solidFill>
                  <a:srgbClr val="7030A0"/>
                </a:solidFill>
                <a:latin typeface="Arial"/>
                <a:ea typeface="Arial"/>
                <a:cs typeface="Arial"/>
                <a:sym typeface="Arial"/>
              </a:rPr>
              <a:t>7.3</a:t>
            </a:r>
            <a:r>
              <a:rPr lang="en-US" sz="2400" b="0" i="0" u="none" strike="noStrike" cap="none" dirty="0">
                <a:solidFill>
                  <a:schemeClr val="dk1"/>
                </a:solidFill>
                <a:latin typeface="Arial"/>
                <a:ea typeface="Arial"/>
                <a:cs typeface="Arial"/>
                <a:sym typeface="Arial"/>
              </a:rPr>
              <a:t> Analyze the impact of the media on public opinion and political behavior.</a:t>
            </a:r>
          </a:p>
          <a:p>
            <a:pPr marL="101600" marR="0" lvl="0" indent="0" algn="l" rtl="0">
              <a:lnSpc>
                <a:spcPct val="100000"/>
              </a:lnSpc>
              <a:spcBef>
                <a:spcPts val="1500"/>
              </a:spcBef>
              <a:spcAft>
                <a:spcPts val="0"/>
              </a:spcAft>
              <a:buClr>
                <a:srgbClr val="007FA3"/>
              </a:buClr>
              <a:buSzPct val="25000"/>
              <a:buFont typeface="Arial"/>
              <a:buNone/>
            </a:pPr>
            <a:r>
              <a:rPr lang="en-US" sz="2400" b="0" i="0" u="none" strike="noStrike" cap="none" dirty="0">
                <a:solidFill>
                  <a:srgbClr val="7030A0"/>
                </a:solidFill>
                <a:latin typeface="Arial"/>
                <a:ea typeface="Arial"/>
                <a:cs typeface="Arial"/>
                <a:sym typeface="Arial"/>
              </a:rPr>
              <a:t>7.4</a:t>
            </a:r>
            <a:r>
              <a:rPr lang="en-US" sz="2400" b="0" i="0" u="none" strike="noStrike" cap="none" dirty="0">
                <a:solidFill>
                  <a:schemeClr val="dk1"/>
                </a:solidFill>
                <a:latin typeface="Arial"/>
                <a:ea typeface="Arial"/>
                <a:cs typeface="Arial"/>
                <a:sym typeface="Arial"/>
              </a:rPr>
              <a:t> Describe how politicians use the media to communicate with the electorate.</a:t>
            </a:r>
          </a:p>
          <a:p>
            <a:pPr marL="101600" marR="0" lvl="0" indent="0" algn="l" rtl="0">
              <a:lnSpc>
                <a:spcPct val="100000"/>
              </a:lnSpc>
              <a:spcBef>
                <a:spcPts val="1500"/>
              </a:spcBef>
              <a:spcAft>
                <a:spcPts val="0"/>
              </a:spcAft>
              <a:buClr>
                <a:srgbClr val="007FA3"/>
              </a:buClr>
              <a:buSzPct val="25000"/>
              <a:buFont typeface="Arial"/>
              <a:buNone/>
            </a:pPr>
            <a:r>
              <a:rPr lang="en-US" sz="2400" b="0" i="0" u="none" strike="noStrike" cap="none" dirty="0">
                <a:solidFill>
                  <a:srgbClr val="7030A0"/>
                </a:solidFill>
                <a:latin typeface="Arial"/>
                <a:ea typeface="Arial"/>
                <a:cs typeface="Arial"/>
                <a:sym typeface="Arial"/>
              </a:rPr>
              <a:t>7.5</a:t>
            </a:r>
            <a:r>
              <a:rPr lang="en-US" sz="2400" b="0" i="0" u="none" strike="noStrike" cap="none" dirty="0">
                <a:solidFill>
                  <a:schemeClr val="dk1"/>
                </a:solidFill>
                <a:latin typeface="Arial"/>
                <a:ea typeface="Arial"/>
                <a:cs typeface="Arial"/>
                <a:sym typeface="Arial"/>
              </a:rPr>
              <a:t> Assess the impact of the mass media on the scope of government and democracy in America.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457200" y="22860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7.2</a:t>
            </a:r>
          </a:p>
        </p:txBody>
      </p:sp>
      <p:sp>
        <p:nvSpPr>
          <p:cNvPr id="184" name="Shape 18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0"/>
              </a:spcBef>
              <a:spcAft>
                <a:spcPts val="0"/>
              </a:spcAft>
              <a:buClr>
                <a:srgbClr val="007FA3"/>
              </a:buClr>
              <a:buSzPct val="25000"/>
              <a:buFont typeface="Arial"/>
              <a:buNone/>
            </a:pPr>
            <a:endParaRPr sz="2400" b="0"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endParaRPr sz="2400" b="0"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List the major criteria that determine which news stories receive the most media attention.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Reporting the News </a:t>
            </a:r>
          </a:p>
        </p:txBody>
      </p:sp>
      <p:sp>
        <p:nvSpPr>
          <p:cNvPr id="191" name="Shape 19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0" marR="0" lvl="0" indent="0" algn="l" rtl="0">
              <a:lnSpc>
                <a:spcPct val="120000"/>
              </a:lnSpc>
              <a:spcBef>
                <a:spcPts val="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Finding the News</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Presenting the News</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Bias in the News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Finding The News</a:t>
            </a:r>
          </a:p>
        </p:txBody>
      </p:sp>
      <p:sp>
        <p:nvSpPr>
          <p:cNvPr id="198" name="Shape 19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Beats</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Trial balloons</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Symbiotic relationship</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Pulitzer Prize</a:t>
            </a:r>
            <a:r>
              <a:rPr lang="en-US" sz="2800" b="0" i="0" u="none" strike="noStrike" cap="none">
                <a:solidFill>
                  <a:schemeClr val="dk1"/>
                </a:solidFill>
                <a:latin typeface="Verdana"/>
                <a:ea typeface="Verdana"/>
                <a:cs typeface="Verdana"/>
                <a:sym typeface="Verdana"/>
              </a:rPr>
              <a:t>–</a:t>
            </a:r>
            <a:r>
              <a:rPr lang="en-US" sz="2800" b="0" i="0" u="none" strike="noStrike" cap="none">
                <a:solidFill>
                  <a:srgbClr val="000000"/>
                </a:solidFill>
                <a:latin typeface="Verdana"/>
                <a:ea typeface="Verdana"/>
                <a:cs typeface="Verdana"/>
                <a:sym typeface="Verdana"/>
              </a:rPr>
              <a:t>winning journalism</a:t>
            </a:r>
          </a:p>
          <a:p>
            <a:pPr marL="101600" marR="0" lvl="0" indent="0" algn="l" rtl="0">
              <a:lnSpc>
                <a:spcPct val="100000"/>
              </a:lnSpc>
              <a:spcBef>
                <a:spcPts val="1500"/>
              </a:spcBef>
              <a:spcAft>
                <a:spcPts val="0"/>
              </a:spcAft>
              <a:buClr>
                <a:srgbClr val="007FA3"/>
              </a:buClr>
              <a:buSzPct val="25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Presenting the News</a:t>
            </a:r>
          </a:p>
        </p:txBody>
      </p:sp>
      <p:sp>
        <p:nvSpPr>
          <p:cNvPr id="205" name="Shape 20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Skimming off the cream</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10-second sound bites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Complex policy issues ignored</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Politicians can't present issues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Politicians can avoid issues</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Presidents rebuffed</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Shunted to cable</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2800" b="1" i="0" u="none" strike="noStrike" cap="none" dirty="0">
                <a:solidFill>
                  <a:srgbClr val="007FA3"/>
                </a:solidFill>
                <a:latin typeface="Arial"/>
                <a:ea typeface="Arial"/>
                <a:cs typeface="Arial"/>
                <a:sym typeface="Arial"/>
              </a:rPr>
              <a:t>Figure 7.2 The Length of Candidate Sound Bites in Four Countries (in seconds)</a:t>
            </a:r>
          </a:p>
        </p:txBody>
      </p:sp>
      <p:sp>
        <p:nvSpPr>
          <p:cNvPr id="212" name="Shape 212"/>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1600" b="1" i="0" u="none" strike="noStrike" cap="none" dirty="0">
                <a:solidFill>
                  <a:schemeClr val="dk1"/>
                </a:solidFill>
                <a:latin typeface="Arial"/>
                <a:ea typeface="Arial"/>
                <a:cs typeface="Arial"/>
                <a:sym typeface="Arial"/>
              </a:rPr>
              <a:t>Source: </a:t>
            </a:r>
            <a:r>
              <a:rPr lang="en-US" sz="1600" b="0" i="0" u="none" strike="noStrike" cap="none" dirty="0">
                <a:solidFill>
                  <a:schemeClr val="dk1"/>
                </a:solidFill>
                <a:latin typeface="Arial"/>
                <a:ea typeface="Arial"/>
                <a:cs typeface="Arial"/>
                <a:sym typeface="Arial"/>
              </a:rPr>
              <a:t>Frank </a:t>
            </a:r>
            <a:r>
              <a:rPr lang="en-US" sz="1600" b="0" i="0" u="none" strike="noStrike" cap="none" dirty="0" err="1">
                <a:solidFill>
                  <a:schemeClr val="dk1"/>
                </a:solidFill>
                <a:latin typeface="Arial"/>
                <a:ea typeface="Arial"/>
                <a:cs typeface="Arial"/>
                <a:sym typeface="Arial"/>
              </a:rPr>
              <a:t>Esser</a:t>
            </a:r>
            <a:r>
              <a:rPr lang="en-US" sz="1600" b="0" i="0" u="none" strike="noStrike" cap="none" dirty="0">
                <a:solidFill>
                  <a:schemeClr val="dk1"/>
                </a:solidFill>
                <a:latin typeface="Arial"/>
                <a:ea typeface="Arial"/>
                <a:cs typeface="Arial"/>
                <a:sym typeface="Arial"/>
              </a:rPr>
              <a:t>, “Dimensions of Political News Cultures: Sound Bite and Image Bite News in France, Germany, Great Britain, and the United States,” </a:t>
            </a:r>
            <a:r>
              <a:rPr lang="en-US" sz="1600" b="0" i="1" u="none" strike="noStrike" cap="none" dirty="0">
                <a:solidFill>
                  <a:schemeClr val="dk1"/>
                </a:solidFill>
                <a:latin typeface="Arial"/>
                <a:ea typeface="Arial"/>
                <a:cs typeface="Arial"/>
                <a:sym typeface="Arial"/>
              </a:rPr>
              <a:t>The International Journal of Press/Politics </a:t>
            </a:r>
            <a:r>
              <a:rPr lang="en-US" sz="1600" b="0" i="0" u="none" strike="noStrike" cap="none" dirty="0">
                <a:solidFill>
                  <a:schemeClr val="dk1"/>
                </a:solidFill>
                <a:latin typeface="Arial"/>
                <a:ea typeface="Arial"/>
                <a:cs typeface="Arial"/>
                <a:sym typeface="Arial"/>
              </a:rPr>
              <a:t>(2008): 401–428.</a:t>
            </a:r>
          </a:p>
        </p:txBody>
      </p:sp>
      <p:pic>
        <p:nvPicPr>
          <p:cNvPr id="213" name="Shape 213" descr="A bar graph shows the length of candidate sound bites in four countries (in seconds). Great Britain: 14. Germany: 12. France: 12. USA: 10."/>
          <p:cNvPicPr preferRelativeResize="0"/>
          <p:nvPr/>
        </p:nvPicPr>
        <p:blipFill rotWithShape="1">
          <a:blip r:embed="rId3">
            <a:alphaModFix/>
          </a:blip>
          <a:srcRect/>
          <a:stretch/>
        </p:blipFill>
        <p:spPr>
          <a:xfrm>
            <a:off x="1965959" y="1497587"/>
            <a:ext cx="5212080" cy="360421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Bias in the News</a:t>
            </a:r>
          </a:p>
        </p:txBody>
      </p:sp>
      <p:sp>
        <p:nvSpPr>
          <p:cNvPr id="220" name="Shape 22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Do the media have a liberal bias?</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Backgrounds of journalists</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Bias toward stories that draw an audience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Visual stimulation: no talking heads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457200" y="215371"/>
            <a:ext cx="8229600" cy="94287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Dennis Hastert</a:t>
            </a:r>
          </a:p>
        </p:txBody>
      </p:sp>
      <p:pic>
        <p:nvPicPr>
          <p:cNvPr id="227" name="Shape 227" descr="A photo of former Speaker of the House, Dennis Hastert, surrounded by press, microphones, and cameras, as he makes his way to the federal courthouse in Chicago."/>
          <p:cNvPicPr preferRelativeResize="0"/>
          <p:nvPr/>
        </p:nvPicPr>
        <p:blipFill rotWithShape="1">
          <a:blip r:embed="rId3">
            <a:alphaModFix/>
          </a:blip>
          <a:srcRect/>
          <a:stretch/>
        </p:blipFill>
        <p:spPr>
          <a:xfrm>
            <a:off x="1005840" y="1312650"/>
            <a:ext cx="7132319" cy="475569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457200" y="215370"/>
            <a:ext cx="8229600" cy="138483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Journal Prompt 7.2: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Bias </a:t>
            </a:r>
            <a:r>
              <a:rPr lang="en-US" b="1" i="0" u="none" strike="noStrike" cap="none" dirty="0">
                <a:solidFill>
                  <a:srgbClr val="007FA3"/>
                </a:solidFill>
                <a:latin typeface="Arial"/>
                <a:ea typeface="Arial"/>
                <a:cs typeface="Arial"/>
                <a:sym typeface="Arial"/>
              </a:rPr>
              <a:t>in the News</a:t>
            </a:r>
          </a:p>
        </p:txBody>
      </p:sp>
      <p:sp>
        <p:nvSpPr>
          <p:cNvPr id="233" name="Shape 233"/>
          <p:cNvSpPr txBox="1">
            <a:spLocks noGrp="1"/>
          </p:cNvSpPr>
          <p:nvPr>
            <p:ph type="body" idx="1"/>
          </p:nvPr>
        </p:nvSpPr>
        <p:spPr>
          <a:xfrm>
            <a:off x="457200" y="1877568"/>
            <a:ext cx="8229600" cy="4138867"/>
          </a:xfrm>
          <a:prstGeom prst="rect">
            <a:avLst/>
          </a:prstGeom>
          <a:noFill/>
          <a:ln>
            <a:noFill/>
          </a:ln>
        </p:spPr>
        <p:txBody>
          <a:bodyPr lIns="91425" tIns="91425" rIns="91425" bIns="91425" anchor="t" anchorCtr="0">
            <a:noAutofit/>
          </a:bodyPr>
          <a:lstStyle/>
          <a:p>
            <a:pPr marL="101600" marR="0" lvl="0" indent="0" algn="ctr" rtl="0">
              <a:lnSpc>
                <a:spcPct val="100000"/>
              </a:lnSpc>
              <a:spcBef>
                <a:spcPts val="0"/>
              </a:spcBef>
              <a:spcAft>
                <a:spcPts val="0"/>
              </a:spcAft>
              <a:buClr>
                <a:srgbClr val="007FA3"/>
              </a:buClr>
              <a:buSzPct val="25000"/>
              <a:buFont typeface="Arial"/>
              <a:buNone/>
            </a:pPr>
            <a:r>
              <a:rPr lang="en-US" sz="2400" b="1" i="0" u="none" strike="noStrike" cap="none" dirty="0">
                <a:solidFill>
                  <a:schemeClr val="dk1"/>
                </a:solidFill>
                <a:latin typeface="Arial"/>
                <a:ea typeface="Arial"/>
                <a:cs typeface="Arial"/>
                <a:sym typeface="Arial"/>
              </a:rPr>
              <a:t/>
            </a:r>
            <a:br>
              <a:rPr lang="en-US" sz="2400" b="1" i="0" u="none" strike="noStrike" cap="none" dirty="0">
                <a:solidFill>
                  <a:schemeClr val="dk1"/>
                </a:solidFill>
                <a:latin typeface="Arial"/>
                <a:ea typeface="Arial"/>
                <a:cs typeface="Arial"/>
                <a:sym typeface="Arial"/>
              </a:rPr>
            </a:br>
            <a:endParaRPr lang="en-US"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400" b="1" i="0" u="none" strike="noStrike" cap="none" dirty="0">
                <a:solidFill>
                  <a:schemeClr val="dk1"/>
                </a:solidFill>
                <a:latin typeface="Arial"/>
                <a:ea typeface="Arial"/>
                <a:cs typeface="Arial"/>
                <a:sym typeface="Arial"/>
              </a:rPr>
              <a:t>How biased do you think major coverage of political news is? What are some of the sources of bias? Do you think it would be better if more reporting were strictly objective?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7.3</a:t>
            </a:r>
          </a:p>
        </p:txBody>
      </p:sp>
      <p:sp>
        <p:nvSpPr>
          <p:cNvPr id="239" name="Shape 239"/>
          <p:cNvSpPr txBox="1">
            <a:spLocks noGrp="1"/>
          </p:cNvSpPr>
          <p:nvPr>
            <p:ph type="body" idx="1"/>
          </p:nvPr>
        </p:nvSpPr>
        <p:spPr>
          <a:xfrm>
            <a:off x="457200" y="1499616"/>
            <a:ext cx="8229600" cy="4260787"/>
          </a:xfrm>
          <a:prstGeom prst="rect">
            <a:avLst/>
          </a:prstGeom>
          <a:noFill/>
          <a:ln>
            <a:noFill/>
          </a:ln>
        </p:spPr>
        <p:txBody>
          <a:bodyPr lIns="91425" tIns="91425" rIns="91425" bIns="91425" anchor="t" anchorCtr="0">
            <a:noAutofit/>
          </a:bodyPr>
          <a:lstStyle/>
          <a:p>
            <a:pPr marL="101600" marR="0" lvl="0" indent="0" algn="ctr" rtl="0">
              <a:lnSpc>
                <a:spcPct val="100000"/>
              </a:lnSpc>
              <a:spcBef>
                <a:spcPts val="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Analyze the impact of the media on public opinion and political behavior.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News and Public Opinion</a:t>
            </a:r>
          </a:p>
        </p:txBody>
      </p:sp>
      <p:sp>
        <p:nvSpPr>
          <p:cNvPr id="246" name="Shape 24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0" marR="0" lvl="0" indent="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How influential are the media?</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Agenda-setting effect</a:t>
            </a:r>
          </a:p>
          <a:p>
            <a:pPr marL="914400" marR="0" lvl="2" indent="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Sets criteria by which public evaluates leaders</a:t>
            </a:r>
          </a:p>
          <a:p>
            <a:pPr marL="914400" marR="0" lvl="2" indent="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Emphasizes one event over another</a:t>
            </a:r>
          </a:p>
          <a:p>
            <a:pPr marL="914400" marR="0" lvl="2" indent="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Focuses on misstatements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7.1</a:t>
            </a:r>
          </a:p>
        </p:txBody>
      </p:sp>
      <p:sp>
        <p:nvSpPr>
          <p:cNvPr id="68" name="Shape 6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Describe how American politicians choreograph their messages through the mass media.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457200" y="215370"/>
            <a:ext cx="8229600" cy="124767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Table 7.1 Stories Citizens Have Tuned In and Tuned Out (1 of 3)</a:t>
            </a:r>
          </a:p>
        </p:txBody>
      </p:sp>
      <p:graphicFrame>
        <p:nvGraphicFramePr>
          <p:cNvPr id="253" name="Shape 253"/>
          <p:cNvGraphicFramePr/>
          <p:nvPr>
            <p:extLst>
              <p:ext uri="{D42A27DB-BD31-4B8C-83A1-F6EECF244321}">
                <p14:modId xmlns:p14="http://schemas.microsoft.com/office/powerpoint/2010/main" val="3361524114"/>
              </p:ext>
            </p:extLst>
          </p:nvPr>
        </p:nvGraphicFramePr>
        <p:xfrm>
          <a:off x="457200" y="1750568"/>
          <a:ext cx="8229600" cy="4079350"/>
        </p:xfrm>
        <a:graphic>
          <a:graphicData uri="http://schemas.openxmlformats.org/drawingml/2006/table">
            <a:tbl>
              <a:tblPr firstRow="1" bandRow="1">
                <a:noFill/>
                <a:tableStyleId>{4C21D2FE-1545-4A42-8759-7D42FE48251F}</a:tableStyleId>
              </a:tblPr>
              <a:tblGrid>
                <a:gridCol w="6096000"/>
                <a:gridCol w="2133600"/>
              </a:tblGrid>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Story</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 Following Closely</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The explosion of the space shuttle Challenger in 1986</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1400" u="none" strike="noStrike" cap="none"/>
                        <a:t>80</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Terrorist attacks on the World Trade Center and Pentagon in 2001</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1400" u="none" strike="noStrike" cap="none"/>
                        <a:t>74</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Impacts of hurricanes Katrina and Rita in 2005</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1400" u="none" strike="noStrike" cap="none"/>
                        <a:t>73</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Los Angeles riots in 1992</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1400" u="none" strike="noStrike" cap="none"/>
                        <a:t>70</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Rescue of baby Jessica McClure from a well in 1987</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1400" u="none" strike="noStrike" cap="none"/>
                        <a:t>69</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School shootings at Columbine High School in Colorado in 1999</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1400" u="none" strike="noStrike" cap="none"/>
                        <a:t>68</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Iraq’s invasion of Kuwait in 1990</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1400" u="none" strike="noStrike" cap="none"/>
                        <a:t>66</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Earthquake in Haiti 2010</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1400" u="none" strike="noStrike" cap="none"/>
                        <a:t>60</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Start of hostilities against Iraq in 2003</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1400" u="none" strike="noStrike" cap="none"/>
                        <a:t>57</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Supreme Court decision on flag burning in 1989</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1400" u="none" strike="noStrike" cap="none" dirty="0"/>
                        <a:t>51</a:t>
                      </a:r>
                    </a:p>
                  </a:txBody>
                  <a:tcPr marL="91450" marR="91450" marT="45725" marB="45725"/>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457200" y="215370"/>
            <a:ext cx="8229600" cy="1211094"/>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Table 7.1 Stories Citizens Have Tuned In and Tuned Out (2 of 3)</a:t>
            </a:r>
          </a:p>
        </p:txBody>
      </p:sp>
      <p:graphicFrame>
        <p:nvGraphicFramePr>
          <p:cNvPr id="260" name="Shape 260"/>
          <p:cNvGraphicFramePr/>
          <p:nvPr>
            <p:extLst>
              <p:ext uri="{D42A27DB-BD31-4B8C-83A1-F6EECF244321}">
                <p14:modId xmlns:p14="http://schemas.microsoft.com/office/powerpoint/2010/main" val="3527275913"/>
              </p:ext>
            </p:extLst>
          </p:nvPr>
        </p:nvGraphicFramePr>
        <p:xfrm>
          <a:off x="457200" y="1734312"/>
          <a:ext cx="8229600" cy="3855820"/>
        </p:xfrm>
        <a:graphic>
          <a:graphicData uri="http://schemas.openxmlformats.org/drawingml/2006/table">
            <a:tbl>
              <a:tblPr firstRow="1" bandRow="1">
                <a:noFill/>
                <a:tableStyleId>{4C21D2FE-1545-4A42-8759-7D42FE48251F}</a:tableStyleId>
              </a:tblPr>
              <a:tblGrid>
                <a:gridCol w="6096000"/>
                <a:gridCol w="2133600"/>
              </a:tblGrid>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Story</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 Following Closely</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Killing of Osama Bin Laden in a raid by U.S. forces in 2011</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1400" u="none" strike="noStrike" cap="none"/>
                        <a:t>50</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Passage of Obama’s health care reform bill in 2010</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1400" u="none" strike="noStrike" cap="none"/>
                        <a:t>49</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Arrest of O. J. Simpson in 1994</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1400" u="none" strike="noStrike" cap="none"/>
                        <a:t>48</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Obama’s decision to send 30,000 additional troops to Afghanistan in 2009</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1400" u="none" strike="noStrike" cap="none"/>
                        <a:t>43</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The partial shutdown of the federal government in 2013</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1400" u="none" strike="noStrike" cap="none"/>
                        <a:t>43</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Presidential election outcome in 2000</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1400" u="none" strike="noStrike" cap="none"/>
                        <a:t>38</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Sex abuse scandal involving Penn State coaches Joe Paterno and Jerry Sandusky in 2011</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1400" u="none" strike="noStrike" cap="none"/>
                        <a:t>34</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Impeachment trial of President Clinton in the Senate in 1999</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1400" u="none" strike="noStrike" cap="none"/>
                        <a:t>31</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How the rollout of Obamacare was going in 2013</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1400" u="none" strike="noStrike" cap="none" dirty="0"/>
                        <a:t>26</a:t>
                      </a:r>
                    </a:p>
                  </a:txBody>
                  <a:tcPr marL="91450" marR="91450" marT="45725" marB="45725"/>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457200" y="215370"/>
            <a:ext cx="8229600" cy="124767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Table 7.1 Stories Citizens Have Tuned In and Tuned Out (3 of 3)</a:t>
            </a:r>
          </a:p>
        </p:txBody>
      </p:sp>
      <p:graphicFrame>
        <p:nvGraphicFramePr>
          <p:cNvPr id="267" name="Shape 267"/>
          <p:cNvGraphicFramePr/>
          <p:nvPr>
            <p:extLst>
              <p:ext uri="{D42A27DB-BD31-4B8C-83A1-F6EECF244321}">
                <p14:modId xmlns:p14="http://schemas.microsoft.com/office/powerpoint/2010/main" val="1897415204"/>
              </p:ext>
            </p:extLst>
          </p:nvPr>
        </p:nvGraphicFramePr>
        <p:xfrm>
          <a:off x="457200" y="1765461"/>
          <a:ext cx="8229600" cy="3114120"/>
        </p:xfrm>
        <a:graphic>
          <a:graphicData uri="http://schemas.openxmlformats.org/drawingml/2006/table">
            <a:tbl>
              <a:tblPr firstRow="1" bandRow="1">
                <a:noFill/>
                <a:tableStyleId>{4C21D2FE-1545-4A42-8759-7D42FE48251F}</a:tableStyleId>
              </a:tblPr>
              <a:tblGrid>
                <a:gridCol w="6096000"/>
                <a:gridCol w="2133600"/>
              </a:tblGrid>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Story</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 Following Closely</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Confirmation of Sonia Sotomayor to the Supreme Court in 2009</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1400" u="none" strike="noStrike" cap="none"/>
                        <a:t>22</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Obama decision to reject the Keystone oil pipeline in 2015</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1400" u="none" strike="noStrike" cap="none"/>
                        <a:t>22</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Supreme Court’s </a:t>
                      </a:r>
                      <a:r>
                        <a:rPr lang="en-US" sz="1400" i="1" u="none" strike="noStrike" cap="none"/>
                        <a:t>Citizens United</a:t>
                      </a:r>
                      <a:r>
                        <a:rPr lang="en-US" sz="1400" i="0" u="none" strike="noStrike" cap="none"/>
                        <a:t> decision in 2010</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1400" u="none" strike="noStrike" cap="none"/>
                        <a:t>18</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Hillary Clinton’s use of a private email account as Secretary of State in 2015</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1400" u="none" strike="noStrike" cap="none"/>
                        <a:t>17</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Ethnic violence in the Darfur region of Sudan in 2003</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1400" u="none" strike="noStrike" cap="none"/>
                        <a:t>16</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Passage of the Communications Deregulation bill in 1996</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1400" u="none" strike="noStrike" cap="none"/>
                        <a:t>12</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FDA’s proposal to severely restrict trans fats in foods in 2013</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1400" u="none" strike="noStrike" cap="none" dirty="0"/>
                        <a:t>10</a:t>
                      </a:r>
                    </a:p>
                  </a:txBody>
                  <a:tcPr marL="91450" marR="91450" marT="45725" marB="45725"/>
                </a:tc>
              </a:tr>
            </a:tbl>
          </a:graphicData>
        </a:graphic>
      </p:graphicFrame>
      <p:sp>
        <p:nvSpPr>
          <p:cNvPr id="268" name="Shape 268"/>
          <p:cNvSpPr txBox="1"/>
          <p:nvPr/>
        </p:nvSpPr>
        <p:spPr>
          <a:xfrm>
            <a:off x="457200" y="5182002"/>
            <a:ext cx="6019799"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1" i="0" u="none" strike="noStrike" cap="none">
                <a:solidFill>
                  <a:srgbClr val="000000"/>
                </a:solidFill>
                <a:latin typeface="Arial"/>
                <a:ea typeface="Arial"/>
                <a:cs typeface="Arial"/>
                <a:sym typeface="Arial"/>
              </a:rPr>
              <a:t>Source: </a:t>
            </a:r>
            <a:r>
              <a:rPr lang="en-US" sz="1400" b="0" i="0" u="none" strike="noStrike" cap="none">
                <a:solidFill>
                  <a:srgbClr val="000000"/>
                </a:solidFill>
                <a:latin typeface="Arial"/>
                <a:ea typeface="Arial"/>
                <a:cs typeface="Arial"/>
                <a:sym typeface="Arial"/>
              </a:rPr>
              <a:t>Pew Research Center for the People &amp; the Press.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7.4</a:t>
            </a:r>
          </a:p>
        </p:txBody>
      </p:sp>
      <p:sp>
        <p:nvSpPr>
          <p:cNvPr id="274" name="Shape 27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Describe how politicians use the media to communicate with the electorate.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457200" y="215370"/>
            <a:ext cx="8229600" cy="130863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Policy Entrepreneurs and Agenda Setting</a:t>
            </a:r>
          </a:p>
        </p:txBody>
      </p:sp>
      <p:sp>
        <p:nvSpPr>
          <p:cNvPr id="281" name="Shape 281"/>
          <p:cNvSpPr txBox="1">
            <a:spLocks noGrp="1"/>
          </p:cNvSpPr>
          <p:nvPr>
            <p:ph type="body" idx="1"/>
          </p:nvPr>
        </p:nvSpPr>
        <p:spPr>
          <a:xfrm>
            <a:off x="457200" y="1865376"/>
            <a:ext cx="8229600" cy="4260787"/>
          </a:xfrm>
          <a:prstGeom prst="rect">
            <a:avLst/>
          </a:prstGeom>
          <a:noFill/>
          <a:ln>
            <a:noFill/>
          </a:ln>
        </p:spPr>
        <p:txBody>
          <a:bodyPr lIns="91425" tIns="91425" rIns="91425" bIns="91425" anchor="t" anchorCtr="0">
            <a:noAutofit/>
          </a:bodyPr>
          <a:lstStyle/>
          <a:p>
            <a:pPr marL="0" marR="0" lvl="0" indent="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Policy agenda</a:t>
            </a:r>
          </a:p>
          <a:p>
            <a:pPr marL="914400" marR="0" lvl="2" indent="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Many issues compete for attention from government</a:t>
            </a:r>
          </a:p>
          <a:p>
            <a:pPr marL="914400" marR="0" lvl="2" indent="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Interest groups, parties, politicians, agencies, all push their priorities</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Policy entrepreneurs</a:t>
            </a:r>
          </a:p>
          <a:p>
            <a:pPr marL="914400" marR="0" lvl="2" indent="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Political activists depend upon the media</a:t>
            </a:r>
          </a:p>
          <a:p>
            <a:pPr marL="914400" marR="0" lvl="2" indent="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Protests attract coverage</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err="1">
                <a:solidFill>
                  <a:srgbClr val="007FA3"/>
                </a:solidFill>
                <a:latin typeface="Arial"/>
                <a:ea typeface="Arial"/>
                <a:cs typeface="Arial"/>
                <a:sym typeface="Arial"/>
              </a:rPr>
              <a:t>BlackLivesMatter</a:t>
            </a:r>
            <a:endParaRPr lang="en-US" sz="4000" b="1" i="0" u="none" strike="noStrike" cap="none" dirty="0">
              <a:solidFill>
                <a:srgbClr val="007FA3"/>
              </a:solidFill>
              <a:latin typeface="Arial"/>
              <a:ea typeface="Arial"/>
              <a:cs typeface="Arial"/>
              <a:sym typeface="Arial"/>
            </a:endParaRPr>
          </a:p>
        </p:txBody>
      </p:sp>
      <p:pic>
        <p:nvPicPr>
          <p:cNvPr id="288" name="Shape 288" descr="A poster of three women, Patrisse Cullors, Alicia Garza, and Opal Tometi, founders of the group Black Lives Matter, with the &quot;Community Change Agents&quot; across the bottom."/>
          <p:cNvPicPr preferRelativeResize="0"/>
          <p:nvPr/>
        </p:nvPicPr>
        <p:blipFill rotWithShape="1">
          <a:blip r:embed="rId3">
            <a:alphaModFix/>
          </a:blip>
          <a:srcRect/>
          <a:stretch/>
        </p:blipFill>
        <p:spPr>
          <a:xfrm>
            <a:off x="640079" y="1676400"/>
            <a:ext cx="7863839" cy="436180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7.5</a:t>
            </a:r>
          </a:p>
        </p:txBody>
      </p:sp>
      <p:sp>
        <p:nvSpPr>
          <p:cNvPr id="294" name="Shape 294"/>
          <p:cNvSpPr txBox="1">
            <a:spLocks noGrp="1"/>
          </p:cNvSpPr>
          <p:nvPr>
            <p:ph type="body" idx="1"/>
          </p:nvPr>
        </p:nvSpPr>
        <p:spPr>
          <a:xfrm>
            <a:off x="457200" y="1682496"/>
            <a:ext cx="8229600" cy="4443667"/>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Assess the impact of the mass media on the scope of government and democracy in America.</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Understanding the Mass Media</a:t>
            </a:r>
          </a:p>
        </p:txBody>
      </p:sp>
      <p:sp>
        <p:nvSpPr>
          <p:cNvPr id="301" name="Shape 30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0" marR="0" lvl="0" indent="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The Media and the Scope of Government</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Individualism and the Media</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Democracy and the Media</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457200" y="215370"/>
            <a:ext cx="8229600" cy="1357398"/>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The Media and the Scope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of </a:t>
            </a:r>
            <a:r>
              <a:rPr lang="en-US" b="1" i="0" u="none" strike="noStrike" cap="none" dirty="0">
                <a:solidFill>
                  <a:srgbClr val="007FA3"/>
                </a:solidFill>
                <a:latin typeface="Arial"/>
                <a:ea typeface="Arial"/>
                <a:cs typeface="Arial"/>
                <a:sym typeface="Arial"/>
              </a:rPr>
              <a:t>Government </a:t>
            </a:r>
          </a:p>
        </p:txBody>
      </p:sp>
      <p:sp>
        <p:nvSpPr>
          <p:cNvPr id="308" name="Shape 308"/>
          <p:cNvSpPr txBox="1">
            <a:spLocks noGrp="1"/>
          </p:cNvSpPr>
          <p:nvPr>
            <p:ph type="body" idx="1"/>
          </p:nvPr>
        </p:nvSpPr>
        <p:spPr>
          <a:xfrm>
            <a:off x="457200" y="1999488"/>
            <a:ext cx="8229600" cy="4126675"/>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Media as watchdog</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Press criticism does more good than harm</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Reporters hold negative views of public officials</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Media as skeptic</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Constrains government</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Focus on injustice encourages enlargement of government</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Individualism and the Media</a:t>
            </a:r>
          </a:p>
        </p:txBody>
      </p:sp>
      <p:sp>
        <p:nvSpPr>
          <p:cNvPr id="315" name="Shape 31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TV furthers individualism</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No need for intermediaries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Candidates can reach individual voters</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TV focuses on individuals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Personality important</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Focus on executive branch</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Mass Media Today (1 of 2)</a:t>
            </a:r>
          </a:p>
        </p:txBody>
      </p:sp>
      <p:sp>
        <p:nvSpPr>
          <p:cNvPr id="75" name="Shape 7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256032" marR="0" lvl="0" indent="-154432"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The Development of Media Politics</a:t>
            </a:r>
          </a:p>
          <a:p>
            <a:pPr marL="256032" marR="0" lvl="0" indent="-154432"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The Print Media</a:t>
            </a:r>
          </a:p>
          <a:p>
            <a:pPr marL="256032" marR="0" lvl="0" indent="-154432"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The Emergence of Radio and Television</a:t>
            </a:r>
          </a:p>
          <a:p>
            <a:pPr marL="256032" marR="0" lvl="0" indent="-154432"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Government Regulation of Electronic Media</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457200" y="215371"/>
            <a:ext cx="8229600" cy="955062"/>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Flint Michigan</a:t>
            </a:r>
          </a:p>
        </p:txBody>
      </p:sp>
      <p:pic>
        <p:nvPicPr>
          <p:cNvPr id="322" name="Shape 322" descr="A photo of local Flint, Michigan activists, handing out bottled water to residents. A sign says &quot;Pray for Flint. 2 Chronicles 7:14&quot;."/>
          <p:cNvPicPr preferRelativeResize="0"/>
          <p:nvPr/>
        </p:nvPicPr>
        <p:blipFill rotWithShape="1">
          <a:blip r:embed="rId3">
            <a:alphaModFix/>
          </a:blip>
          <a:srcRect/>
          <a:stretch/>
        </p:blipFill>
        <p:spPr>
          <a:xfrm>
            <a:off x="868679" y="1312650"/>
            <a:ext cx="7406639" cy="4938603"/>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Democracy in the Media</a:t>
            </a:r>
          </a:p>
        </p:txBody>
      </p:sp>
      <p:sp>
        <p:nvSpPr>
          <p:cNvPr id="329" name="Shape 32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"Information is the fuel of democracy"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But more info does not equal more competence</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Superficial by demand</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Profit motive again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Public appetite shapes choices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Shared Writing 7</a:t>
            </a:r>
          </a:p>
        </p:txBody>
      </p:sp>
      <p:sp>
        <p:nvSpPr>
          <p:cNvPr id="335" name="Shape 33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0"/>
              </a:spcBef>
              <a:spcAft>
                <a:spcPts val="0"/>
              </a:spcAft>
              <a:buClr>
                <a:srgbClr val="007FA3"/>
              </a:buClr>
              <a:buSzPct val="25000"/>
              <a:buFont typeface="Arial"/>
              <a:buNone/>
            </a:pPr>
            <a:r>
              <a:rPr lang="en-US" sz="2400" b="1" i="0" u="none" strike="noStrike" cap="none" dirty="0">
                <a:solidFill>
                  <a:schemeClr val="dk1"/>
                </a:solidFill>
                <a:latin typeface="Arial"/>
                <a:ea typeface="Arial"/>
                <a:cs typeface="Arial"/>
                <a:sym typeface="Arial"/>
              </a:rPr>
              <a:t> </a:t>
            </a:r>
          </a:p>
          <a:p>
            <a:pPr marL="101600" marR="0" lvl="0" indent="0" algn="ctr" rtl="0">
              <a:lnSpc>
                <a:spcPct val="100000"/>
              </a:lnSpc>
              <a:spcBef>
                <a:spcPts val="1500"/>
              </a:spcBef>
              <a:spcAft>
                <a:spcPts val="0"/>
              </a:spcAft>
              <a:buClr>
                <a:srgbClr val="007FA3"/>
              </a:buClr>
              <a:buSzPct val="25000"/>
              <a:buFont typeface="Arial"/>
              <a:buNone/>
            </a:pPr>
            <a:r>
              <a:rPr lang="en-US" sz="2400" b="1" i="0" u="none" strike="noStrike" cap="none" dirty="0">
                <a:solidFill>
                  <a:schemeClr val="dk1"/>
                </a:solidFill>
                <a:latin typeface="Arial"/>
                <a:ea typeface="Arial"/>
                <a:cs typeface="Arial"/>
                <a:sym typeface="Arial"/>
              </a:rPr>
              <a:t>In the United States, news is conveyed through a mass media system driven by the need to make a profit as opposed to an obligation to provide a public service. What do you think are some of the consequences of the American media's profit-driven reporting of the news? Try to give some examples based on current events in your answer.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Photo Credits</a:t>
            </a:r>
          </a:p>
        </p:txBody>
      </p:sp>
      <p:sp>
        <p:nvSpPr>
          <p:cNvPr id="341" name="Shape 34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l" rtl="0">
              <a:lnSpc>
                <a:spcPct val="100000"/>
              </a:lnSpc>
              <a:spcBef>
                <a:spcPts val="0"/>
              </a:spcBef>
              <a:spcAft>
                <a:spcPts val="0"/>
              </a:spcAft>
              <a:buClr>
                <a:srgbClr val="007FA3"/>
              </a:buClr>
              <a:buSzPct val="25000"/>
              <a:buFont typeface="Arial"/>
              <a:buNone/>
            </a:pPr>
            <a:r>
              <a:rPr lang="en-US" sz="2000" b="1" i="0" u="none" strike="noStrike" cap="none">
                <a:solidFill>
                  <a:schemeClr val="dk1"/>
                </a:solidFill>
                <a:latin typeface="Arial"/>
                <a:ea typeface="Arial"/>
                <a:cs typeface="Arial"/>
                <a:sym typeface="Arial"/>
              </a:rPr>
              <a:t>Ch</a:t>
            </a:r>
            <a:r>
              <a:rPr lang="en-US" sz="2000" b="0" i="0" u="none" strike="noStrike" cap="none">
                <a:solidFill>
                  <a:schemeClr val="dk1"/>
                </a:solidFill>
                <a:latin typeface="Arial"/>
                <a:ea typeface="Arial"/>
                <a:cs typeface="Arial"/>
                <a:sym typeface="Arial"/>
              </a:rPr>
              <a:t>a</a:t>
            </a:r>
            <a:r>
              <a:rPr lang="en-US" sz="2000" b="1" i="0" u="none" strike="noStrike" cap="none">
                <a:solidFill>
                  <a:schemeClr val="dk1"/>
                </a:solidFill>
                <a:latin typeface="Arial"/>
                <a:ea typeface="Arial"/>
                <a:cs typeface="Arial"/>
                <a:sym typeface="Arial"/>
              </a:rPr>
              <a:t>pter 7    </a:t>
            </a:r>
          </a:p>
          <a:p>
            <a:pPr marL="101600" marR="0" lvl="0" indent="0" algn="l" rtl="0">
              <a:lnSpc>
                <a:spcPct val="100000"/>
              </a:lnSpc>
              <a:spcBef>
                <a:spcPts val="1500"/>
              </a:spcBef>
              <a:spcAft>
                <a:spcPts val="0"/>
              </a:spcAft>
              <a:buClr>
                <a:srgbClr val="007FA3"/>
              </a:buClr>
              <a:buSzPct val="25000"/>
              <a:buFont typeface="Arial"/>
              <a:buNone/>
            </a:pPr>
            <a:r>
              <a:rPr lang="en-US" sz="2000" b="0" i="0" u="none" strike="noStrike" cap="none">
                <a:solidFill>
                  <a:schemeClr val="dk1"/>
                </a:solidFill>
                <a:latin typeface="Arial"/>
                <a:ea typeface="Arial"/>
                <a:cs typeface="Arial"/>
                <a:sym typeface="Arial"/>
              </a:rPr>
              <a:t>194: Photo by Scott Olson/Getty Images; 196: Chip Somodevilla/Getty Images News/Getty Images; 197: © Tribune Content Agency, LLC. All Rights Reserved. Reprinted with permission.; 199: Dana Edelson NBC Universal/Getty Images; 204: Chip Somodevilla/Getty Images News/ Getty Images; 209: Scott Olson/Getty Images News/Getty Images; 213: Gilbert Carrasquillo/FilmMagic/Getty Images; 214: Brett Carlsen/ Getty Images News/Getty Images; 215: Aaron Bacall/Cartoon Stock Ltd.</a:t>
            </a:r>
          </a:p>
          <a:p>
            <a:pPr marL="101600" marR="0" lvl="0" indent="0" algn="l" rtl="0">
              <a:lnSpc>
                <a:spcPct val="100000"/>
              </a:lnSpc>
              <a:spcBef>
                <a:spcPts val="1500"/>
              </a:spcBef>
              <a:spcAft>
                <a:spcPts val="0"/>
              </a:spcAft>
              <a:buClr>
                <a:srgbClr val="007FA3"/>
              </a:buClr>
              <a:buSzPct val="25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Mass Media Today (2 of 2)</a:t>
            </a:r>
          </a:p>
        </p:txBody>
      </p:sp>
      <p:sp>
        <p:nvSpPr>
          <p:cNvPr id="81" name="Shape 8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256032" marR="0" lvl="0" indent="-154432" algn="l" rtl="0">
              <a:lnSpc>
                <a:spcPct val="120000"/>
              </a:lnSpc>
              <a:spcBef>
                <a:spcPts val="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From Broadcasting to Narrowcasting: The Rise of Cable and Cable News</a:t>
            </a:r>
          </a:p>
          <a:p>
            <a:pPr marL="256032" marR="0" lvl="0" indent="-154432"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The Impact of the Internet</a:t>
            </a:r>
          </a:p>
          <a:p>
            <a:pPr marL="256032" marR="0" lvl="0" indent="-154432"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Private Control of the Media</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215371"/>
            <a:ext cx="8229600" cy="93906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Donald Trump</a:t>
            </a:r>
          </a:p>
        </p:txBody>
      </p:sp>
      <p:pic>
        <p:nvPicPr>
          <p:cNvPr id="88" name="Shape 88" descr="Donald Trump posing for a photo with a woman."/>
          <p:cNvPicPr preferRelativeResize="0"/>
          <p:nvPr/>
        </p:nvPicPr>
        <p:blipFill rotWithShape="1">
          <a:blip r:embed="rId3">
            <a:alphaModFix/>
          </a:blip>
          <a:srcRect/>
          <a:stretch/>
        </p:blipFill>
        <p:spPr>
          <a:xfrm>
            <a:off x="1371600" y="1312650"/>
            <a:ext cx="6400799" cy="455096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15370"/>
            <a:ext cx="8229600" cy="1345206"/>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The Development of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Media </a:t>
            </a:r>
            <a:r>
              <a:rPr lang="en-US" b="1" i="0" u="none" strike="noStrike" cap="none" dirty="0">
                <a:solidFill>
                  <a:srgbClr val="007FA3"/>
                </a:solidFill>
                <a:latin typeface="Arial"/>
                <a:ea typeface="Arial"/>
                <a:cs typeface="Arial"/>
                <a:sym typeface="Arial"/>
              </a:rPr>
              <a:t>Politics</a:t>
            </a:r>
          </a:p>
        </p:txBody>
      </p:sp>
      <p:sp>
        <p:nvSpPr>
          <p:cNvPr id="95" name="Shape 95"/>
          <p:cNvSpPr txBox="1">
            <a:spLocks noGrp="1"/>
          </p:cNvSpPr>
          <p:nvPr>
            <p:ph type="body" idx="1"/>
          </p:nvPr>
        </p:nvSpPr>
        <p:spPr>
          <a:xfrm>
            <a:off x="457200" y="1877568"/>
            <a:ext cx="8229600" cy="4248595"/>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Virtually no press at time of founding</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Franklin Roosevelt invented media politics</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Cozy relationship until 1960s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Vietnam War and Watergate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Investigative journalism</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News coverage of presidential candidates now less favorable</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215371"/>
            <a:ext cx="8229600" cy="894102"/>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White House Dunk Tank</a:t>
            </a:r>
          </a:p>
        </p:txBody>
      </p:sp>
      <p:pic>
        <p:nvPicPr>
          <p:cNvPr id="102" name="Shape 102" descr="A photo of Obama's press secretary, Robert Gibbs, as he gets dunked in a tank at the White House luau by a reporter."/>
          <p:cNvPicPr preferRelativeResize="0"/>
          <p:nvPr/>
        </p:nvPicPr>
        <p:blipFill rotWithShape="1">
          <a:blip r:embed="rId3">
            <a:alphaModFix/>
          </a:blip>
          <a:srcRect/>
          <a:stretch/>
        </p:blipFill>
        <p:spPr>
          <a:xfrm>
            <a:off x="914400" y="1312650"/>
            <a:ext cx="7315200" cy="460732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Print Media</a:t>
            </a:r>
          </a:p>
        </p:txBody>
      </p:sp>
      <p:sp>
        <p:nvSpPr>
          <p:cNvPr id="109" name="Shape 10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Newspapers and a free press</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Newspaper readers better informed</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Yet circulation declines</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Online news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How to make money?</a:t>
            </a:r>
          </a:p>
          <a:p>
            <a:pPr marL="101600" marR="0" lvl="0" indent="0" algn="l" rtl="0">
              <a:lnSpc>
                <a:spcPct val="100000"/>
              </a:lnSpc>
              <a:spcBef>
                <a:spcPts val="1500"/>
              </a:spcBef>
              <a:spcAft>
                <a:spcPts val="0"/>
              </a:spcAft>
              <a:buClr>
                <a:srgbClr val="007FA3"/>
              </a:buClr>
              <a:buSzPct val="25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4139</Words>
  <Application>Microsoft Office PowerPoint</Application>
  <PresentationFormat>On-screen Show (4:3)</PresentationFormat>
  <Paragraphs>331</Paragraphs>
  <Slides>43</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Noto Sans Symbols</vt:lpstr>
      <vt:lpstr>Times New Roman</vt:lpstr>
      <vt:lpstr>Verdana</vt:lpstr>
      <vt:lpstr>508 Lecture</vt:lpstr>
      <vt:lpstr>Government in America: People, Politics and Policy</vt:lpstr>
      <vt:lpstr>Learning Objectives</vt:lpstr>
      <vt:lpstr>Learning Objective 7.1</vt:lpstr>
      <vt:lpstr>The Mass Media Today (1 of 2)</vt:lpstr>
      <vt:lpstr>The Mass Media Today (2 of 2)</vt:lpstr>
      <vt:lpstr>Donald Trump</vt:lpstr>
      <vt:lpstr>The Development of  Media Politics</vt:lpstr>
      <vt:lpstr>White House Dunk Tank</vt:lpstr>
      <vt:lpstr>The Print Media</vt:lpstr>
      <vt:lpstr>Political Cartoon</vt:lpstr>
      <vt:lpstr>The Emergence of Radio  and Television</vt:lpstr>
      <vt:lpstr>Government Regulation of Electronic Media</vt:lpstr>
      <vt:lpstr>Donald Trump on Saturday Night Live</vt:lpstr>
      <vt:lpstr>From Broadcasting to Narrowcasting: The Rise of Cable and Cable News</vt:lpstr>
      <vt:lpstr>Journal Prompt 7.1:  From Broadcasting to Narrowcasting:  The Rise of Cable and Cable News</vt:lpstr>
      <vt:lpstr>Figure 7.1 How the Audiences of Cable News Channels A are Polarized by Political Ideology</vt:lpstr>
      <vt:lpstr>The Impact of the Internet</vt:lpstr>
      <vt:lpstr>Blogs</vt:lpstr>
      <vt:lpstr>Private Control of the Media</vt:lpstr>
      <vt:lpstr>Learning Objective 7.2</vt:lpstr>
      <vt:lpstr>Reporting the News </vt:lpstr>
      <vt:lpstr>Finding The News</vt:lpstr>
      <vt:lpstr>Presenting the News</vt:lpstr>
      <vt:lpstr>Figure 7.2 The Length of Candidate Sound Bites in Four Countries (in seconds)</vt:lpstr>
      <vt:lpstr>Bias in the News</vt:lpstr>
      <vt:lpstr>Dennis Hastert</vt:lpstr>
      <vt:lpstr>Journal Prompt 7.2:  Bias in the News</vt:lpstr>
      <vt:lpstr>Learning Objective 7.3</vt:lpstr>
      <vt:lpstr>The News and Public Opinion</vt:lpstr>
      <vt:lpstr>Table 7.1 Stories Citizens Have Tuned In and Tuned Out (1 of 3)</vt:lpstr>
      <vt:lpstr>Table 7.1 Stories Citizens Have Tuned In and Tuned Out (2 of 3)</vt:lpstr>
      <vt:lpstr>Table 7.1 Stories Citizens Have Tuned In and Tuned Out (3 of 3)</vt:lpstr>
      <vt:lpstr>Learning Objective 7.4</vt:lpstr>
      <vt:lpstr>Policy Entrepreneurs and Agenda Setting</vt:lpstr>
      <vt:lpstr>BlackLivesMatter</vt:lpstr>
      <vt:lpstr>Learning Objective 7.5</vt:lpstr>
      <vt:lpstr>Understanding the Mass Media</vt:lpstr>
      <vt:lpstr>The Media and the Scope  of Government </vt:lpstr>
      <vt:lpstr>Individualism and the Media</vt:lpstr>
      <vt:lpstr>Flint Michigan</vt:lpstr>
      <vt:lpstr>Democracy in the Media</vt:lpstr>
      <vt:lpstr>Shared Writing 7</vt:lpstr>
      <vt:lpstr>Photo Credits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 in America: People, Politics and Policy</dc:title>
  <cp:lastModifiedBy>Ragay, Katherine Tiffany</cp:lastModifiedBy>
  <cp:revision>27</cp:revision>
  <dcterms:modified xsi:type="dcterms:W3CDTF">2017-02-16T06:17:37Z</dcterms:modified>
</cp:coreProperties>
</file>