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F0B92E-4DB0-4346-9FC5-6A73DB85E226}">
  <a:tblStyle styleId="{19F0B92E-4DB0-4346-9FC5-6A73DB85E22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83" autoAdjust="0"/>
  </p:normalViewPr>
  <p:slideViewPr>
    <p:cSldViewPr snapToGrid="0">
      <p:cViewPr varScale="1">
        <p:scale>
          <a:sx n="58" d="100"/>
          <a:sy n="58" d="100"/>
        </p:scale>
        <p:origin x="2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43161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2" name="Shape 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194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During the 2016 presidential campaign, Donald Trump promised to build a wall between the United States and Mexico, arguing that current immigration enforcement was inadequate. Here, a border patrol car (at the upper right) patrols along the fence between Nogales, Arizona, and Mexico.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4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By the time this little Chinese American girl (born in China but now an American citizen) graduates from college, Asian Americans will represent 8 percent of the U.S. population. As the most highly educated segment of the coming “minority majority,” it is likely that they will be exercising a good deal of political power by then.</a:t>
            </a:r>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3086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Northeast has historically been the most populous region of the country, but westward and southward migration has increased since World War II.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Demographic changes lead to political changes primarily through the reapportionment of Congressional seats following each census.</a:t>
            </a:r>
          </a:p>
        </p:txBody>
      </p:sp>
      <p:sp>
        <p:nvSpPr>
          <p:cNvPr id="129" name="Shape 1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63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population of the United States is aging. People over 65 are the fastest-growing age group, as longevity increases and fertility rates fall. This demographic shift has critical implications for the Social Security program, which is dependent on the contributions of current workers to pay out benefits to current retirees. As the ratio of workers to retirees shifts, there will be fewer workers paying into the system to support an increasing number of retirees.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6212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04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How do Americans acquire their political viewpoints? The process of developing one's political orientation is called political socialization. It starts when we are very young and continues throughout our lifetimes.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9" name="Shape 1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617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civics and U.S. history classes that you take in school are only the tip of the iceberg as far as political socialization goes. The most influential learning is informal, through attitudes you pick up and absorb.</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4863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Political socialization is most pronounced in our childhood and young adult years but it continues throughout our lives. Political participation increases dramatically with age, and party identification solidifies. Political behavior is learned behavior, and this learning slows down but never stops.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176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2014 congressional elections, as in most midterm elections, the relationship between age and turnout was particularly pronounced, as you can see in this figure. because today’s young adults lean in the liberal direction, political analysts concluded that the low turnout rate of young people cost the Democrats a substantial number of seats in the House and Senate in 2014.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7502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05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11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have just discussed how Americans form their political opinions. We have also established that public opinion is supposed to guide public policy in a democracy. But how do we know what the public's opinion is on political issues? How do we even know which political issues are important to the public?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2550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would be extremely expensive and time-consuming to poll every American, so polls use a small sample of the population instead. In order for the views of the sample to accurately reflect the views of the population as a whole, the sample must be completely random. That is, everyone must have an equal chance of being polled. When the opinions of a random sample of 1,500 Americans are polled, researchers can be reasonably confident that their views represent the views of the whole population, and their degree of confidence can be quantified.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862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Polling enables political candidates to learn what promises to make and what policies to support or distance themselves from. More importantly, polling enables elected officials to gauge public opinion between elections. Polls showing public support, or lack thereof, for a bill can determine how legislators will vote on it. Polling increases the role of public opinion in democratic government, but critics charge that it causes politicians to follow rather than lead.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9060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wording of a question can bias the answers in surveys, just as is often the case in everyday conversations.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1112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exit polls, voters are interviewed just after they have voted. These polls are used by the media to project election results as soon as the polls are closed, as well as to help the media understand what sorts of people have supported particular candidates.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2" name="Shape 2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7553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are grossly uninformed about politics and about the world around them in general. Jefferson's supposed faith in the wisdom of the common people was unfounded. He was correct that education gives them better capacity as citizens, but education alone is not enough to create an informed electorate.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9" name="Shape 2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0603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American National Election Study of 2012, twelve factual questions were asked of a representative sample of the American public. The average respondent got 5.8 correct, or about 48 percent. Who knows the most about politics in America? Demographic differences explain a lot of the variation in political knowledge, as you can see in the figure below. In contrast, political differences generally do not predict differences in political knowledge nearly as well as demographics. If you think that people who don’t agree with you about politics are just sorely lacking in knowledge, the data displayed here will probably come as a surprise to you.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6" name="Shape 2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332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At the midpoint of the twentieth century, nearly three-quarters of Americans trusted the government to do the right thing. Thirty years later, in 1980, that figure was only 25%. What caused this decline in trust? The Vietnam War, the Watergate scandal, and the economic and hostage crises of the 1970s all took a massive toll on public trust in government. There was a brief uptick in public trust after 9/11, but overall this decline seems to be permanent.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6657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graph shows how people have responded over time to the following question: how much of the time do you think you can trust the government in Washington to do what is right—just about always, most of the time, or only some of the time? When this question was written in 1958, survey researchers could not imagine that anyone would respond “never,” so the traditional wording of the trust in government question omits this option. In 2014, about 7 percent of respondents volunteered that they never trusted the government.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9939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85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636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7436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political ideology is a coherent set of values and beliefs about public policy. The two main political ideologies in the United States are liberal and conservative. Most Americans aren't ideologically consistent, and hold some liberal and some conservative views.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5832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Liberal</a:t>
            </a:r>
            <a:r>
              <a:rPr lang="en-US" sz="1200" b="0" i="0" u="none" strike="noStrike" cap="none">
                <a:solidFill>
                  <a:schemeClr val="dk1"/>
                </a:solidFill>
                <a:latin typeface="Arial"/>
                <a:ea typeface="Arial"/>
                <a:cs typeface="Arial"/>
                <a:sym typeface="Arial"/>
              </a:rPr>
              <a:t> and </a:t>
            </a:r>
            <a:r>
              <a:rPr lang="en-US" sz="1200" b="0" i="1" u="none" strike="noStrike" cap="none">
                <a:solidFill>
                  <a:schemeClr val="dk1"/>
                </a:solidFill>
                <a:latin typeface="Arial"/>
                <a:ea typeface="Arial"/>
                <a:cs typeface="Arial"/>
                <a:sym typeface="Arial"/>
              </a:rPr>
              <a:t>conservative</a:t>
            </a:r>
            <a:r>
              <a:rPr lang="en-US" sz="1200" b="0" i="0" u="none" strike="noStrike" cap="none">
                <a:solidFill>
                  <a:schemeClr val="dk1"/>
                </a:solidFill>
                <a:latin typeface="Arial"/>
                <a:ea typeface="Arial"/>
                <a:cs typeface="Arial"/>
                <a:sym typeface="Arial"/>
              </a:rPr>
              <a:t> —these labels are thrown around in American politics as though everyone knows what they mean. Here are some of the political beliefs likely to be preferred by liberals and conservatives. This table, to be sure, is oversimplified.</a:t>
            </a: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38955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Liberal</a:t>
            </a:r>
            <a:r>
              <a:rPr lang="en-US" sz="1200" b="0" i="0" u="none" strike="noStrike" cap="none">
                <a:solidFill>
                  <a:schemeClr val="dk1"/>
                </a:solidFill>
                <a:latin typeface="Arial"/>
                <a:ea typeface="Arial"/>
                <a:cs typeface="Arial"/>
                <a:sym typeface="Arial"/>
              </a:rPr>
              <a:t> and </a:t>
            </a:r>
            <a:r>
              <a:rPr lang="en-US" sz="1200" b="0" i="1" u="none" strike="noStrike" cap="none">
                <a:solidFill>
                  <a:schemeClr val="dk1"/>
                </a:solidFill>
                <a:latin typeface="Arial"/>
                <a:ea typeface="Arial"/>
                <a:cs typeface="Arial"/>
                <a:sym typeface="Arial"/>
              </a:rPr>
              <a:t>conservative</a:t>
            </a:r>
            <a:r>
              <a:rPr lang="en-US" sz="1200" b="0" i="0" u="none" strike="noStrike" cap="none">
                <a:solidFill>
                  <a:schemeClr val="dk1"/>
                </a:solidFill>
                <a:latin typeface="Arial"/>
                <a:ea typeface="Arial"/>
                <a:cs typeface="Arial"/>
                <a:sym typeface="Arial"/>
              </a:rPr>
              <a:t> —these labels are thrown around in American politics as though everyone knows what they mean. Here are some of the political beliefs likely to be preferred by liberals and conservatives. This table, to be sure, is oversimplified.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379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In general groups with more political clout tend to be more conservative than groups that have been shut out of power. This helps explain the support of a liberal ideology by a wide range of groups, particularly African Americans. The ideological differences between men and women has resulted in a gender gap as a regular pattern with women supporting Democrats in elections.</a:t>
            </a: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0369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757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classic study of voting habits, called </a:t>
            </a:r>
            <a:r>
              <a:rPr lang="en-US" sz="1200" b="0" i="1" u="none" strike="noStrike" cap="none">
                <a:solidFill>
                  <a:schemeClr val="dk1"/>
                </a:solidFill>
                <a:latin typeface="Arial"/>
                <a:ea typeface="Arial"/>
                <a:cs typeface="Arial"/>
                <a:sym typeface="Arial"/>
              </a:rPr>
              <a:t>The American Voter</a:t>
            </a:r>
            <a:r>
              <a:rPr lang="en-US" sz="1200" b="0" i="0" u="none" strike="noStrike" cap="none">
                <a:solidFill>
                  <a:schemeClr val="dk1"/>
                </a:solidFill>
                <a:latin typeface="Arial"/>
                <a:ea typeface="Arial"/>
                <a:cs typeface="Arial"/>
                <a:sym typeface="Arial"/>
              </a:rPr>
              <a:t>, divided voters into four types. "Ideologues" make a connection between their beliefs and a candidates' policy positions, such as voting for Republicans because they favor lower taxes or smaller government, or voting for Democrats because they favor stronger regulations or liberal social policies.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6" name="Shape 2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4958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Cartoonists often make fun of how successful candidates appeal to the lowest common denominator in the American electorate. In 2016, Hillary Clinton’s speeches were pitched at an eighth-grade reading level whereas Donald Trump’s were pitched at a fourth-grade level.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3" name="Shape 3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2694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136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69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728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you think of political participation, voting is probably the first activity that leaps to mind. But it's far from the only form of political participation open to Americans. Citizens can participate in political caucuses, write to their legislative representatives, file lawsuits, and stage marches, rallies, and demonstrations.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2" name="Shape 3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43943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Voting is the most common form of political participation, and the only one to have experienced a decline in recent years. Other conventional forms of political participation include running for office, working on and donating to campaigns, signing petitions, and contacting government officials. Americans have become increasingly involved in these other forms of conventional political participation.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85502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classic work titled </a:t>
            </a:r>
            <a:r>
              <a:rPr lang="en-US" sz="1200" b="0" i="1" u="none" strike="noStrike" cap="none">
                <a:solidFill>
                  <a:schemeClr val="dk1"/>
                </a:solidFill>
                <a:latin typeface="Arial"/>
                <a:ea typeface="Arial"/>
                <a:cs typeface="Arial"/>
                <a:sym typeface="Arial"/>
              </a:rPr>
              <a:t>Political Participation in America</a:t>
            </a:r>
            <a:r>
              <a:rPr lang="en-US" sz="1200" b="0" i="0" u="none" strike="noStrike" cap="none">
                <a:solidFill>
                  <a:schemeClr val="dk1"/>
                </a:solidFill>
                <a:latin typeface="Arial"/>
                <a:ea typeface="Arial"/>
                <a:cs typeface="Arial"/>
                <a:sym typeface="Arial"/>
              </a:rPr>
              <a:t>, Nie and Verba analyzed a number of measures of political participation other than voting. Four of these measures have subsequently been asked about in the 1987 and 2014 General Social Surveys using the exact same question wording. The graph below shows the results from these three surveys over a 47-year period, demonstrating that political participation in America has generally increased over time.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6" name="Shape 3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2901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756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Nonviolent civil disobedience was one of the most effective techniques of the civil rights movement in the American South during the early 1960s. Young African Americans sat at “whites only” lunch counters to protest segregation. Following in their footsteps, BlackLivesMatter activists have also practiced civil disobedience to draw attention to questions of racial justice in the 21st century.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0" name="Shape 3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6012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Perhaps the best-known image of American political violence from the Vietnam War era: A student lies dead on the Kent State campus, one of four killed when members of the Ohio National Guard opened fire on anti–Vietnam War demonstrators.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3584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We've noted that America is a diverse nation, and different groups participate in politics at unequal rates. Across the board, the higher a person's socio-economic status, the more likely that person is to engage in some form of political participation.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4248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 cross-national survey of political behavior in 20 established democracies, citizens were asked whether they had engaged in a variety of forms of political participation over the past five years. Whereas Americans were among the most likely to engage in the conventional mode of contacting politicians, they were among the least likely to engage in protest demonstrations. </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Do you think the fact that Americans are more likely to contact politicians than protest is a good sign for American democracy, showing that people are largely content with conventional channels of transmitting public opinion to policymakers? </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Do you think that when many people engage in political protest, this indicates that citizens are frustrated and discontented with their government, or is it likely just a reflection of political passion and involvement?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2" name="Shape 3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5367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 cross-national survey of political behavior in 20 established democracies, citizens were asked whether they had engaged in a variety of forms of political participation over the past five years. Whereas Americans were among the most likely to engage in the conventional mode of contacting politicians, they were among the least likely to engage in protest demonstrations. </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Do you think the fact that Americans are more likely to contact politicians than protest is a good sign for American democracy, showing that people are largely content with conventional channels of transmitting public opinion to policymakers? </a:t>
            </a: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Do you think that when many people engage in political protest, this indicates that citizens are frustrated and discontented with their government, or is it likely just a reflection of political passion and involvement?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0" name="Shape 3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6576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76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U.S. government spends billions of dollars on counting how many people live in the country. It isn't just a whim. The Constitution requires that a population Census be taken every ten years. The most recent Census was taken in 2010, when the Census Bureau sent forms to all 134 million U.S. households.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9" name="Shape 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49318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People outside the United States tend to believe that public opinion determines political policy in America because of our democratic system. But there are limits to the role that public opinion plays in the shaping of policy. We have seen that some of these limits stem from low rates of political participation, from lack of political knowledge, and the tendency of politicians to try to shape, more than respond to, public opinion.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94" name="Shape 3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7531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public opinion polls more than half of the American people respond that the government should do less, that it tries to do too many things—some of which should be left up to individuals and businesses. In wartime, opinion shifts slightly, but the overall trend is that Americans want less, not more,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1" name="Shape 4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02568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Recall that in a representative democracy like the United States, citizens don't usually vote directly on policy but instead vote for representatives who will make policy for them. Given the low rates of voter turnout, Americans clearly take the ability to choose policymakers for granted. But the fact that protesters are usually intent on getting the government's attention, not overthrowing it, demonstrates that Americans are socialized to the idea of democratic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3998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7193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10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an attempt to get more people to fill out their Census form, the Census Bureau advertised heavily in 2010 to try to increase public awareness of the Census and its importance. One controversial allocation of money was $1.2 million to sponsor NASCAR driver Greg Biffle during three auto races in March. Critics derided this is as an absurd use of taxpayer money. In response, Census director Robert Groves argued that millions of Americans follow NASCAR races and that an increase in the initial response to the Census of just 0.1 percent could cut the cost of conducting the Census by $8.5 million.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3667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U.S. is often called a nation of immigrants. All Americans except for Native Americans are descended from immigrants. Approximately one million legal immigrants and 500,000 illegal immigrants are still arriving every year. About 13% of the current population is foreign-born.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501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America is often called a melting pot because of the way immigrants from all over the world assimilate into American culture. But the new term policymakers use is "minority majority."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Reluctant immigrants is a euphemism for those ancestors of African Americans who were brought to the United States as part of the slave trade.</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Historically, most immigrant groups have adopted the values that make up American political culture within a few generations. There's always concern that new groups will not assimilate. This concern has been unfounded in the past, but it remains a persistent fear that leads to negative attitudes toward immigrants.</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471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Based on current birth and immigration rates, the Census Bureau estimates that the demographics of the United States should change as shown in the accompanying graph. As of 2015, the Census estimated that minority groups should be in the majority for the nation as a whole sometime between 2040 and 2045. Of course, should rates of birth and immigration change, so would these estimates.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7" name="Shape 1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114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5" name="Shape 5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6" name="Shape 5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6</a:t>
            </a:r>
          </a:p>
        </p:txBody>
      </p:sp>
      <p:sp>
        <p:nvSpPr>
          <p:cNvPr id="57" name="Shape 5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Public Opinion and Political 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15371"/>
            <a:ext cx="8229600" cy="9733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Border Fence</a:t>
            </a:r>
          </a:p>
        </p:txBody>
      </p:sp>
      <p:pic>
        <p:nvPicPr>
          <p:cNvPr id="118" name="Shape 118" descr="A photo showing part of the fence that separates Nogales, Arizona and Mexico, with a border control car patrolling down the road next to the fence."/>
          <p:cNvPicPr preferRelativeResize="0"/>
          <p:nvPr/>
        </p:nvPicPr>
        <p:blipFill rotWithShape="1">
          <a:blip r:embed="rId3">
            <a:alphaModFix/>
          </a:blip>
          <a:srcRect/>
          <a:stretch/>
        </p:blipFill>
        <p:spPr>
          <a:xfrm>
            <a:off x="777239" y="1447800"/>
            <a:ext cx="7589519" cy="407658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15370"/>
            <a:ext cx="8229600" cy="9370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Chinese American Girl</a:t>
            </a:r>
          </a:p>
        </p:txBody>
      </p:sp>
      <p:pic>
        <p:nvPicPr>
          <p:cNvPr id="125" name="Shape 125" descr="A photo of a Chinese American girl dressed in red, white, and blue, and holding an American flag next to a statue of Thomas Jefferson."/>
          <p:cNvPicPr preferRelativeResize="0"/>
          <p:nvPr/>
        </p:nvPicPr>
        <p:blipFill rotWithShape="1">
          <a:blip r:embed="rId3">
            <a:alphaModFix/>
          </a:blip>
          <a:srcRect/>
          <a:stretch/>
        </p:blipFill>
        <p:spPr>
          <a:xfrm>
            <a:off x="1126066" y="1312650"/>
            <a:ext cx="6858000" cy="467290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Regional Shift</a:t>
            </a:r>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Northeast most populous for most of history</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Demographic changes associated with political changes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Reapportionment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Once each decade, after Census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States gain and lose representatives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Graying of America</a:t>
            </a:r>
          </a:p>
        </p:txBody>
      </p:sp>
      <p:sp>
        <p:nvSpPr>
          <p:cNvPr id="139" name="Shape 13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Over-65 fastest growing age group</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People living longer</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Fertility rate lower</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Implications for Social Security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Ratio changing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Politically-sensitive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6.2</a:t>
            </a:r>
          </a:p>
        </p:txBody>
      </p:sp>
      <p:sp>
        <p:nvSpPr>
          <p:cNvPr id="145" name="Shape 1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Explain how the agents of socialization influence the development of political attitudes.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363254"/>
            <a:ext cx="8229600" cy="140291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How Americans Learn About Politics: Political Socialization</a:t>
            </a:r>
          </a:p>
        </p:txBody>
      </p:sp>
      <p:sp>
        <p:nvSpPr>
          <p:cNvPr id="152" name="Shape 152"/>
          <p:cNvSpPr txBox="1">
            <a:spLocks noGrp="1"/>
          </p:cNvSpPr>
          <p:nvPr>
            <p:ph type="body" idx="1"/>
          </p:nvPr>
        </p:nvSpPr>
        <p:spPr>
          <a:xfrm>
            <a:off x="457200" y="2192055"/>
            <a:ext cx="8229600" cy="3934108"/>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Process of Political Socialization</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Political Learning over a Lifetime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Process of Political Socialization</a:t>
            </a:r>
          </a:p>
        </p:txBody>
      </p:sp>
      <p:sp>
        <p:nvSpPr>
          <p:cNvPr id="159" name="Shape 159"/>
          <p:cNvSpPr txBox="1">
            <a:spLocks noGrp="1"/>
          </p:cNvSpPr>
          <p:nvPr>
            <p:ph type="body" idx="1"/>
          </p:nvPr>
        </p:nvSpPr>
        <p:spPr>
          <a:xfrm>
            <a:off x="457200" y="1941534"/>
            <a:ext cx="8229600" cy="4184629"/>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family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Central role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Time and emotional commitment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mass media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The new parent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Age gap in following politics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School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Forming civic virtue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Political Learning over a Lifetime</a:t>
            </a:r>
          </a:p>
        </p:txBody>
      </p:sp>
      <p:sp>
        <p:nvSpPr>
          <p:cNvPr id="166" name="Shape 1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Increasing participation with age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identification strengthens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Political behavior is learned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450937"/>
            <a:ext cx="8229600" cy="989556"/>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6.2 Turnout Increases with Age</a:t>
            </a:r>
          </a:p>
        </p:txBody>
      </p:sp>
      <p:sp>
        <p:nvSpPr>
          <p:cNvPr id="173" name="Shape 173"/>
          <p:cNvSpPr txBox="1">
            <a:spLocks noGrp="1"/>
          </p:cNvSpPr>
          <p:nvPr>
            <p:ph type="body" idx="1"/>
          </p:nvPr>
        </p:nvSpPr>
        <p:spPr>
          <a:xfrm>
            <a:off x="457200" y="5536178"/>
            <a:ext cx="8229600" cy="586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analysis of 2014 Census Bureau data.</a:t>
            </a:r>
          </a:p>
        </p:txBody>
      </p:sp>
      <p:pic>
        <p:nvPicPr>
          <p:cNvPr id="174" name="Shape 174" descr="A bar graph shows the voter turnout by age. 18-20: 15%. 21-24: 19%. 25-34: 28%. 35-44: 38%. 45-54: 45%. 55-64: 64%. 65-74: 61%. 75-84: 60%. 85+: 49%. "/>
          <p:cNvPicPr preferRelativeResize="0"/>
          <p:nvPr/>
        </p:nvPicPr>
        <p:blipFill rotWithShape="1">
          <a:blip r:embed="rId3">
            <a:alphaModFix/>
          </a:blip>
          <a:srcRect/>
          <a:stretch/>
        </p:blipFill>
        <p:spPr>
          <a:xfrm>
            <a:off x="1737360" y="1626216"/>
            <a:ext cx="5669280" cy="35968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363255"/>
            <a:ext cx="8229600" cy="94939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6.3</a:t>
            </a:r>
          </a:p>
        </p:txBody>
      </p:sp>
      <p:sp>
        <p:nvSpPr>
          <p:cNvPr id="180" name="Shape 1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public opinion research and modern methods of polling.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(1 of 2)</a:t>
            </a:r>
          </a:p>
        </p:txBody>
      </p:sp>
      <p:sp>
        <p:nvSpPr>
          <p:cNvPr id="63" name="Shape 6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6.1</a:t>
            </a:r>
            <a:r>
              <a:rPr lang="en-US" sz="2400" b="0" i="0" u="none" strike="noStrike" cap="none" dirty="0">
                <a:solidFill>
                  <a:schemeClr val="dk1"/>
                </a:solidFill>
                <a:latin typeface="Arial"/>
                <a:ea typeface="Arial"/>
                <a:cs typeface="Arial"/>
                <a:sym typeface="Arial"/>
              </a:rPr>
              <a:t> Identify demographic trends and their likely impact on American politics.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6.2</a:t>
            </a:r>
            <a:r>
              <a:rPr lang="en-US" sz="2400" b="0" i="0" u="none" strike="noStrike" cap="none" dirty="0">
                <a:solidFill>
                  <a:schemeClr val="dk1"/>
                </a:solidFill>
                <a:latin typeface="Arial"/>
                <a:ea typeface="Arial"/>
                <a:cs typeface="Arial"/>
                <a:sym typeface="Arial"/>
              </a:rPr>
              <a:t> Explain how the agents of socialization influence the development of political attitudes.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6.3</a:t>
            </a:r>
            <a:r>
              <a:rPr lang="en-US" sz="2400" b="0" i="0" u="none" strike="noStrike" cap="none" dirty="0">
                <a:solidFill>
                  <a:schemeClr val="dk1"/>
                </a:solidFill>
                <a:latin typeface="Arial"/>
                <a:ea typeface="Arial"/>
                <a:cs typeface="Arial"/>
                <a:sym typeface="Arial"/>
              </a:rPr>
              <a:t> Describe public opinion research and modern methods of polling.</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6.4</a:t>
            </a:r>
            <a:r>
              <a:rPr lang="en-US" sz="2400" b="0" i="0" u="none" strike="noStrike" cap="none" dirty="0">
                <a:solidFill>
                  <a:schemeClr val="dk1"/>
                </a:solidFill>
                <a:latin typeface="Arial"/>
                <a:ea typeface="Arial"/>
                <a:cs typeface="Arial"/>
                <a:sym typeface="Arial"/>
              </a:rPr>
              <a:t> Compare and contrast the principles of conservatism and liberalism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75572"/>
            <a:ext cx="8229600" cy="144049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Measuring Public Opinion and Political Information </a:t>
            </a:r>
          </a:p>
        </p:txBody>
      </p:sp>
      <p:sp>
        <p:nvSpPr>
          <p:cNvPr id="187" name="Shape 187"/>
          <p:cNvSpPr txBox="1">
            <a:spLocks noGrp="1"/>
          </p:cNvSpPr>
          <p:nvPr>
            <p:ph type="body" idx="1"/>
          </p:nvPr>
        </p:nvSpPr>
        <p:spPr>
          <a:xfrm>
            <a:off x="457200" y="2016690"/>
            <a:ext cx="8229600" cy="4109473"/>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How Polls Are Conducted</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Role of Polls in American Democracy</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Polls Reveal About Americans' Political Information</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Decline of Trust in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How Polls Are Conducted</a:t>
            </a:r>
          </a:p>
        </p:txBody>
      </p:sp>
      <p:sp>
        <p:nvSpPr>
          <p:cNvPr id="194" name="Shape 19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Sample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Random sampling</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Sampling error</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Random-digit dialing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Cell phones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Internet polling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0"/>
            <a:ext cx="8229600" cy="133785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Roll of Polls in American Democracy</a:t>
            </a:r>
          </a:p>
        </p:txBody>
      </p:sp>
      <p:sp>
        <p:nvSpPr>
          <p:cNvPr id="201" name="Shape 201"/>
          <p:cNvSpPr txBox="1">
            <a:spLocks noGrp="1"/>
          </p:cNvSpPr>
          <p:nvPr>
            <p:ph type="body" idx="1"/>
          </p:nvPr>
        </p:nvSpPr>
        <p:spPr>
          <a:xfrm>
            <a:off x="457200" y="1916482"/>
            <a:ext cx="8229600" cy="4209681"/>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Polling as a tool for democracy: pros and cons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Gauge opinion between elections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Following rather than leading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Pandering or shaping?</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Exit polls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Affect election results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Question wording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15371"/>
            <a:ext cx="8229600" cy="89944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Polling in America</a:t>
            </a:r>
          </a:p>
        </p:txBody>
      </p:sp>
      <p:pic>
        <p:nvPicPr>
          <p:cNvPr id="208" name="Shape 208" descr="A cartoon of a couple in their bedroom. The man is saying &quot;…First, you must consider the small sample size, and then there's the inherent polling bias behind the wording of the question: 'Do these pants make me look fat…'&quot;"/>
          <p:cNvPicPr preferRelativeResize="0"/>
          <p:nvPr/>
        </p:nvPicPr>
        <p:blipFill rotWithShape="1">
          <a:blip r:embed="rId3">
            <a:alphaModFix/>
          </a:blip>
          <a:srcRect/>
          <a:stretch/>
        </p:blipFill>
        <p:spPr>
          <a:xfrm>
            <a:off x="1371600" y="1312650"/>
            <a:ext cx="6400799" cy="45403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350729"/>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Exit Polling</a:t>
            </a:r>
          </a:p>
        </p:txBody>
      </p:sp>
      <p:pic>
        <p:nvPicPr>
          <p:cNvPr id="215" name="Shape 215" descr="A photo of a man and a woman taking an exit poll."/>
          <p:cNvPicPr preferRelativeResize="0"/>
          <p:nvPr/>
        </p:nvPicPr>
        <p:blipFill rotWithShape="1">
          <a:blip r:embed="rId3">
            <a:alphaModFix/>
          </a:blip>
          <a:srcRect/>
          <a:stretch/>
        </p:blipFill>
        <p:spPr>
          <a:xfrm>
            <a:off x="731520" y="1676400"/>
            <a:ext cx="7680959" cy="36949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25468"/>
            <a:ext cx="8229600" cy="136533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What Polls Reveal About Americans’ Political Information</a:t>
            </a:r>
          </a:p>
        </p:txBody>
      </p:sp>
      <p:sp>
        <p:nvSpPr>
          <p:cNvPr id="222" name="Shape 222"/>
          <p:cNvSpPr txBox="1">
            <a:spLocks noGrp="1"/>
          </p:cNvSpPr>
          <p:nvPr>
            <p:ph type="body" idx="1"/>
          </p:nvPr>
        </p:nvSpPr>
        <p:spPr>
          <a:xfrm>
            <a:off x="457200" y="1841326"/>
            <a:ext cx="8229600" cy="4284837"/>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Americans are uninformed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Jeffersonian faith in wisdom of common people unfounded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Young people most uninformed</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Who is responsible for the ill-informed electorate?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Is it the schools' fault?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Is it the media's fault?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Paradox of mass politics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63255" y="200415"/>
            <a:ext cx="8430015" cy="152817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6.3 How Political Knowledge Varies According to Demographic and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Political </a:t>
            </a:r>
            <a:r>
              <a:rPr lang="en-US" sz="3200" b="1" i="0" u="none" strike="noStrike" cap="none" dirty="0">
                <a:solidFill>
                  <a:srgbClr val="007FA3"/>
                </a:solidFill>
                <a:latin typeface="Arial"/>
                <a:ea typeface="Arial"/>
                <a:cs typeface="Arial"/>
                <a:sym typeface="Arial"/>
              </a:rPr>
              <a:t>Factors</a:t>
            </a:r>
          </a:p>
        </p:txBody>
      </p:sp>
      <p:sp>
        <p:nvSpPr>
          <p:cNvPr id="229" name="Shape 229"/>
          <p:cNvSpPr txBox="1">
            <a:spLocks noGrp="1"/>
          </p:cNvSpPr>
          <p:nvPr>
            <p:ph type="body" idx="1"/>
          </p:nvPr>
        </p:nvSpPr>
        <p:spPr>
          <a:xfrm>
            <a:off x="356991" y="5899093"/>
            <a:ext cx="8229600" cy="400833"/>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analysis of the 2012 American National Election Study.</a:t>
            </a:r>
          </a:p>
        </p:txBody>
      </p:sp>
      <p:pic>
        <p:nvPicPr>
          <p:cNvPr id="230" name="Shape 230" descr="A bar graph shows how political knowledge varies according to demographic and political factors. The percentage displays the percent answered correctly in a series of questions.  Graduate degree: 71%. College degree: 59%. Some college: 48%. HS diploma: 40%. No HS diploma: 34%.  65+: 57%. 45-64: 53%. 30-44: 46%. 18-29: 37%.  White non-Hispanic: 52%. African American: 40%. Hispanic: 35%.  Men: 54%. Women: 45%.  Conservative: 56%. Liberal: 56%. Moderate: 48%.  Voted for Romney: 55%. Voted for Obama: 52%. "/>
          <p:cNvPicPr preferRelativeResize="0"/>
          <p:nvPr/>
        </p:nvPicPr>
        <p:blipFill rotWithShape="1">
          <a:blip r:embed="rId3">
            <a:alphaModFix/>
          </a:blip>
          <a:srcRect/>
          <a:stretch/>
        </p:blipFill>
        <p:spPr>
          <a:xfrm>
            <a:off x="1408551" y="1890765"/>
            <a:ext cx="6126480" cy="38461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15370"/>
            <a:ext cx="8229600" cy="14255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Decline of Trust in Government</a:t>
            </a:r>
          </a:p>
        </p:txBody>
      </p:sp>
      <p:sp>
        <p:nvSpPr>
          <p:cNvPr id="237" name="Shape 237"/>
          <p:cNvSpPr txBox="1">
            <a:spLocks noGrp="1"/>
          </p:cNvSpPr>
          <p:nvPr>
            <p:ph type="body" idx="1"/>
          </p:nvPr>
        </p:nvSpPr>
        <p:spPr>
          <a:xfrm>
            <a:off x="457200" y="2041742"/>
            <a:ext cx="8229600" cy="4084421"/>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great slide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Vietnam War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Watergate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Economy/Iran hostage crisis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Is public cynicism good?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Negative effect on programs for poor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28600"/>
            <a:ext cx="8229600" cy="116178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6.4 The Decline in the Trust of Government 1958</a:t>
            </a:r>
            <a:r>
              <a:rPr lang="en-US" sz="3200" b="0" i="0" u="none" strike="noStrike" cap="none" dirty="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2014</a:t>
            </a:r>
          </a:p>
        </p:txBody>
      </p:sp>
      <p:sp>
        <p:nvSpPr>
          <p:cNvPr id="244" name="Shape 244"/>
          <p:cNvSpPr txBox="1">
            <a:spLocks noGrp="1"/>
          </p:cNvSpPr>
          <p:nvPr>
            <p:ph type="body" idx="1"/>
          </p:nvPr>
        </p:nvSpPr>
        <p:spPr>
          <a:xfrm>
            <a:off x="457200" y="5273166"/>
            <a:ext cx="8229600" cy="916856"/>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spcAft>
                <a:spcPts val="0"/>
              </a:spcAft>
              <a:buClr>
                <a:srgbClr val="007FA3"/>
              </a:buClr>
              <a:buSzPct val="25000"/>
              <a:buFont typeface="Arial"/>
              <a:buNone/>
            </a:pPr>
            <a:r>
              <a:rPr lang="en-US" sz="1480" b="1" i="0" u="none" strike="noStrike" cap="none" dirty="0">
                <a:solidFill>
                  <a:schemeClr val="dk1"/>
                </a:solidFill>
                <a:latin typeface="Arial"/>
                <a:ea typeface="Arial"/>
                <a:cs typeface="Arial"/>
                <a:sym typeface="Arial"/>
              </a:rPr>
              <a:t>Sources: </a:t>
            </a:r>
            <a:r>
              <a:rPr lang="en-US" sz="1480" b="0" i="0" u="none" strike="noStrike" cap="none" dirty="0">
                <a:solidFill>
                  <a:schemeClr val="dk1"/>
                </a:solidFill>
                <a:latin typeface="Arial"/>
                <a:ea typeface="Arial"/>
                <a:cs typeface="Arial"/>
                <a:sym typeface="Arial"/>
              </a:rPr>
              <a:t>Authors analysis of 1958–2012 American National Election Study Data. As there were no election studies for 2006, 2010, and 2014, we have used the following sources for those years: December 2006 Pew Research Center poll; February 5–10, 2010 </a:t>
            </a:r>
            <a:r>
              <a:rPr lang="en-US" sz="1480" b="0" i="1" u="none" strike="noStrike" cap="none" dirty="0">
                <a:solidFill>
                  <a:schemeClr val="dk1"/>
                </a:solidFill>
                <a:latin typeface="Arial"/>
                <a:ea typeface="Arial"/>
                <a:cs typeface="Arial"/>
                <a:sym typeface="Arial"/>
              </a:rPr>
              <a:t>New York Times</a:t>
            </a:r>
            <a:r>
              <a:rPr lang="en-US" sz="1480" b="0" i="0" u="none" strike="noStrike" cap="none" dirty="0">
                <a:solidFill>
                  <a:schemeClr val="dk1"/>
                </a:solidFill>
                <a:latin typeface="Arial"/>
                <a:ea typeface="Arial"/>
                <a:cs typeface="Arial"/>
                <a:sym typeface="Arial"/>
              </a:rPr>
              <a:t>/CBS News Poll; February 2014 Pew Research Center poll.</a:t>
            </a:r>
          </a:p>
        </p:txBody>
      </p:sp>
      <p:pic>
        <p:nvPicPr>
          <p:cNvPr id="245" name="Shape 245" descr="A line graph shows people’s trust in the government from 1958 to 2014. Some of the time/Never: Begins around 23%, then steadily rises to around 72% in 1980, and then decreasing briefly and rising again to around 76% in 1994, dropping to a low of around 45% in 2002, then rising again, ending around 75%.  Most of the time: begins around 58%, peaks at around 61% in 1964, then begins to decrease, with brief periods of increase, reaching a low of 22% in 1980, a period of rising in 1984, and then reaching another low of 20% in 1994, rebounding to around 51% in 2002, and then ending around 21%. Always: Begins around 16%, and reaches a high around 18% in 1966, then falls to around 2% in 1974 and doesn’t change much, ending around 3%. "/>
          <p:cNvPicPr preferRelativeResize="0"/>
          <p:nvPr/>
        </p:nvPicPr>
        <p:blipFill rotWithShape="1">
          <a:blip r:embed="rId3">
            <a:alphaModFix/>
          </a:blip>
          <a:srcRect/>
          <a:stretch/>
        </p:blipFill>
        <p:spPr>
          <a:xfrm>
            <a:off x="1322832" y="1698050"/>
            <a:ext cx="6498335" cy="32674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6.3: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How </a:t>
            </a:r>
            <a:r>
              <a:rPr lang="en-US" b="1" i="0" u="none" strike="noStrike" cap="none" dirty="0">
                <a:solidFill>
                  <a:srgbClr val="007FA3"/>
                </a:solidFill>
                <a:latin typeface="Arial"/>
                <a:ea typeface="Arial"/>
                <a:cs typeface="Arial"/>
                <a:sym typeface="Arial"/>
              </a:rPr>
              <a:t>Polls Are Conducted</a:t>
            </a:r>
          </a:p>
        </p:txBody>
      </p:sp>
      <p:sp>
        <p:nvSpPr>
          <p:cNvPr id="252" name="Shape 252"/>
          <p:cNvSpPr txBox="1">
            <a:spLocks noGrp="1"/>
          </p:cNvSpPr>
          <p:nvPr>
            <p:ph type="body" idx="1"/>
          </p:nvPr>
        </p:nvSpPr>
        <p:spPr>
          <a:xfrm>
            <a:off x="457200" y="1766170"/>
            <a:ext cx="8229600" cy="435999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are some of the best practices one should look for in a poll in order to establish that its results are reasonably accurate? What type of poll do you think is best and why would you choose this type?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(2 of 2)</a:t>
            </a:r>
          </a:p>
        </p:txBody>
      </p:sp>
      <p:sp>
        <p:nvSpPr>
          <p:cNvPr id="69" name="Shape 6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6.5</a:t>
            </a:r>
            <a:r>
              <a:rPr lang="en-US" sz="2400" b="0" i="0" u="none" strike="noStrike" cap="none">
                <a:solidFill>
                  <a:schemeClr val="dk1"/>
                </a:solidFill>
                <a:latin typeface="Arial"/>
                <a:ea typeface="Arial"/>
                <a:cs typeface="Arial"/>
                <a:sym typeface="Arial"/>
              </a:rPr>
              <a:t> Assess the influence of political ideology on political attitudes and behaviors.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6.6</a:t>
            </a:r>
            <a:r>
              <a:rPr lang="en-US" sz="2400" b="0" i="0" u="none" strike="noStrike" cap="none">
                <a:solidFill>
                  <a:schemeClr val="dk1"/>
                </a:solidFill>
                <a:latin typeface="Arial"/>
                <a:ea typeface="Arial"/>
                <a:cs typeface="Arial"/>
                <a:sym typeface="Arial"/>
              </a:rPr>
              <a:t> Identify the ways that people may participate in politics.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6.7</a:t>
            </a:r>
            <a:r>
              <a:rPr lang="en-US" sz="2400" b="0" i="0" u="none" strike="noStrike" cap="none">
                <a:solidFill>
                  <a:schemeClr val="dk1"/>
                </a:solidFill>
                <a:latin typeface="Arial"/>
                <a:ea typeface="Arial"/>
                <a:cs typeface="Arial"/>
                <a:sym typeface="Arial"/>
              </a:rPr>
              <a:t> Analyze how public opinion about the scope of government guides political behavior.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6.4</a:t>
            </a:r>
          </a:p>
        </p:txBody>
      </p:sp>
      <p:sp>
        <p:nvSpPr>
          <p:cNvPr id="258" name="Shape 2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Compare and contrast the principles of conservatism and liberalism.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303053"/>
            <a:ext cx="8229600" cy="133785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What Americans Value: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Political </a:t>
            </a:r>
            <a:r>
              <a:rPr lang="en-US" b="1" i="0" u="none" strike="noStrike" cap="none" dirty="0">
                <a:solidFill>
                  <a:srgbClr val="007FA3"/>
                </a:solidFill>
                <a:latin typeface="Arial"/>
                <a:ea typeface="Arial"/>
                <a:cs typeface="Arial"/>
                <a:sym typeface="Arial"/>
              </a:rPr>
              <a:t>Ideologies (1 of 2)</a:t>
            </a:r>
          </a:p>
        </p:txBody>
      </p:sp>
      <p:sp>
        <p:nvSpPr>
          <p:cNvPr id="265" name="Shape 265"/>
          <p:cNvSpPr txBox="1">
            <a:spLocks noGrp="1"/>
          </p:cNvSpPr>
          <p:nvPr>
            <p:ph type="body" idx="1"/>
          </p:nvPr>
        </p:nvSpPr>
        <p:spPr>
          <a:xfrm>
            <a:off x="457200" y="1941534"/>
            <a:ext cx="8229600" cy="4184629"/>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Ideologies help to organize how we think about politics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Two main American ideologies are liberal and conservative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37% of Americans identify as conservative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24% of Americans identify as liberal</a:t>
            </a:r>
          </a:p>
          <a:p>
            <a:pPr marL="457200" marR="0" lvl="1" indent="0" algn="l" rtl="0">
              <a:lnSpc>
                <a:spcPct val="120000"/>
              </a:lnSpc>
              <a:spcBef>
                <a:spcPts val="560"/>
              </a:spcBef>
              <a:spcAft>
                <a:spcPts val="0"/>
              </a:spcAft>
              <a:buClr>
                <a:srgbClr val="004185"/>
              </a:buClr>
              <a:buSzPct val="100000"/>
              <a:buFont typeface="Noto Sans Symbols"/>
              <a:buNone/>
            </a:pPr>
            <a:endParaRPr sz="28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388307"/>
            <a:ext cx="8229600" cy="1164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6.1 How to Tell a Liberal from a Conservative (1 of 2)</a:t>
            </a:r>
          </a:p>
        </p:txBody>
      </p:sp>
      <p:graphicFrame>
        <p:nvGraphicFramePr>
          <p:cNvPr id="272" name="Shape 272"/>
          <p:cNvGraphicFramePr/>
          <p:nvPr>
            <p:extLst>
              <p:ext uri="{D42A27DB-BD31-4B8C-83A1-F6EECF244321}">
                <p14:modId xmlns:p14="http://schemas.microsoft.com/office/powerpoint/2010/main" val="537929259"/>
              </p:ext>
            </p:extLst>
          </p:nvPr>
        </p:nvGraphicFramePr>
        <p:xfrm>
          <a:off x="457200" y="1948145"/>
          <a:ext cx="8229600" cy="3474800"/>
        </p:xfrm>
        <a:graphic>
          <a:graphicData uri="http://schemas.openxmlformats.org/drawingml/2006/table">
            <a:tbl>
              <a:tblPr firstRow="1" bandRow="1">
                <a:noFill/>
                <a:tableStyleId>{19F0B92E-4DB0-4346-9FC5-6A73DB85E226}</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Liberals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Conservatives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Foreign Policy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Military spending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Believe we should spend less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Believe we should maintain peace through strength</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Use of force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Less willing to commit American troops to action overseas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More likely to support American military intervention around the world</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Social Policy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Abortion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Support “freedom of choice”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Support “right to life”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Prayer in schools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Are opposed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Are supportive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Affirmative action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Favor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Oppose</a:t>
                      </a:r>
                    </a:p>
                  </a:txBody>
                  <a:tcPr marL="91450" marR="91450" marT="45725" marB="457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5573"/>
            <a:ext cx="8229600" cy="10396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6.1 How to Tell a Liberal from a Conservative (2 of 2)</a:t>
            </a:r>
          </a:p>
        </p:txBody>
      </p:sp>
      <p:graphicFrame>
        <p:nvGraphicFramePr>
          <p:cNvPr id="279" name="Shape 279"/>
          <p:cNvGraphicFramePr/>
          <p:nvPr>
            <p:extLst>
              <p:ext uri="{D42A27DB-BD31-4B8C-83A1-F6EECF244321}">
                <p14:modId xmlns:p14="http://schemas.microsoft.com/office/powerpoint/2010/main" val="2892888507"/>
              </p:ext>
            </p:extLst>
          </p:nvPr>
        </p:nvGraphicFramePr>
        <p:xfrm>
          <a:off x="457200" y="1522260"/>
          <a:ext cx="8229600" cy="4770200"/>
        </p:xfrm>
        <a:graphic>
          <a:graphicData uri="http://schemas.openxmlformats.org/drawingml/2006/table">
            <a:tbl>
              <a:tblPr firstRow="1" bandRow="1">
                <a:noFill/>
                <a:tableStyleId>{19F0B92E-4DB0-4346-9FC5-6A73DB85E226}</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Liberals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Conservatives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Economic Policy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Scope of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Support regulation of the market, on the grounds that it is in the public interest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Favor free-market solutions, on the grounds that regulation is not in the public interest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Taxes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Want to tax the rich more in order to make taxation more progressive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Want to cut taxes for everyone in order to stimulate economic growth</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Spending</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Want to spend more on benefits for the needy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Want to limit spending on the poor to no more than absolutely necessary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Crime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How to cut crime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Believe government should address the problems that cause crime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Believe that government needs to get tougher with criminals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Defendants’ rights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Believe we should guard those rights carefully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Believe that guarding those rights all too often means letting criminals off the hook</a:t>
                      </a:r>
                    </a:p>
                  </a:txBody>
                  <a:tcPr marL="91450" marR="91450" marT="45725" marB="457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0"/>
            <a:ext cx="8229600" cy="1350383"/>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What Americans Value: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Political </a:t>
            </a:r>
            <a:r>
              <a:rPr lang="en-US" b="1" i="0" u="none" strike="noStrike" cap="none" dirty="0">
                <a:solidFill>
                  <a:srgbClr val="007FA3"/>
                </a:solidFill>
                <a:latin typeface="Arial"/>
                <a:ea typeface="Arial"/>
                <a:cs typeface="Arial"/>
                <a:sym typeface="Arial"/>
              </a:rPr>
              <a:t>Ideologies (2 of 2)</a:t>
            </a:r>
          </a:p>
        </p:txBody>
      </p:sp>
      <p:sp>
        <p:nvSpPr>
          <p:cNvPr id="286" name="Shape 286"/>
          <p:cNvSpPr txBox="1">
            <a:spLocks noGrp="1"/>
          </p:cNvSpPr>
          <p:nvPr>
            <p:ph type="body" idx="1"/>
          </p:nvPr>
        </p:nvSpPr>
        <p:spPr>
          <a:xfrm>
            <a:off x="457200" y="1803748"/>
            <a:ext cx="8229600" cy="4322415"/>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Ideologies vary among groups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Young people tend to be more liberal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African Americans tend to be more liberal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Women tend to be more liberal (gender gap)</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Financial status and religion affect ideology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Social class is less predictive than it used to be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Religiosity is more important than religious denomination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6.5</a:t>
            </a:r>
          </a:p>
        </p:txBody>
      </p:sp>
      <p:sp>
        <p:nvSpPr>
          <p:cNvPr id="292" name="Shape 29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smtClean="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influence of political ideology on political attitudes and behaviors.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15370"/>
            <a:ext cx="8229600" cy="136290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Influence of Political Ideology on Political Behavior</a:t>
            </a:r>
          </a:p>
        </p:txBody>
      </p:sp>
      <p:sp>
        <p:nvSpPr>
          <p:cNvPr id="299" name="Shape 299"/>
          <p:cNvSpPr txBox="1">
            <a:spLocks noGrp="1"/>
          </p:cNvSpPr>
          <p:nvPr>
            <p:ph type="body" idx="1"/>
          </p:nvPr>
        </p:nvSpPr>
        <p:spPr>
          <a:xfrm>
            <a:off x="457200" y="1966586"/>
            <a:ext cx="8229600" cy="4159577"/>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Types of voters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Ideologues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Group benefits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Nature of the times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issue content</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Ideology of limited importance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The relationship between ideology and the vote is far from perfect.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15370"/>
            <a:ext cx="8229600" cy="9370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Political Cartoon</a:t>
            </a:r>
          </a:p>
        </p:txBody>
      </p:sp>
      <p:pic>
        <p:nvPicPr>
          <p:cNvPr id="306" name="Shape 306" descr="A cartoon of two men sitting behind podiums, &quot;Elec..&quot; is half seen behind a flag banner. The caption reads &quot;I concede that my opponent has run an intelligent campaign… which is precisely why I expect to win by a landslide.&quot;"/>
          <p:cNvPicPr preferRelativeResize="0"/>
          <p:nvPr/>
        </p:nvPicPr>
        <p:blipFill rotWithShape="1">
          <a:blip r:embed="rId3">
            <a:alphaModFix/>
          </a:blip>
          <a:srcRect/>
          <a:stretch/>
        </p:blipFill>
        <p:spPr>
          <a:xfrm>
            <a:off x="1691640" y="1312650"/>
            <a:ext cx="5760720" cy="47161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325677"/>
            <a:ext cx="8229600" cy="197911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6.5: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Influence of Political Ideologies on Political Behavior</a:t>
            </a:r>
          </a:p>
        </p:txBody>
      </p:sp>
      <p:sp>
        <p:nvSpPr>
          <p:cNvPr id="312" name="Shape 312"/>
          <p:cNvSpPr txBox="1">
            <a:spLocks noGrp="1"/>
          </p:cNvSpPr>
          <p:nvPr>
            <p:ph type="body" idx="1"/>
          </p:nvPr>
        </p:nvSpPr>
        <p:spPr>
          <a:xfrm>
            <a:off x="457200" y="2630465"/>
            <a:ext cx="8229600" cy="3482235"/>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are the key differences between liberals and conservatives in terms of their views on public policy? Why do these differences matter so much in policymaking?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325677"/>
            <a:ext cx="8229600" cy="98697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6.6</a:t>
            </a:r>
          </a:p>
        </p:txBody>
      </p:sp>
      <p:sp>
        <p:nvSpPr>
          <p:cNvPr id="318" name="Shape 318"/>
          <p:cNvSpPr txBox="1">
            <a:spLocks noGrp="1"/>
          </p:cNvSpPr>
          <p:nvPr>
            <p:ph type="body" idx="1"/>
          </p:nvPr>
        </p:nvSpPr>
        <p:spPr>
          <a:xfrm>
            <a:off x="989556" y="1600200"/>
            <a:ext cx="7327726"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ways that people may </a:t>
            </a:r>
            <a:r>
              <a:rPr lang="en-US" sz="2800" b="1" i="0" u="none" strike="noStrike" cap="none" dirty="0" smtClean="0">
                <a:solidFill>
                  <a:schemeClr val="dk1"/>
                </a:solidFill>
                <a:latin typeface="Arial"/>
                <a:ea typeface="Arial"/>
                <a:cs typeface="Arial"/>
                <a:sym typeface="Arial"/>
              </a:rPr>
              <a:t>participate </a:t>
            </a:r>
            <a:r>
              <a:rPr lang="en-US" sz="2800" b="1" i="0" u="none" strike="noStrike" cap="none" dirty="0">
                <a:solidFill>
                  <a:schemeClr val="dk1"/>
                </a:solidFill>
                <a:latin typeface="Arial"/>
                <a:ea typeface="Arial"/>
                <a:cs typeface="Arial"/>
                <a:sym typeface="Arial"/>
              </a:rPr>
              <a:t>in politics.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377190"/>
            <a:ext cx="8229600" cy="93545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6.1</a:t>
            </a:r>
          </a:p>
        </p:txBody>
      </p:sp>
      <p:sp>
        <p:nvSpPr>
          <p:cNvPr id="75" name="Shape 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lang="en-US" b="1" dirty="0"/>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demographic trends and their likely impact on American politics.</a:t>
            </a:r>
          </a:p>
          <a:p>
            <a:pPr marL="256032" marR="0" lvl="0" indent="-154432" algn="ctr"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375780"/>
            <a:ext cx="8229600" cy="137786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How Americans Participate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in </a:t>
            </a:r>
            <a:r>
              <a:rPr lang="en-US" b="1" i="0" u="none" strike="noStrike" cap="none" dirty="0">
                <a:solidFill>
                  <a:srgbClr val="007FA3"/>
                </a:solidFill>
                <a:latin typeface="Arial"/>
                <a:ea typeface="Arial"/>
                <a:cs typeface="Arial"/>
                <a:sym typeface="Arial"/>
              </a:rPr>
              <a:t>Politics</a:t>
            </a:r>
          </a:p>
        </p:txBody>
      </p:sp>
      <p:sp>
        <p:nvSpPr>
          <p:cNvPr id="325" name="Shape 325"/>
          <p:cNvSpPr txBox="1">
            <a:spLocks noGrp="1"/>
          </p:cNvSpPr>
          <p:nvPr>
            <p:ph type="body" idx="1"/>
          </p:nvPr>
        </p:nvSpPr>
        <p:spPr>
          <a:xfrm>
            <a:off x="457200" y="2079321"/>
            <a:ext cx="8229600" cy="4046842"/>
          </a:xfrm>
          <a:prstGeom prst="rect">
            <a:avLst/>
          </a:prstGeom>
          <a:noFill/>
          <a:ln>
            <a:noFill/>
          </a:ln>
        </p:spPr>
        <p:txBody>
          <a:bodyPr lIns="91425" tIns="91425" rIns="91425" bIns="91425" anchor="t" anchorCtr="0">
            <a:noAutofit/>
          </a:bodyPr>
          <a:lstStyle/>
          <a:p>
            <a:pPr marL="457200" marR="0" lvl="1"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Conventional Participation</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Protest as Participation</a:t>
            </a:r>
          </a:p>
          <a:p>
            <a:pPr marL="457200" marR="0" lvl="1"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Class, Inequality, and Participation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Conventional Participation</a:t>
            </a:r>
          </a:p>
        </p:txBody>
      </p:sp>
      <p:sp>
        <p:nvSpPr>
          <p:cNvPr id="332" name="Shape 3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Conventional participation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Voting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Running for office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Collecting signatures for a petition</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Unconventional participation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Protesting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Civil disobedience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Violence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07094" y="391439"/>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6.5 Political Participation Other Than Voting, 1967</a:t>
            </a:r>
            <a:r>
              <a:rPr lang="en-US" sz="3200" b="0" i="0" u="none" strike="noStrike" cap="none" dirty="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2014</a:t>
            </a:r>
          </a:p>
        </p:txBody>
      </p:sp>
      <p:sp>
        <p:nvSpPr>
          <p:cNvPr id="339" name="Shape 339"/>
          <p:cNvSpPr txBox="1">
            <a:spLocks noGrp="1"/>
          </p:cNvSpPr>
          <p:nvPr>
            <p:ph type="body" idx="1"/>
          </p:nvPr>
        </p:nvSpPr>
        <p:spPr>
          <a:xfrm>
            <a:off x="457200" y="5611660"/>
            <a:ext cx="8229600" cy="6733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Sources: </a:t>
            </a:r>
            <a:r>
              <a:rPr lang="en-US" sz="1600" b="0" i="0" u="none" strike="noStrike" cap="none" dirty="0">
                <a:solidFill>
                  <a:schemeClr val="dk1"/>
                </a:solidFill>
                <a:latin typeface="Arial"/>
                <a:ea typeface="Arial"/>
                <a:cs typeface="Arial"/>
                <a:sym typeface="Arial"/>
              </a:rPr>
              <a:t>Authors’ analysis of the 2014 and 1987 General Social Surveys and the 1967 Political Participation in American Study.</a:t>
            </a:r>
          </a:p>
        </p:txBody>
      </p:sp>
      <p:pic>
        <p:nvPicPr>
          <p:cNvPr id="340" name="Shape 340" descr="A bar graph shows the political participation other than voting from 1967-2014. Working with others on local problems: 1967, 30%; 1987, 34%; 2014, 34%. Contacting local government: 1967, 21%; 1987, 33%; 2014, 35%. Persuading others how to vote: 1967, 28%; 1987, 32%; 2014, 29%. Contributing money to party/candidate: 1967, 13%; 1987, 23%; 2014, 19%. "/>
          <p:cNvPicPr preferRelativeResize="0"/>
          <p:nvPr/>
        </p:nvPicPr>
        <p:blipFill rotWithShape="1">
          <a:blip r:embed="rId3">
            <a:alphaModFix/>
          </a:blip>
          <a:srcRect/>
          <a:stretch/>
        </p:blipFill>
        <p:spPr>
          <a:xfrm>
            <a:off x="1824414" y="1736622"/>
            <a:ext cx="5394960" cy="3706693"/>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Protest as Participation</a:t>
            </a:r>
          </a:p>
        </p:txBody>
      </p:sp>
      <p:sp>
        <p:nvSpPr>
          <p:cNvPr id="346" name="Shape 34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Drawing attention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Protests attract the media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Rare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Civil disobedience</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Violence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375781"/>
            <a:ext cx="8229600" cy="93686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Nonviolent Civil Disobedience</a:t>
            </a:r>
          </a:p>
        </p:txBody>
      </p:sp>
      <p:pic>
        <p:nvPicPr>
          <p:cNvPr id="353" name="Shape 353" descr="A photo of a group of African Americans lying on pavement, while they are participating in a Black Lives Matter civil disobedience. "/>
          <p:cNvPicPr preferRelativeResize="0"/>
          <p:nvPr/>
        </p:nvPicPr>
        <p:blipFill rotWithShape="1">
          <a:blip r:embed="rId3">
            <a:alphaModFix/>
          </a:blip>
          <a:srcRect/>
          <a:stretch/>
        </p:blipFill>
        <p:spPr>
          <a:xfrm>
            <a:off x="4754880" y="1902697"/>
            <a:ext cx="3931919" cy="2622034"/>
          </a:xfrm>
          <a:prstGeom prst="rect">
            <a:avLst/>
          </a:prstGeom>
          <a:noFill/>
          <a:ln>
            <a:noFill/>
          </a:ln>
        </p:spPr>
      </p:pic>
      <p:pic>
        <p:nvPicPr>
          <p:cNvPr id="354" name="Shape 354" descr="A black and white photo of African Americans sitting down at a &quot;whites only&quot; lunch counter with an angry group of white men looking on. One white man, sitting in support of the others, has been splashed on the front of his shirt. "/>
          <p:cNvPicPr preferRelativeResize="0"/>
          <p:nvPr/>
        </p:nvPicPr>
        <p:blipFill rotWithShape="1">
          <a:blip r:embed="rId4">
            <a:alphaModFix/>
          </a:blip>
          <a:srcRect/>
          <a:stretch/>
        </p:blipFill>
        <p:spPr>
          <a:xfrm>
            <a:off x="457200" y="2007869"/>
            <a:ext cx="4023360" cy="2411688"/>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199" y="265475"/>
            <a:ext cx="8229600" cy="93702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Kent State</a:t>
            </a:r>
          </a:p>
        </p:txBody>
      </p:sp>
      <p:pic>
        <p:nvPicPr>
          <p:cNvPr id="361" name="Shape 361" descr="A black and white photo of a student lying dead and a girl crying out over his body after he had been shot by a member of the Ohio National Guard at Kent State. Other people are looking on at the scene."/>
          <p:cNvPicPr preferRelativeResize="0"/>
          <p:nvPr/>
        </p:nvPicPr>
        <p:blipFill rotWithShape="1">
          <a:blip r:embed="rId3">
            <a:alphaModFix/>
          </a:blip>
          <a:srcRect/>
          <a:stretch/>
        </p:blipFill>
        <p:spPr>
          <a:xfrm>
            <a:off x="1828800" y="1493441"/>
            <a:ext cx="5486399" cy="4356389"/>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313150"/>
            <a:ext cx="8229600" cy="136533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Class, Inequality, </a:t>
            </a:r>
            <a:r>
              <a:rPr lang="en-US" b="1" i="0" u="none" strike="noStrike" cap="none" dirty="0" smtClean="0">
                <a:solidFill>
                  <a:srgbClr val="007FA3"/>
                </a:solidFill>
                <a:latin typeface="Arial"/>
                <a:ea typeface="Arial"/>
                <a:cs typeface="Arial"/>
                <a:sym typeface="Arial"/>
              </a:rPr>
              <a:t>and </a:t>
            </a:r>
            <a:r>
              <a:rPr lang="en-US" b="1" i="0" u="none" strike="noStrike" cap="none" dirty="0">
                <a:solidFill>
                  <a:srgbClr val="007FA3"/>
                </a:solidFill>
                <a:latin typeface="Arial"/>
                <a:ea typeface="Arial"/>
                <a:cs typeface="Arial"/>
                <a:sym typeface="Arial"/>
              </a:rPr>
              <a:t>Participation</a:t>
            </a:r>
          </a:p>
        </p:txBody>
      </p:sp>
      <p:sp>
        <p:nvSpPr>
          <p:cNvPr id="368" name="Shape 368"/>
          <p:cNvSpPr txBox="1">
            <a:spLocks noGrp="1"/>
          </p:cNvSpPr>
          <p:nvPr>
            <p:ph type="body" idx="1"/>
          </p:nvPr>
        </p:nvSpPr>
        <p:spPr>
          <a:xfrm>
            <a:off x="457200" y="1853852"/>
            <a:ext cx="8229600" cy="4272311"/>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Higher socio-economic status = higher participation rates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Minorities vote at nearly equal levels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are the policy implications of lower political participation?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413359"/>
            <a:ext cx="8229600" cy="1027134"/>
          </a:xfrm>
          <a:prstGeom prst="rect">
            <a:avLst/>
          </a:prstGeom>
          <a:noFill/>
          <a:ln>
            <a:noFill/>
          </a:ln>
        </p:spPr>
        <p:txBody>
          <a:bodyPr lIns="91425" tIns="91425" rIns="91425" bIns="91425" anchor="t" anchorCtr="0">
            <a:noAutofit/>
          </a:bodyPr>
          <a:lstStyle/>
          <a:p>
            <a:pPr lvl="0">
              <a:buSzPct val="25000"/>
            </a:pPr>
            <a:r>
              <a:rPr lang="en-US" sz="2900" b="1" i="0" u="none" strike="noStrike" cap="none" dirty="0">
                <a:solidFill>
                  <a:srgbClr val="007FA3"/>
                </a:solidFill>
                <a:latin typeface="Arial"/>
                <a:ea typeface="Arial"/>
                <a:cs typeface="Arial"/>
                <a:sym typeface="Arial"/>
              </a:rPr>
              <a:t>Figure 6.6 Conventional and Unconventional Political Participation </a:t>
            </a:r>
            <a:r>
              <a:rPr lang="en-US" sz="2900" dirty="0"/>
              <a:t>(1 of 2)</a:t>
            </a:r>
            <a:br>
              <a:rPr lang="en-US" sz="2900" dirty="0"/>
            </a:br>
            <a:endParaRPr lang="en-US" sz="2900" b="1" i="0" u="none" strike="noStrike" cap="none" dirty="0">
              <a:solidFill>
                <a:srgbClr val="007FA3"/>
              </a:solidFill>
              <a:latin typeface="Arial"/>
              <a:ea typeface="Arial"/>
              <a:cs typeface="Arial"/>
              <a:sym typeface="Arial"/>
            </a:endParaRPr>
          </a:p>
        </p:txBody>
      </p:sp>
      <p:sp>
        <p:nvSpPr>
          <p:cNvPr id="375" name="Shape 375"/>
          <p:cNvSpPr txBox="1">
            <a:spLocks noGrp="1"/>
          </p:cNvSpPr>
          <p:nvPr>
            <p:ph type="body" idx="1"/>
          </p:nvPr>
        </p:nvSpPr>
        <p:spPr>
          <a:xfrm>
            <a:off x="457200" y="5636712"/>
            <a:ext cx="8229600" cy="648304"/>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analysis of the Comparative Study of Electoral Systems, module 2 (2001–2006).</a:t>
            </a:r>
          </a:p>
        </p:txBody>
      </p:sp>
      <p:pic>
        <p:nvPicPr>
          <p:cNvPr id="376" name="Shape 376" descr="Two bar graphs showing how the United States compares with other countries on two issues. Americans are more likely to have contacted political than citizens of most other democracies… Canada 36%. Australia 29%. USA 28%. NZ 21%. Ireland 21%. Denmark 20%. Britain 19%. Finland 15%. Netherlands14%. Norway 14%. Sweden 14%. Switzerland 12%. Germany 12%. France 12%. Israel 11%. Belgium 9%. Portugal 6%. Spain 4%. Japan 4%. Italy 4%.   "/>
          <p:cNvPicPr preferRelativeResize="0"/>
          <p:nvPr/>
        </p:nvPicPr>
        <p:blipFill rotWithShape="1">
          <a:blip r:embed="rId3">
            <a:alphaModFix/>
          </a:blip>
          <a:srcRect/>
          <a:stretch/>
        </p:blipFill>
        <p:spPr>
          <a:xfrm>
            <a:off x="1463040" y="1676346"/>
            <a:ext cx="6217919" cy="3786853"/>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900" b="1" i="0" u="none" strike="noStrike" cap="none" dirty="0">
                <a:solidFill>
                  <a:srgbClr val="007FA3"/>
                </a:solidFill>
                <a:latin typeface="Arial"/>
                <a:ea typeface="Arial"/>
                <a:cs typeface="Arial"/>
                <a:sym typeface="Arial"/>
              </a:rPr>
              <a:t>Figure 6.6 Conventional and Unconventional Political Participation (2 of 2)</a:t>
            </a:r>
          </a:p>
        </p:txBody>
      </p:sp>
      <p:sp>
        <p:nvSpPr>
          <p:cNvPr id="383" name="Shape 383"/>
          <p:cNvSpPr txBox="1">
            <a:spLocks noGrp="1"/>
          </p:cNvSpPr>
          <p:nvPr>
            <p:ph type="body" idx="1"/>
          </p:nvPr>
        </p:nvSpPr>
        <p:spPr>
          <a:xfrm>
            <a:off x="457200" y="5368159"/>
            <a:ext cx="8229600" cy="94495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endParaRPr lang="en-US" sz="1600" b="1"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7FA3"/>
              </a:buClr>
              <a:buSzPct val="25000"/>
              <a:buFont typeface="Arial"/>
              <a:buNone/>
            </a:pPr>
            <a:endParaRPr lang="en-US" dirty="0" smtClean="0"/>
          </a:p>
          <a:p>
            <a:pPr marL="0" marR="0" lvl="0" indent="0" algn="l" rtl="0">
              <a:lnSpc>
                <a:spcPct val="100000"/>
              </a:lnSpc>
              <a:spcBef>
                <a:spcPts val="0"/>
              </a:spcBef>
              <a:spcAft>
                <a:spcPts val="0"/>
              </a:spcAft>
              <a:buClr>
                <a:srgbClr val="007FA3"/>
              </a:buClr>
              <a:buSzPct val="25000"/>
              <a:buFont typeface="Arial"/>
              <a:buNone/>
            </a:pPr>
            <a:endParaRPr lang="en-US" dirty="0"/>
          </a:p>
          <a:p>
            <a:pPr marL="0" marR="0" lvl="0" indent="0" algn="l" rtl="0">
              <a:lnSpc>
                <a:spcPct val="100000"/>
              </a:lnSpc>
              <a:spcBef>
                <a:spcPts val="0"/>
              </a:spcBef>
              <a:spcAft>
                <a:spcPts val="0"/>
              </a:spcAft>
              <a:buClr>
                <a:srgbClr val="007FA3"/>
              </a:buClr>
              <a:buSzPct val="25000"/>
              <a:buFont typeface="Arial"/>
              <a:buNone/>
            </a:pPr>
            <a:endParaRPr lang="en-US" dirty="0"/>
          </a:p>
          <a:p>
            <a:pPr marL="0" marR="0" lvl="0" indent="0" algn="l" rtl="0">
              <a:lnSpc>
                <a:spcPct val="100000"/>
              </a:lnSpc>
              <a:spcBef>
                <a:spcPts val="0"/>
              </a:spcBef>
              <a:spcAft>
                <a:spcPts val="0"/>
              </a:spcAft>
              <a:buClr>
                <a:srgbClr val="007FA3"/>
              </a:buClr>
              <a:buSzPct val="25000"/>
              <a:buFont typeface="Arial"/>
              <a:buNone/>
            </a:pPr>
            <a:endParaRPr lang="en-US" sz="1600" b="1"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7FA3"/>
              </a:buClr>
              <a:buSzPct val="25000"/>
              <a:buFont typeface="Arial"/>
              <a:buNone/>
            </a:pPr>
            <a:endParaRPr lang="en-US" dirty="0"/>
          </a:p>
          <a:p>
            <a:pPr marL="0" marR="0" lvl="0" indent="0" algn="l" rtl="0">
              <a:lnSpc>
                <a:spcPct val="100000"/>
              </a:lnSpc>
              <a:spcBef>
                <a:spcPts val="0"/>
              </a:spcBef>
              <a:spcAft>
                <a:spcPts val="0"/>
              </a:spcAft>
              <a:buClr>
                <a:srgbClr val="007FA3"/>
              </a:buClr>
              <a:buSzPct val="25000"/>
              <a:buFont typeface="Arial"/>
              <a:buNone/>
            </a:pPr>
            <a:endParaRPr lang="en-US" sz="1600" b="1"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7FA3"/>
              </a:buClr>
              <a:buSzPct val="25000"/>
              <a:buFont typeface="Arial"/>
              <a:buNone/>
            </a:pPr>
            <a:endParaRPr lang="en-US" dirty="0"/>
          </a:p>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smtClean="0">
                <a:solidFill>
                  <a:schemeClr val="dk1"/>
                </a:solidFill>
                <a:latin typeface="Arial"/>
                <a:ea typeface="Arial"/>
                <a:cs typeface="Arial"/>
                <a:sym typeface="Arial"/>
              </a:rPr>
              <a:t>Source</a:t>
            </a:r>
            <a:r>
              <a:rPr lang="en-US" sz="1600" b="1" i="0" u="none" strike="noStrike" cap="none" dirty="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Authors’ analysis of the Comparative Study of Electoral Systems, module 2 (2001–2006).</a:t>
            </a:r>
          </a:p>
          <a:p>
            <a:pPr marL="0" marR="0" lvl="0" indent="0" algn="ctr" rtl="0">
              <a:lnSpc>
                <a:spcPct val="100000"/>
              </a:lnSpc>
              <a:spcBef>
                <a:spcPts val="0"/>
              </a:spcBef>
              <a:spcAft>
                <a:spcPts val="0"/>
              </a:spcAft>
              <a:buClr>
                <a:srgbClr val="007FA3"/>
              </a:buClr>
              <a:buSzPct val="25000"/>
              <a:buFont typeface="Arial"/>
              <a:buNone/>
            </a:pPr>
            <a:endParaRPr sz="1600" b="1" i="0" u="none" strike="noStrike" cap="none" dirty="0">
              <a:solidFill>
                <a:schemeClr val="dk1"/>
              </a:solidFill>
              <a:latin typeface="Arial"/>
              <a:ea typeface="Arial"/>
              <a:cs typeface="Arial"/>
              <a:sym typeface="Arial"/>
            </a:endParaRPr>
          </a:p>
        </p:txBody>
      </p:sp>
      <p:pic>
        <p:nvPicPr>
          <p:cNvPr id="384" name="Shape 384" descr="Two bar graphs showing how the United States compares with other countries on two issues.  but are less likely to have participated in political protests.  Spain 28%. France 25%. Switzerland 15%. Israel 14%. Canada 14%. Australia 14%. Germany 12%. Sweden 11%. Norway 11%. Denmark 11%. Netherlands 10%. Belgium 10%. NZ 8%. Ireland 8%. Britain 7%. USA 6%. Portugal 6%. Italy 6%. Finland 6%. Japan 1%."/>
          <p:cNvPicPr preferRelativeResize="0"/>
          <p:nvPr/>
        </p:nvPicPr>
        <p:blipFill rotWithShape="1">
          <a:blip r:embed="rId3">
            <a:alphaModFix/>
          </a:blip>
          <a:srcRect/>
          <a:stretch/>
        </p:blipFill>
        <p:spPr>
          <a:xfrm>
            <a:off x="1463040" y="1529141"/>
            <a:ext cx="6217919" cy="3605276"/>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6.7</a:t>
            </a:r>
          </a:p>
        </p:txBody>
      </p:sp>
      <p:sp>
        <p:nvSpPr>
          <p:cNvPr id="390" name="Shape 39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lang="en-US" sz="2400" b="1" i="0" u="none" strike="noStrike" cap="none" dirty="0" smtClean="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how public opinion about the scope of government guides political behavior.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51460"/>
            <a:ext cx="8229600" cy="106118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American People</a:t>
            </a: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Immigrant Society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American Melting Pot</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Regional Shift</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Graying of America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328105"/>
            <a:ext cx="8229600" cy="14255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Understanding Public Opinion and Political Action</a:t>
            </a:r>
          </a:p>
        </p:txBody>
      </p:sp>
      <p:sp>
        <p:nvSpPr>
          <p:cNvPr id="397" name="Shape 397"/>
          <p:cNvSpPr txBox="1">
            <a:spLocks noGrp="1"/>
          </p:cNvSpPr>
          <p:nvPr>
            <p:ph type="body" idx="1"/>
          </p:nvPr>
        </p:nvSpPr>
        <p:spPr>
          <a:xfrm>
            <a:off x="457200" y="2204581"/>
            <a:ext cx="8229600" cy="3921582"/>
          </a:xfrm>
          <a:prstGeom prst="rect">
            <a:avLst/>
          </a:prstGeom>
          <a:noFill/>
          <a:ln>
            <a:noFill/>
          </a:ln>
        </p:spPr>
        <p:txBody>
          <a:bodyPr lIns="91425" tIns="91425" rIns="91425" bIns="91425" anchor="t" anchorCtr="0">
            <a:noAutofit/>
          </a:bodyPr>
          <a:lstStyle/>
          <a:p>
            <a:pPr marL="866775" marR="0" lvl="1" indent="-409575"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Public Attitudes Toward the Scope of Government</a:t>
            </a:r>
          </a:p>
          <a:p>
            <a:pPr marL="866775" marR="0" lvl="1" indent="-409575"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Democracy, Public Opinion, and Political Action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15370"/>
            <a:ext cx="8229600" cy="141301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Public Attitudes Toward the Scope of Government </a:t>
            </a:r>
          </a:p>
        </p:txBody>
      </p:sp>
      <p:sp>
        <p:nvSpPr>
          <p:cNvPr id="404" name="Shape 404"/>
          <p:cNvSpPr txBox="1">
            <a:spLocks noGrp="1"/>
          </p:cNvSpPr>
          <p:nvPr>
            <p:ph type="body" idx="1"/>
          </p:nvPr>
        </p:nvSpPr>
        <p:spPr>
          <a:xfrm>
            <a:off x="457200" y="2016690"/>
            <a:ext cx="8229600" cy="410947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Should government do more or less?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 peacetime, most Americans say "less"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But public opinion is complex and inconsistent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Symbolic conservatives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Operational liberals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Policy gridlock</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378209"/>
            <a:ext cx="8229600" cy="137543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Democracy, Public Opinion,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and </a:t>
            </a:r>
            <a:r>
              <a:rPr lang="en-US" b="1" i="0" u="none" strike="noStrike" cap="none" dirty="0">
                <a:solidFill>
                  <a:srgbClr val="007FA3"/>
                </a:solidFill>
                <a:latin typeface="Arial"/>
                <a:ea typeface="Arial"/>
                <a:cs typeface="Arial"/>
                <a:sym typeface="Arial"/>
              </a:rPr>
              <a:t>Political Action</a:t>
            </a:r>
          </a:p>
        </p:txBody>
      </p:sp>
      <p:sp>
        <p:nvSpPr>
          <p:cNvPr id="411" name="Shape 411"/>
          <p:cNvSpPr txBox="1">
            <a:spLocks noGrp="1"/>
          </p:cNvSpPr>
          <p:nvPr>
            <p:ph type="body" idx="1"/>
          </p:nvPr>
        </p:nvSpPr>
        <p:spPr>
          <a:xfrm>
            <a:off x="457200" y="2116899"/>
            <a:ext cx="8229600" cy="4009264"/>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Representative democracy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Decide who governs</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Is public fit to choose its leaders?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Yes and no</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6</a:t>
            </a:r>
          </a:p>
        </p:txBody>
      </p:sp>
      <p:sp>
        <p:nvSpPr>
          <p:cNvPr id="417" name="Shape 4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Democratic theory presumes that in a democracy people are well informed enough to guide the policies that their government pursues. Yet much political science research in the U.S. has uncovered shockingly low levels of public information about politics. Do you think the American public is well informed enough to guide the policies of the U.S. government?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423" name="Shape 4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6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164: U.S. Census Bureau; 168: Martin P. Wattenberg; 168: Matt York/AP Images; 175: Nate Beeler/The Columbus Dispatch/Cagle Cartoons, Inc.; 176: Chris Fitzgerald/</a:t>
            </a:r>
            <a:r>
              <a:rPr lang="en-US" sz="2400" b="0" i="0" u="none" strike="noStrike" cap="none" dirty="0" err="1">
                <a:solidFill>
                  <a:schemeClr val="dk1"/>
                </a:solidFill>
                <a:latin typeface="Arial"/>
                <a:ea typeface="Arial"/>
                <a:cs typeface="Arial"/>
                <a:sym typeface="Arial"/>
              </a:rPr>
              <a:t>CandidatePhotos</a:t>
            </a:r>
            <a:r>
              <a:rPr lang="en-US" sz="2400" b="0" i="0" u="none" strike="noStrike" cap="none" dirty="0">
                <a:solidFill>
                  <a:schemeClr val="dk1"/>
                </a:solidFill>
                <a:latin typeface="Arial"/>
                <a:ea typeface="Arial"/>
                <a:cs typeface="Arial"/>
                <a:sym typeface="Arial"/>
              </a:rPr>
              <a:t>/The Image Works;177: Pat Bagley/Salt Lake Tribune/Cagle Cartoons, Inc.; 183: © </a:t>
            </a:r>
            <a:r>
              <a:rPr lang="en-US" sz="2400" b="0" i="0" u="none" strike="noStrike" cap="none" dirty="0" err="1">
                <a:solidFill>
                  <a:schemeClr val="dk1"/>
                </a:solidFill>
                <a:latin typeface="Arial"/>
                <a:ea typeface="Arial"/>
                <a:cs typeface="Arial"/>
                <a:sym typeface="Arial"/>
              </a:rPr>
              <a:t>CartoonWork</a:t>
            </a:r>
            <a:r>
              <a:rPr lang="en-US" sz="2400" b="0" i="0" u="none" strike="noStrike" cap="none" dirty="0">
                <a:solidFill>
                  <a:schemeClr val="dk1"/>
                </a:solidFill>
                <a:latin typeface="Arial"/>
                <a:ea typeface="Arial"/>
                <a:cs typeface="Arial"/>
                <a:sym typeface="Arial"/>
              </a:rPr>
              <a:t>, Courtesy of Estelle Carol and Robert Simpson; 185: </a:t>
            </a:r>
            <a:r>
              <a:rPr lang="en-US" sz="2400" b="0" i="0" u="none" strike="noStrike" cap="none" dirty="0" err="1">
                <a:solidFill>
                  <a:schemeClr val="dk1"/>
                </a:solidFill>
                <a:latin typeface="Arial"/>
                <a:ea typeface="Arial"/>
                <a:cs typeface="Arial"/>
                <a:sym typeface="Arial"/>
              </a:rPr>
              <a:t>Bettmann</a:t>
            </a:r>
            <a:r>
              <a:rPr lang="en-US" sz="2400" b="0" i="0" u="none" strike="noStrike" cap="none" dirty="0">
                <a:solidFill>
                  <a:schemeClr val="dk1"/>
                </a:solidFill>
                <a:latin typeface="Arial"/>
                <a:ea typeface="Arial"/>
                <a:cs typeface="Arial"/>
                <a:sym typeface="Arial"/>
              </a:rPr>
              <a:t>/Getty Images; 186: John Filo/ Premium Archive/Getty Images; 186: Patrick T. Fallon/ Reuters</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97180"/>
            <a:ext cx="8229600" cy="914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NASCAR and Census Advertising</a:t>
            </a:r>
          </a:p>
        </p:txBody>
      </p:sp>
      <p:pic>
        <p:nvPicPr>
          <p:cNvPr id="89" name="Shape 89" descr="A photo of NASCAR driver Greg Biffle standing next to his car, which was being used to advertise the United States Census 2010."/>
          <p:cNvPicPr preferRelativeResize="0"/>
          <p:nvPr/>
        </p:nvPicPr>
        <p:blipFill rotWithShape="1">
          <a:blip r:embed="rId3">
            <a:alphaModFix/>
          </a:blip>
          <a:srcRect/>
          <a:stretch/>
        </p:blipFill>
        <p:spPr>
          <a:xfrm>
            <a:off x="914400" y="1447800"/>
            <a:ext cx="7315200" cy="446612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Immigrant Society</a:t>
            </a:r>
          </a:p>
        </p:txBody>
      </p:sp>
      <p:sp>
        <p:nvSpPr>
          <p:cNvPr id="96" name="Shape 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 nation of nations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 million legal immigrants/year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500,000 illegal immigrants/year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13% of residents foreign-born</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Waves of immigration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Northwest Europe (English, Irish, Germans, and Scandinavians)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Southern and Eastern Europe (Italians, Jews, Poles, Russians, and others)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Hispanics (Cuba, Central America, and Mexico) and Asians (Vietnam, Korea, the Philippines, and elsewhere)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American Melting Pot (1 of 2)</a:t>
            </a:r>
          </a:p>
        </p:txBody>
      </p:sp>
      <p:sp>
        <p:nvSpPr>
          <p:cNvPr id="103" name="Shape 1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Minority majority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Hispanic population growing rapidly</a:t>
            </a: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African Americans descended from reluctant immigrants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24% still live in poverty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Political power increasing</a:t>
            </a:r>
          </a:p>
          <a:p>
            <a:pPr marL="457200" marR="0" lvl="1" indent="-457200" algn="l" rtl="0">
              <a:lnSpc>
                <a:spcPct val="120000"/>
              </a:lnSpc>
              <a:spcBef>
                <a:spcPts val="560"/>
              </a:spcBef>
              <a:spcAft>
                <a:spcPts val="0"/>
              </a:spcAft>
              <a:buClr>
                <a:srgbClr val="004185"/>
              </a:buClr>
              <a:buSzPct val="100000"/>
              <a:buFont typeface="Noto Sans Symbols"/>
              <a:buChar char="⬜"/>
            </a:pPr>
            <a:endParaRPr lang="en-US" sz="2800" b="0" i="0" u="none" strike="noStrike" cap="none" dirty="0">
              <a:solidFill>
                <a:srgbClr val="000000"/>
              </a:solidFill>
              <a:latin typeface="Verdana"/>
              <a:ea typeface="Verdana"/>
              <a:cs typeface="Verdana"/>
              <a:sym typeface="Verdana"/>
            </a:endParaRPr>
          </a:p>
          <a:p>
            <a:pPr marL="457200" marR="0" lvl="1"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Political culture and assimilation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400051"/>
            <a:ext cx="8229600" cy="82296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6.1 The Coming Minority Majority</a:t>
            </a:r>
          </a:p>
        </p:txBody>
      </p:sp>
      <p:sp>
        <p:nvSpPr>
          <p:cNvPr id="110" name="Shape 110"/>
          <p:cNvSpPr txBox="1">
            <a:spLocks noGrp="1"/>
          </p:cNvSpPr>
          <p:nvPr>
            <p:ph type="body" idx="1"/>
          </p:nvPr>
        </p:nvSpPr>
        <p:spPr>
          <a:xfrm>
            <a:off x="457200" y="5480652"/>
            <a:ext cx="8229600" cy="58144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U.S. Census Bureau estimates.</a:t>
            </a:r>
          </a:p>
        </p:txBody>
      </p:sp>
      <p:pic>
        <p:nvPicPr>
          <p:cNvPr id="111" name="Shape 111" descr="A line graph shows the coming minority majority, from 2015 to 2060. White, non-Hispanic: Begins at 60%, then steadily declines, ending around 40%. Hispanics start at around 18% and climb to around 30%. African Americans stay fairly steady, starting around 15% and ending around 18%. Asian Americans start around 7% and end around 10%. Native Americans remain steady at around 1%. "/>
          <p:cNvPicPr preferRelativeResize="0"/>
          <p:nvPr/>
        </p:nvPicPr>
        <p:blipFill rotWithShape="1">
          <a:blip r:embed="rId3">
            <a:alphaModFix/>
          </a:blip>
          <a:srcRect/>
          <a:stretch/>
        </p:blipFill>
        <p:spPr>
          <a:xfrm>
            <a:off x="2286000" y="1604629"/>
            <a:ext cx="4572000" cy="349440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4258</Words>
  <Application>Microsoft Office PowerPoint</Application>
  <PresentationFormat>On-screen Show (4:3)</PresentationFormat>
  <Paragraphs>358</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Noto Sans Symbols</vt:lpstr>
      <vt:lpstr>Times New Roman</vt:lpstr>
      <vt:lpstr>Verdana</vt:lpstr>
      <vt:lpstr>508 Lecture</vt:lpstr>
      <vt:lpstr>Government in America: People, Politics and Policy</vt:lpstr>
      <vt:lpstr>Learning Objectives (1 of 2)</vt:lpstr>
      <vt:lpstr>Learning Objectives (2 of 2)</vt:lpstr>
      <vt:lpstr>Learning Objective 6.1</vt:lpstr>
      <vt:lpstr>The American People</vt:lpstr>
      <vt:lpstr>NASCAR and Census Advertising</vt:lpstr>
      <vt:lpstr>The Immigrant Society</vt:lpstr>
      <vt:lpstr>The American Melting Pot (1 of 2)</vt:lpstr>
      <vt:lpstr>Figure 6.1 The Coming Minority Majority</vt:lpstr>
      <vt:lpstr>Border Fence</vt:lpstr>
      <vt:lpstr>Chinese American Girl</vt:lpstr>
      <vt:lpstr>The Regional Shift</vt:lpstr>
      <vt:lpstr>The Graying of America</vt:lpstr>
      <vt:lpstr>Learning Objective 6.2</vt:lpstr>
      <vt:lpstr>How Americans Learn About Politics: Political Socialization</vt:lpstr>
      <vt:lpstr>The Process of Political Socialization</vt:lpstr>
      <vt:lpstr>Political Learning over a Lifetime</vt:lpstr>
      <vt:lpstr>Figure 6.2 Turnout Increases with Age</vt:lpstr>
      <vt:lpstr>Learning Objective 6.3</vt:lpstr>
      <vt:lpstr>Measuring Public Opinion and Political Information </vt:lpstr>
      <vt:lpstr>How Polls Are Conducted</vt:lpstr>
      <vt:lpstr>The Roll of Polls in American Democracy</vt:lpstr>
      <vt:lpstr>Polling in America</vt:lpstr>
      <vt:lpstr>Exit Polling</vt:lpstr>
      <vt:lpstr>What Polls Reveal About Americans’ Political Information</vt:lpstr>
      <vt:lpstr>Figure 6.3 How Political Knowledge Varies According to Demographic and  Political Factors</vt:lpstr>
      <vt:lpstr>The Decline of Trust in Government</vt:lpstr>
      <vt:lpstr>Figure 6.4 The Decline in the Trust of Government 1958–2014</vt:lpstr>
      <vt:lpstr>Journal Prompt 6.3:  How Polls Are Conducted</vt:lpstr>
      <vt:lpstr>Learning Objective 6.4</vt:lpstr>
      <vt:lpstr>What Americans Value:  Political Ideologies (1 of 2)</vt:lpstr>
      <vt:lpstr>Table 6.1 How to Tell a Liberal from a Conservative (1 of 2)</vt:lpstr>
      <vt:lpstr>Table 6.1 How to Tell a Liberal from a Conservative (2 of 2)</vt:lpstr>
      <vt:lpstr>What Americans Value:  Political Ideologies (2 of 2)</vt:lpstr>
      <vt:lpstr>Learning Objective 6.5</vt:lpstr>
      <vt:lpstr>The Influence of Political Ideology on Political Behavior</vt:lpstr>
      <vt:lpstr>Political Cartoon</vt:lpstr>
      <vt:lpstr>Journal Prompt 6.5:  The Influence of Political Ideologies on Political Behavior</vt:lpstr>
      <vt:lpstr>Learning Objective 6.6</vt:lpstr>
      <vt:lpstr>How Americans Participate  in Politics</vt:lpstr>
      <vt:lpstr>Conventional Participation</vt:lpstr>
      <vt:lpstr>Figure 6.5 Political Participation Other Than Voting, 1967–2014</vt:lpstr>
      <vt:lpstr>Protest as Participation</vt:lpstr>
      <vt:lpstr>Nonviolent Civil Disobedience</vt:lpstr>
      <vt:lpstr>Kent State</vt:lpstr>
      <vt:lpstr>Class, Inequality, and Participation</vt:lpstr>
      <vt:lpstr>Figure 6.6 Conventional and Unconventional Political Participation (1 of 2) </vt:lpstr>
      <vt:lpstr>Figure 6.6 Conventional and Unconventional Political Participation (2 of 2)</vt:lpstr>
      <vt:lpstr>Learning Objective 6.7</vt:lpstr>
      <vt:lpstr>Understanding Public Opinion and Political Action</vt:lpstr>
      <vt:lpstr>Public Attitudes Toward the Scope of Government </vt:lpstr>
      <vt:lpstr>Democracy, Public Opinion,  and Political Action</vt:lpstr>
      <vt:lpstr>Shared Writing 6</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Plewa, Leslie</cp:lastModifiedBy>
  <cp:revision>40</cp:revision>
  <dcterms:modified xsi:type="dcterms:W3CDTF">2018-04-18T20:02:19Z</dcterms:modified>
</cp:coreProperties>
</file>