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57ECA7-4209-411B-91BC-9DC25F2BB577}">
  <a:tblStyle styleId="{2B57ECA7-4209-411B-91BC-9DC25F2BB57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72" autoAdjust="0"/>
  </p:normalViewPr>
  <p:slideViewPr>
    <p:cSldViewPr snapToGrid="0">
      <p:cViewPr varScale="1">
        <p:scale>
          <a:sx n="81" d="100"/>
          <a:sy n="81" d="100"/>
        </p:scale>
        <p:origin x="11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79384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60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87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Racial discrimination is rooted in the era of slavery, and persisted in a long period of segregation, especially in the South, into the middle of the twentieth century.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033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Slave ownership was legal in America for about 250 years. During this time, the economy of the South was based on this unpaid labor. Plantation owners became wealthy and politically influential, and used their power to ensure that laws were favorable to slave owners.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705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During the first decade after the Civil War, the federal government closely controlled the Southern states to make sure they complied with Reconstruction requirements. Some African American men even held office during this period.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913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era of segregation, Jim Crow laws, such as those requiring separate drinking fountains for African Americans and whites, governed much of life in the South.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9292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During this era, African Americans got no help from the courts. When Homer Plessy challenged segregated railway carriages, the Court ruled, in </a:t>
            </a:r>
            <a:r>
              <a:rPr lang="en-US" sz="1200" b="0" i="1" u="none" strike="noStrike" cap="none">
                <a:solidFill>
                  <a:schemeClr val="dk1"/>
                </a:solidFill>
                <a:latin typeface="Arial"/>
                <a:ea typeface="Arial"/>
                <a:cs typeface="Arial"/>
                <a:sym typeface="Arial"/>
              </a:rPr>
              <a:t>Plessy v. Ferguson</a:t>
            </a:r>
            <a:r>
              <a:rPr lang="en-US" sz="1200" b="0" i="0" u="none" strike="noStrike" cap="none">
                <a:solidFill>
                  <a:schemeClr val="dk1"/>
                </a:solidFill>
                <a:latin typeface="Arial"/>
                <a:ea typeface="Arial"/>
                <a:cs typeface="Arial"/>
                <a:sym typeface="Arial"/>
              </a:rPr>
              <a:t>,</a:t>
            </a:r>
            <a:r>
              <a:rPr lang="en-US" sz="1200" b="0" i="1"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that separate facilities were not unconstitutional provided they were equal.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38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Education is the key to equality of opportunity, so civil rights advocates devoted their initial efforts to desegregating schools.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248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Despite the Supreme Court’s decision in </a:t>
            </a:r>
            <a:r>
              <a:rPr lang="en-US" sz="1200" b="0" i="1" u="none" strike="noStrike" cap="none">
                <a:solidFill>
                  <a:schemeClr val="dk1"/>
                </a:solidFill>
                <a:latin typeface="Arial"/>
                <a:ea typeface="Arial"/>
                <a:cs typeface="Arial"/>
                <a:sym typeface="Arial"/>
              </a:rPr>
              <a:t>Brown v. Board of Education </a:t>
            </a:r>
            <a:r>
              <a:rPr lang="en-US" sz="1200" b="0" i="0" u="none" strike="noStrike" cap="none">
                <a:solidFill>
                  <a:schemeClr val="dk1"/>
                </a:solidFill>
                <a:latin typeface="Arial"/>
                <a:ea typeface="Arial"/>
                <a:cs typeface="Arial"/>
                <a:sym typeface="Arial"/>
              </a:rPr>
              <a:t>in 1954, school integration proceeded at a snail’s pace in the South for a decade. Most Southern African American children entering the first grade in 1955 never attended school with white children. Things picked up considerably in the late 1960s, however, when the Supreme Court insisted that obstruction of implementation of its decision in </a:t>
            </a:r>
            <a:r>
              <a:rPr lang="en-US" sz="1200" b="0" i="1" u="none" strike="noStrike" cap="none">
                <a:solidFill>
                  <a:schemeClr val="dk1"/>
                </a:solidFill>
                <a:latin typeface="Arial"/>
                <a:ea typeface="Arial"/>
                <a:cs typeface="Arial"/>
                <a:sym typeface="Arial"/>
              </a:rPr>
              <a:t>Brown </a:t>
            </a:r>
            <a:r>
              <a:rPr lang="en-US" sz="1200" b="0" i="0" u="none" strike="noStrike" cap="none">
                <a:solidFill>
                  <a:schemeClr val="dk1"/>
                </a:solidFill>
                <a:latin typeface="Arial"/>
                <a:ea typeface="Arial"/>
                <a:cs typeface="Arial"/>
                <a:sym typeface="Arial"/>
              </a:rPr>
              <a:t>must come to an end. The figure is based on elementary and secondary students in 11 Southern states—Virginia, North Carolina, South Carolina, Georgia, Alabama, Mississippi, Louisiana, Texas, Arkansas, Tennessee, and Florida.</a:t>
            </a: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015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civil rights movement attracted not only black advocates for their own rights but whites as well. These activists used nonviolent means to petition for equality.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214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Despite the Fifteen Amendment's guarantee of voting rights for African Americans, southern states effectively kept African Americans out of the voting booth for the next century. They used poll taxes and literacy tests. A grandfather clause exempted anyone whose grandfather could vote in 1860, when slaves couldn't vote.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347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51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Voting Rights Act of 1965 produced a major increase in the number of African Americans registered to vote in Southern states. Voting also translated into increased political clout for African Americans.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139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379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Soon, America will have a minority majority. In some states, minorities already outnumber the white population. Other minorities besides African Americans have faced discrimination, and the civil rights laws for which African Americans fought have benefited them as well.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9154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country's minority population has now reached over 123 million, including about 55 million Hispanic Americans and 42 million African Americans. Minorities make up approximately 38 percent of all Americans. Nearly half of all the children under 18 are from minority families. This map shows minorities as a percentage of each state's population. Hawaii has the largest minority population at 77 percent, followed by the District of Columbia (64 percent), California (62 percent), New Mexico (61 percent), and Texas (57 percent). In eight other states—Arizona, Florida, Georgia, Maryland, Mississippi, Nevada, New Jersey, and New York—minorities make up at least 40 percent of the population.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62482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Native Americans and Native Alaskans inhabited the continent before European colonists arrived. Today, about 6.6 million Americans claim to have at least some Native American or Native Alaskan ancestry.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304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Despite some progress, many Native Americans, such as these grandparents and their grandchildren, continue to suffer poverty and ill health.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0285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Hispanics are the largest minority group. There are currently more than 55 million Hispanics in the United States, concentrated in the southwestern states.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problem of illegal immigration is focused on Hispanics because they make up the majority of illegal immigrants today. The Court has ruled that the children of illegal immigrants cannot be excluded from public schools, but Congress can't agree on national policies to deal with Hispanics who are in the country illegally. States have begun enacting their own policies to combat illegal immigration, at times in violation of federal law.</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9598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Their growing numbers have made Hispanic Americans the largest minority group in the United States. Their political power is reflected in the two dozen Hispanic members of the U.S. House of Representatives, such as Loretta and Linda Sanchez of California, the first set of sisters to serve simultaneously in Congress.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8139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81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Asian Americans are the fastest-growing minority group, although they currently make up only 6% of the population. They have faced the same discrimination in education, jobs, and housing as other minorities, and also unique difficulties with naturalization.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395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920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low points in the protection of civil rights in the United States occurred during World War II when more than 100,000 Americans of Japanese descent were moved to internment camps.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99883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About 3.5 million Americans of Arab ancestry and about 6 million Muslims live in the United States. Not all Arabs are Muslim and not all Muslims are Arabs. Since the terrorist attacks of 9/11, these groups have been the victims of bias-related crimes, from vandalism to murder, and they have faced increasing discrimination in employment and housing.</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929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association of terrorism with Arabs and Muslims puts peace-loving Arab and Muslim Americans at risk of discrimination, threats, and even bodily harm. </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4157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097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women's rights activists were former abolitionists. Women could not vote, attend most educational institutions, or enter most professions. Married women had it even worse, since coverture laws denied them the right to sign contracts or to sell property. They were considered the property of their husbands and had no separate legal identity.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855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women's rights convention, held in Seneca Falls, New York, in 1848, culminated in a document that resembled the Declaration of Independence. The Seneca Falls Declaration was a list of grievances against the tyranny of men. It took another 72 years of activism by suffragists before the Nineteenth Amendment was passed, giving women the constitutional right to vote. Only one of the signers of the Seneca Falls Declaration lived long enough to vote.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3424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Getting the right to vote was only the first step on a long road to equality for women. Women are still far from achieving full equality and an end to both </a:t>
            </a:r>
            <a:r>
              <a:rPr lang="en-US" sz="1200" b="0" i="1" u="none" strike="noStrike" cap="none">
                <a:solidFill>
                  <a:schemeClr val="dk1"/>
                </a:solidFill>
                <a:latin typeface="Arial"/>
                <a:ea typeface="Arial"/>
                <a:cs typeface="Arial"/>
                <a:sym typeface="Arial"/>
              </a:rPr>
              <a:t>de jure </a:t>
            </a:r>
            <a:r>
              <a:rPr lang="en-US" sz="1200" b="0" i="0" u="none" strike="noStrike" cap="none">
                <a:solidFill>
                  <a:schemeClr val="dk1"/>
                </a:solidFill>
                <a:latin typeface="Arial"/>
                <a:ea typeface="Arial"/>
                <a:cs typeface="Arial"/>
                <a:sym typeface="Arial"/>
              </a:rPr>
              <a:t>and </a:t>
            </a:r>
            <a:r>
              <a:rPr lang="en-US" sz="1200" b="0" i="1" u="none" strike="noStrike" cap="none">
                <a:solidFill>
                  <a:schemeClr val="dk1"/>
                </a:solidFill>
                <a:latin typeface="Arial"/>
                <a:ea typeface="Arial"/>
                <a:cs typeface="Arial"/>
                <a:sym typeface="Arial"/>
              </a:rPr>
              <a:t>de facto </a:t>
            </a:r>
            <a:r>
              <a:rPr lang="en-US" sz="1200" b="0" i="0" u="none" strike="noStrike" cap="none">
                <a:solidFill>
                  <a:schemeClr val="dk1"/>
                </a:solidFill>
                <a:latin typeface="Arial"/>
                <a:ea typeface="Arial"/>
                <a:cs typeface="Arial"/>
                <a:sym typeface="Arial"/>
              </a:rPr>
              <a:t>discrimination. One of the reasons women have yet to achieve full equality is that the women's movement suffers from considerable internal disagreement on goals.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3" name="Shape 2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6562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new women's movement grew out of the civil rights movement of the 1950s and 1960s. Many took up the cause of civil rights for minorities and saw parallels to discrimination that they faced as women.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0" name="Shape 3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609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traditional family structure of male breadwinner and female homemaker has been disappearing. Most married women, and indeed most mothers, work outside the home. There are an increasing number of single mothers. These new living and working arrangements have led to demand for new public policies to acknowledge and accommodate them.</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326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persistent aspects of gender inequality in the United States is wage discrimination. Women are paid far less than men for the same job, earning about 83 cents for each dollar men earn. The Equal Pay Act of 1963 makes it illegal to pay different wages to men and women if they perform equal work in the same workplace.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4" name="Shape 3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523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430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Congress has made some important progress on the rights of women the area of employment. The 1964 Civil Rights Act banned gender discrimination in employment. The protections offered by this lot have been expanded several times.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Supreme Court has also acted against gendered summation in employment and business activity. For example they have avoided laws and rules by moving jobs to arbitrary hate and weight requirements. In addition women have also been protected from being required to take mandatory pregnancy leave.</a:t>
            </a: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15223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recent years, women have entered many traditionally male-dominated occupations. Here astronauts Peggy Wilson and Pam Melroy meet in the International Space Station.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9797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Title IX of the Education Act of 1972 forbids gender discrimination in federally subsidized education programs including athletics.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1996 the Supreme Court declared that Virginia's exclusion of women from educational police at the state-funded Virginia Military Institute (VMI) violated women's rights equal protection of law.</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5" name="Shape 3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0882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Women have served in all branches of the U.S. armed forces since World War II. Now, women comprise 15% of the active duty military and compete for promotions with men, having been allowed into all service academies since 1975. In 2015 the secretary of defense lifted the ban on women in combat.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2" name="Shape 3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4988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Women, such as these soldiers, are playing increasingly important roles in the military. </a:t>
            </a:r>
          </a:p>
        </p:txBody>
      </p:sp>
      <p:sp>
        <p:nvSpPr>
          <p:cNvPr id="349" name="Shape 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7501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Sexual harassment in schools and workplaces is forbidden by the Civil Rights Act of 1964. It is considered a form of gender discrimination. Defining sexual harassment has been challenging, but the Court has said that the law is violated when a reasonable person would perceive the workplace environment to be hostile or abusive.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8919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517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you've seen with regard to civil rights for African Americans and other minorities, policies that protect rights for one group can be applied to other groups. In this section, we consider some other groups that have appealed to the Fourteenth Amendment's equal protection clause to end discrimination that they face in education, employment, housing, medical care, and other areas.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9" name="Shape 3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3811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U.S. population is aging. Today, 15% of the population is over 65, and people in their eighties are the fastest-growing age group.</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6" name="Shape 3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2737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"Once, blacks had to ride at the back of the bus. We can't even get on the bus." So reads a slogan for disabled activists. Although the disabled have faced overt discrimination throughout U.S. history, much of the discrimination they endure has been through lack of access to public and private facilities.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3" name="Shape 3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009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was founded on the idea that "all men are created equal," and the struggle for equality has been a persistent theme in U.S. history. Slaves longed for freedom, and, later, African Americans strived for equality. Women of all races fought for equality with men, and economically disadvantaged people have struggled for economic opportunities. Homosexuals, senior citizens, and the disabled are some of the more recent groups to make their voices heard in the fight for equal treatment.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3807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recent decades, public policy has focused on integrating the disabled, such as this college student being fitted with an all-terrain wheelchair, to participate more fully in society.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0" name="Shape 3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5444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Gays and lesbians represent every racial and ethnic group and social class, and they number in the millions, yet they face one of the toughest struggles for equality.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376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6187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9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Affirmative action involves giving precedence to applicants who are members of groups that were previously discriminated against, such as women and minorities, for jobs, promotions, and admission to educational programs.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0533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a white applicant was denied admission to a medical school that allowed minorities with lower test scores to be admitted over more qualified white applicants to fill minority quotas, the white applicant sued on Fourteenth Amendment grounds. He claimed discrimination based on race. The applicant won a partial victory. In </a:t>
            </a:r>
            <a:r>
              <a:rPr lang="en-US" sz="1200" b="0" i="1" u="none" strike="noStrike" cap="none">
                <a:solidFill>
                  <a:schemeClr val="dk1"/>
                </a:solidFill>
                <a:latin typeface="Arial"/>
                <a:ea typeface="Arial"/>
                <a:cs typeface="Arial"/>
                <a:sym typeface="Arial"/>
              </a:rPr>
              <a:t>Regents of the University of California v. Bakke</a:t>
            </a:r>
            <a:r>
              <a:rPr lang="en-US" sz="1200" b="0" i="0" u="none" strike="noStrike" cap="none">
                <a:solidFill>
                  <a:schemeClr val="dk1"/>
                </a:solidFill>
                <a:latin typeface="Arial"/>
                <a:ea typeface="Arial"/>
                <a:cs typeface="Arial"/>
                <a:sym typeface="Arial"/>
              </a:rPr>
              <a:t>, the Court ruled that racial quotas are unconstitutional, although it stopped short of saying that the university could not use race as a criterion for admission.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Adarand decision in 1995 held that federal programs classifying people by race, even if that classification is for benign purposes, should be presumed to be unconstitutional.</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t>
            </a:r>
            <a:r>
              <a:rPr lang="en-US" sz="1200" b="0" i="1" u="none" strike="noStrike" cap="none">
                <a:solidFill>
                  <a:schemeClr val="dk1"/>
                </a:solidFill>
                <a:latin typeface="Arial"/>
                <a:ea typeface="Arial"/>
                <a:cs typeface="Arial"/>
                <a:sym typeface="Arial"/>
              </a:rPr>
              <a:t>Parents Involved in Community Schools v. Seattle School District No.1 </a:t>
            </a:r>
            <a:r>
              <a:rPr lang="en-US" sz="1200" b="0" i="0" u="none" strike="noStrike" cap="none">
                <a:solidFill>
                  <a:schemeClr val="dk1"/>
                </a:solidFill>
                <a:latin typeface="Arial"/>
                <a:ea typeface="Arial"/>
                <a:cs typeface="Arial"/>
                <a:sym typeface="Arial"/>
              </a:rPr>
              <a:t>(2007), the Court agreed that the school district’s use of race in their voluntary integration plans violated the tax guarantee and therefore was unconstitutional.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23" name="Shape 4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29298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928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noted at the beginning of the chapter, the only mention of equality in the Constitution comes in the Fourteenth Amendment's requirement that states deny to no one the "equal protection of the laws." All civil rights progress is based on those five words. Ensuring and enforcing civil rights has implications for democracy and the scope of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36" name="Shape 4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1601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Equality is a basic principle of democracy. Everyone gets one vote because we are all equal. Equality can sometimes conflict with another important democratic principle, such as individual liberty. If everyone has an equal vote in a democracy, the majority can vote to strip minorities of rights.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3" name="Shape 4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80660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9" name="Shape 4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rate the importance of protection of minority rights relatively highly compared to other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democracies.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Survey Question: There are different opinions about people’s rights in a democracy. On a scale of 1 to 7, where 1 is not at all important and 7 is very important, how important is it that government authorities respect and protect rights of minorities?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Why do you think that Americans tend to strongly believe in protection of minority rights? </a:t>
            </a:r>
          </a:p>
        </p:txBody>
      </p:sp>
      <p:sp>
        <p:nvSpPr>
          <p:cNvPr id="450" name="Shape 4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421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What does equality mean? It doesn't mean that we are all alike, nor does it mean that we are all entitled to equal rewards or results in life. Equality in the United States means two things. The first is that everyone is born with inalienable rights. The second meaning, which flows from those inalienable rights, is that everyone is entitled to equality of opportunity.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4016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Founders envisioned a government much more limited than the one we have today, yet the policies that uphold civil rights are necessary to hold the nation together and to deal with issues that the Founders could not have imagined. They made the Constitution flexible for precisely this reason.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29515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172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67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does not mention equality, but it implies equality by refusing to limit the guaranteed rights to any specific group.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02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Supreme Court has three standards of review for evaluating whether a classification in a law or regulation is constitutionally permissible. Most classifications must bear only a rational relationship to some legitimate governmental purpose. The burden of proof is on anyone challenging such classifications to show that they are not reasonable, but arbitrary. At the other extreme, the burden of proof is on the rule maker. Racial and ethnic classifications are inherently suspect, and courts presume that they are invalid and uphold them only if they serve a compelling public interest and there is no other way to accomplish the purpose of the law. The courts make no presumptions about classifications based on gender. Such laws must bear a substantial relationship to an important governmental purpose, a lower threshold than serving a compelling public interest.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795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African American struggle for equality paved the way for women and other minorities to organize movements for their civil rights. Here, civil rights leaders Roy Wilkins, James Farmer, Dr. Martin Luther King Jr., and Whitney Young meet with President Lyndon B. Johnson.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1441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5</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Civil Rights and Public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308610"/>
            <a:ext cx="8229600" cy="10040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5.2</a:t>
            </a: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latin typeface="Arial"/>
                <a:ea typeface="Arial"/>
                <a:cs typeface="Arial"/>
                <a:sym typeface="Arial"/>
              </a:rPr>
              <a:t>Trace the evolution and protections of the rights of African Americans and explain the application of nondiscrimination principles to the issues of 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African Americans’ Civil Rights</a:t>
            </a:r>
          </a:p>
        </p:txBody>
      </p:sp>
      <p:sp>
        <p:nvSpPr>
          <p:cNvPr id="122" name="Shape 1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Slavery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Reconstruction and Segregation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Equal Education</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Civil Rights Movement and Public Policy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Voting Rights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Slavery</a:t>
            </a:r>
          </a:p>
        </p:txBody>
      </p:sp>
      <p:sp>
        <p:nvSpPr>
          <p:cNvPr id="129" name="Shape 1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250 years of legal slavery</a:t>
            </a:r>
          </a:p>
          <a:p>
            <a:pPr marL="457200" marR="0" lvl="0" indent="-457200" algn="l" rtl="0">
              <a:lnSpc>
                <a:spcPct val="120000"/>
              </a:lnSpc>
              <a:spcBef>
                <a:spcPts val="25"/>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Plantation owners had political influence</a:t>
            </a:r>
          </a:p>
          <a:p>
            <a:pPr marL="457200" marR="0" lvl="0" indent="-457200" algn="l" rtl="0">
              <a:lnSpc>
                <a:spcPct val="120000"/>
              </a:lnSpc>
              <a:spcBef>
                <a:spcPts val="25"/>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Dred Scott v. Sandford</a:t>
            </a:r>
            <a:r>
              <a:rPr lang="en-US" sz="2800" b="0" i="0" u="none" strike="noStrike" cap="none">
                <a:solidFill>
                  <a:schemeClr val="dk1"/>
                </a:solidFill>
                <a:latin typeface="Verdana"/>
                <a:ea typeface="Verdana"/>
                <a:cs typeface="Verdana"/>
                <a:sym typeface="Verdana"/>
              </a:rPr>
              <a:t> (1857)</a:t>
            </a:r>
          </a:p>
          <a:p>
            <a:pPr marL="742950" marR="0" lvl="2" indent="-285750" algn="l" rtl="0">
              <a:lnSpc>
                <a:spcPct val="120000"/>
              </a:lnSpc>
              <a:spcBef>
                <a:spcPts val="25"/>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Slaves had no legal rights </a:t>
            </a:r>
            <a:r>
              <a:rPr lang="en-US" sz="2000" b="0" i="0" u="none" strike="noStrike" cap="none">
                <a:solidFill>
                  <a:schemeClr val="dk1"/>
                </a:solidFill>
                <a:latin typeface="Arial"/>
                <a:ea typeface="Arial"/>
                <a:cs typeface="Arial"/>
                <a:sym typeface="Arial"/>
              </a:rPr>
              <a:t>–</a:t>
            </a:r>
            <a:r>
              <a:rPr lang="en-US" sz="2000" b="0" i="0" u="none" strike="noStrike" cap="none">
                <a:solidFill>
                  <a:srgbClr val="000000"/>
                </a:solidFill>
                <a:latin typeface="Verdana"/>
                <a:ea typeface="Verdana"/>
                <a:cs typeface="Verdana"/>
                <a:sym typeface="Verdana"/>
              </a:rPr>
              <a:t> chattel</a:t>
            </a:r>
          </a:p>
          <a:p>
            <a:pPr marL="742950" marR="0" lvl="2" indent="-285750" algn="l" rtl="0">
              <a:lnSpc>
                <a:spcPct val="120000"/>
              </a:lnSpc>
              <a:spcBef>
                <a:spcPts val="25"/>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Invalidated Missouri </a:t>
            </a:r>
            <a:r>
              <a:rPr lang="en-US" sz="2000" b="0" i="0" u="none" strike="noStrike" cap="none">
                <a:solidFill>
                  <a:schemeClr val="dk1"/>
                </a:solidFill>
                <a:latin typeface="Verdana"/>
                <a:ea typeface="Verdana"/>
                <a:cs typeface="Verdana"/>
                <a:sym typeface="Verdana"/>
              </a:rPr>
              <a:t>Compromise</a:t>
            </a:r>
          </a:p>
          <a:p>
            <a:pPr marL="457200" marR="0" lvl="0" indent="-457200" algn="l" rtl="0">
              <a:lnSpc>
                <a:spcPct val="120000"/>
              </a:lnSpc>
              <a:spcBef>
                <a:spcPts val="25"/>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End of slavery</a:t>
            </a:r>
          </a:p>
          <a:p>
            <a:pPr marL="742950" marR="0" lvl="2" indent="-285750" algn="l" rtl="0">
              <a:lnSpc>
                <a:spcPct val="120000"/>
              </a:lnSpc>
              <a:spcBef>
                <a:spcPts val="25"/>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Union victory in Civil War</a:t>
            </a:r>
          </a:p>
          <a:p>
            <a:pPr marL="742950" marR="0" lvl="2" indent="-285750" algn="l" rtl="0">
              <a:lnSpc>
                <a:spcPct val="120000"/>
              </a:lnSpc>
              <a:spcBef>
                <a:spcPts val="25"/>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Thirteenth Amendment (1865)</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339090"/>
            <a:ext cx="8229600" cy="14325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Reconstruction and Segregation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(1 of 2)</a:t>
            </a:r>
          </a:p>
        </p:txBody>
      </p:sp>
      <p:sp>
        <p:nvSpPr>
          <p:cNvPr id="136" name="Shape 136"/>
          <p:cNvSpPr txBox="1">
            <a:spLocks noGrp="1"/>
          </p:cNvSpPr>
          <p:nvPr>
            <p:ph type="body" idx="1"/>
          </p:nvPr>
        </p:nvSpPr>
        <p:spPr>
          <a:xfrm>
            <a:off x="457200" y="1897380"/>
            <a:ext cx="8229600" cy="422878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first ten years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Strict federal control of South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African American men held office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Jim Crow laws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Segregation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Cradle to grave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chemeClr val="dk1"/>
                </a:solidFill>
                <a:latin typeface="Verdana"/>
                <a:ea typeface="Verdana"/>
                <a:cs typeface="Verdana"/>
                <a:sym typeface="Verdana"/>
              </a:rPr>
              <a:t>Ku Klux Klan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Segregated Water Fountain </a:t>
            </a:r>
          </a:p>
        </p:txBody>
      </p:sp>
      <p:pic>
        <p:nvPicPr>
          <p:cNvPr id="143" name="Shape 143" descr="A photo displaying the segregation of a water fountain, with one side saying For Colored Only, and an African American man using that side, and a white man using the other side."/>
          <p:cNvPicPr preferRelativeResize="0"/>
          <p:nvPr/>
        </p:nvPicPr>
        <p:blipFill rotWithShape="1">
          <a:blip r:embed="rId3">
            <a:alphaModFix/>
          </a:blip>
          <a:srcRect/>
          <a:stretch/>
        </p:blipFill>
        <p:spPr>
          <a:xfrm>
            <a:off x="1188720" y="1312650"/>
            <a:ext cx="6766560" cy="4715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304800"/>
            <a:ext cx="8229600" cy="1295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Reconstruction and Segregation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(2 of 2)</a:t>
            </a:r>
          </a:p>
        </p:txBody>
      </p:sp>
      <p:sp>
        <p:nvSpPr>
          <p:cNvPr id="150" name="Shape 150"/>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Plessy</a:t>
            </a:r>
            <a:r>
              <a:rPr lang="en-US" sz="2800" b="0" i="0" u="none" strike="noStrike" cap="none" dirty="0">
                <a:solidFill>
                  <a:schemeClr val="dk1"/>
                </a:solidFill>
                <a:latin typeface="Verdana"/>
                <a:ea typeface="Verdana"/>
                <a:cs typeface="Verdana"/>
                <a:sym typeface="Verdana"/>
              </a:rPr>
              <a:t> </a:t>
            </a:r>
            <a:r>
              <a:rPr lang="en-US" sz="2800" b="0" i="1" u="none" strike="noStrike" cap="none" dirty="0">
                <a:solidFill>
                  <a:schemeClr val="dk1"/>
                </a:solidFill>
                <a:latin typeface="Verdana"/>
                <a:ea typeface="Verdana"/>
                <a:cs typeface="Verdana"/>
                <a:sym typeface="Verdana"/>
              </a:rPr>
              <a:t>v</a:t>
            </a:r>
            <a:r>
              <a:rPr lang="en-US" sz="2800" b="0" i="0" u="none" strike="noStrike" cap="none" dirty="0">
                <a:solidFill>
                  <a:schemeClr val="dk1"/>
                </a:solidFill>
                <a:latin typeface="Verdana"/>
                <a:ea typeface="Verdana"/>
                <a:cs typeface="Verdana"/>
                <a:sym typeface="Verdana"/>
              </a:rPr>
              <a:t>. </a:t>
            </a:r>
            <a:r>
              <a:rPr lang="en-US" sz="2800" b="0" i="1" u="none" strike="noStrike" cap="none" dirty="0">
                <a:solidFill>
                  <a:schemeClr val="dk1"/>
                </a:solidFill>
                <a:latin typeface="Verdana"/>
                <a:ea typeface="Verdana"/>
                <a:cs typeface="Verdana"/>
                <a:sym typeface="Verdana"/>
              </a:rPr>
              <a:t>Ferguson</a:t>
            </a:r>
            <a:r>
              <a:rPr lang="en-US" sz="2800" b="0" i="0" u="none" strike="noStrike" cap="none" dirty="0">
                <a:solidFill>
                  <a:schemeClr val="dk1"/>
                </a:solidFill>
                <a:latin typeface="Verdana"/>
                <a:ea typeface="Verdana"/>
                <a:cs typeface="Verdana"/>
                <a:sym typeface="Verdana"/>
              </a:rPr>
              <a:t> (1896)</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Separate ok as long as it is equal</a:t>
            </a:r>
          </a:p>
          <a:p>
            <a:pPr marL="742950" marR="0" lvl="2" indent="-285750" algn="l" rtl="0">
              <a:lnSpc>
                <a:spcPct val="12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Private sector free to discriminate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Equal Education</a:t>
            </a:r>
          </a:p>
        </p:txBody>
      </p:sp>
      <p:sp>
        <p:nvSpPr>
          <p:cNvPr id="157" name="Shape 1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Higher education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McLaurin v. Oklahoma State Regents</a:t>
            </a:r>
            <a:r>
              <a:rPr lang="en-US" sz="2000" b="0" i="0" u="none" strike="noStrike" cap="none" dirty="0">
                <a:solidFill>
                  <a:srgbClr val="000000"/>
                </a:solidFill>
                <a:latin typeface="Verdana"/>
                <a:ea typeface="Verdana"/>
                <a:cs typeface="Verdana"/>
                <a:sym typeface="Verdana"/>
              </a:rPr>
              <a:t> (1950)</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err="1">
                <a:solidFill>
                  <a:srgbClr val="000000"/>
                </a:solidFill>
                <a:latin typeface="Verdana"/>
                <a:ea typeface="Verdana"/>
                <a:cs typeface="Verdana"/>
                <a:sym typeface="Verdana"/>
              </a:rPr>
              <a:t>Sweatt</a:t>
            </a:r>
            <a:r>
              <a:rPr lang="en-US" sz="2000" b="0" i="1" u="none" strike="noStrike" cap="none" dirty="0">
                <a:solidFill>
                  <a:srgbClr val="000000"/>
                </a:solidFill>
                <a:latin typeface="Verdana"/>
                <a:ea typeface="Verdana"/>
                <a:cs typeface="Verdana"/>
                <a:sym typeface="Verdana"/>
              </a:rPr>
              <a:t> v. Painter</a:t>
            </a:r>
            <a:r>
              <a:rPr lang="en-US" sz="2000" b="0" i="0" u="none" strike="noStrike" cap="none" dirty="0">
                <a:solidFill>
                  <a:srgbClr val="000000"/>
                </a:solidFill>
                <a:latin typeface="Verdana"/>
                <a:ea typeface="Verdana"/>
                <a:cs typeface="Verdana"/>
                <a:sym typeface="Verdana"/>
              </a:rPr>
              <a:t> (1950)</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Elementary and secondary education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Brown v. Board of Education</a:t>
            </a:r>
            <a:r>
              <a:rPr lang="en-US" sz="2000" b="0" i="0" u="none" strike="noStrike" cap="none" dirty="0">
                <a:solidFill>
                  <a:srgbClr val="000000"/>
                </a:solidFill>
                <a:latin typeface="Verdana"/>
                <a:ea typeface="Verdana"/>
                <a:cs typeface="Verdana"/>
                <a:sym typeface="Verdana"/>
              </a:rPr>
              <a:t> (1954)</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Separate inherently unequal</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Overturned Plessy </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De jure</a:t>
            </a:r>
            <a:r>
              <a:rPr lang="en-US" sz="2800" b="0" i="0" u="none" strike="noStrike" cap="none" dirty="0">
                <a:solidFill>
                  <a:schemeClr val="dk1"/>
                </a:solidFill>
                <a:latin typeface="Verdana"/>
                <a:ea typeface="Verdana"/>
                <a:cs typeface="Verdana"/>
                <a:sym typeface="Verdana"/>
              </a:rPr>
              <a:t> versus </a:t>
            </a:r>
            <a:r>
              <a:rPr lang="en-US" sz="2800" b="0" i="1" u="none" strike="noStrike" cap="none" dirty="0">
                <a:solidFill>
                  <a:schemeClr val="dk1"/>
                </a:solidFill>
                <a:latin typeface="Verdana"/>
                <a:ea typeface="Verdana"/>
                <a:cs typeface="Verdana"/>
                <a:sym typeface="Verdana"/>
              </a:rPr>
              <a:t>de facto</a:t>
            </a:r>
            <a:r>
              <a:rPr lang="en-US" sz="2800" b="0" i="0" u="none" strike="noStrike" cap="none" dirty="0">
                <a:solidFill>
                  <a:schemeClr val="dk1"/>
                </a:solidFill>
                <a:latin typeface="Verdana"/>
                <a:ea typeface="Verdana"/>
                <a:cs typeface="Verdana"/>
                <a:sym typeface="Verdana"/>
              </a:rPr>
              <a:t> discrimination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199" y="32004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600" b="1" i="0" u="none" strike="noStrike" cap="none" dirty="0">
                <a:solidFill>
                  <a:srgbClr val="007FA3"/>
                </a:solidFill>
                <a:latin typeface="Arial"/>
                <a:ea typeface="Arial"/>
                <a:cs typeface="Arial"/>
                <a:sym typeface="Arial"/>
              </a:rPr>
              <a:t>Figure 5.1 Percentage of Black Students Attending School with Any Whites in Southern States</a:t>
            </a:r>
          </a:p>
        </p:txBody>
      </p:sp>
      <p:sp>
        <p:nvSpPr>
          <p:cNvPr id="164" name="Shape 164"/>
          <p:cNvSpPr txBox="1">
            <a:spLocks noGrp="1"/>
          </p:cNvSpPr>
          <p:nvPr>
            <p:ph type="body" idx="1"/>
          </p:nvPr>
        </p:nvSpPr>
        <p:spPr>
          <a:xfrm>
            <a:off x="457200" y="5909310"/>
            <a:ext cx="8229600" cy="37570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Data from Lawrence Baum.</a:t>
            </a:r>
          </a:p>
        </p:txBody>
      </p:sp>
      <p:pic>
        <p:nvPicPr>
          <p:cNvPr id="165" name="Shape 165" descr="A line graph shows the percentage of black students attending school with any whites in southern states, from 1954-1973.  The line starts at 0% and starts to increase marginally (~1%) around '60, and continues to increase very slightly until around 1963/1964, when it rises to around 4% and is marked by the 1964 Civil Rights Act. At that point it continues to rise dramatically, reaching 30% in '68-'69 with Alexander v. Holmes, and then reaches 85% in '70-'71, and 90% in '72-'73."/>
          <p:cNvPicPr preferRelativeResize="0"/>
          <p:nvPr/>
        </p:nvPicPr>
        <p:blipFill rotWithShape="1">
          <a:blip r:embed="rId3">
            <a:alphaModFix/>
          </a:blip>
          <a:srcRect/>
          <a:stretch/>
        </p:blipFill>
        <p:spPr>
          <a:xfrm>
            <a:off x="1234440" y="1619250"/>
            <a:ext cx="6675119" cy="41942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304800"/>
            <a:ext cx="8229600" cy="13296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Civil Rights Movement and Public Policy </a:t>
            </a:r>
          </a:p>
        </p:txBody>
      </p:sp>
      <p:sp>
        <p:nvSpPr>
          <p:cNvPr id="172" name="Shape 172"/>
          <p:cNvSpPr txBox="1">
            <a:spLocks noGrp="1"/>
          </p:cNvSpPr>
          <p:nvPr>
            <p:ph type="body" idx="1"/>
          </p:nvPr>
        </p:nvSpPr>
        <p:spPr>
          <a:xfrm>
            <a:off x="457200" y="1931670"/>
            <a:ext cx="8229600" cy="419449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Both black and white activists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Nonviolent civil disobedience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Television key to success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Act of 1964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Private sector discrimination illegal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Created EEOC</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Discrimination in housing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Voting Rights (1 of 2)</a:t>
            </a: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Evading the Fifteenth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Literacy tests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Grandfather clause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Poll taxes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White primaries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Barriers fall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Twenty-fourth Amendment (1964)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Harper v. Virginia State Board of Elections</a:t>
            </a:r>
            <a:r>
              <a:rPr lang="en-US" sz="2000" b="0" i="0" u="none" strike="noStrike" cap="none" dirty="0">
                <a:solidFill>
                  <a:srgbClr val="000000"/>
                </a:solidFill>
                <a:latin typeface="Verdana"/>
                <a:ea typeface="Verdana"/>
                <a:cs typeface="Verdana"/>
                <a:sym typeface="Verdana"/>
              </a:rPr>
              <a:t> (1966)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Voting Rights Act of 1965</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5.1</a:t>
            </a:r>
            <a:r>
              <a:rPr lang="en-US" sz="2400" b="0" i="0" u="none" strike="noStrike" cap="none" dirty="0">
                <a:solidFill>
                  <a:schemeClr val="dk1"/>
                </a:solidFill>
                <a:latin typeface="Arial"/>
                <a:ea typeface="Arial"/>
                <a:cs typeface="Arial"/>
                <a:sym typeface="Arial"/>
              </a:rPr>
              <a:t> Differentiate the Supreme Court’s three standards of review for classifying people under the equal protection clause.</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5.2</a:t>
            </a:r>
            <a:r>
              <a:rPr lang="en-US" sz="2400" b="0" i="0" u="none" strike="noStrike" cap="none" dirty="0">
                <a:solidFill>
                  <a:schemeClr val="dk1"/>
                </a:solidFill>
                <a:latin typeface="Arial"/>
                <a:ea typeface="Arial"/>
                <a:cs typeface="Arial"/>
                <a:sym typeface="Arial"/>
              </a:rPr>
              <a:t> Trace the evolution of protections of the rights of African Americans and explain the application of nondiscrimination principles to issues of race.</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5.3</a:t>
            </a:r>
            <a:r>
              <a:rPr lang="en-US" sz="2400" b="0" i="0" u="none" strike="noStrike" cap="none" dirty="0">
                <a:solidFill>
                  <a:schemeClr val="dk1"/>
                </a:solidFill>
                <a:latin typeface="Arial"/>
                <a:ea typeface="Arial"/>
                <a:cs typeface="Arial"/>
                <a:sym typeface="Arial"/>
              </a:rPr>
              <a:t> Relate civil rights principles to progress made by other ethnic groups in the United States.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5.4</a:t>
            </a:r>
            <a:r>
              <a:rPr lang="en-US" sz="2400" b="0" i="0" u="none" strike="noStrike" cap="none" dirty="0">
                <a:solidFill>
                  <a:schemeClr val="dk1"/>
                </a:solidFill>
                <a:latin typeface="Arial"/>
                <a:ea typeface="Arial"/>
                <a:cs typeface="Arial"/>
                <a:sym typeface="Arial"/>
              </a:rPr>
              <a:t> Trace the evolution of women’s rights and explain how civil rights principles apply to gender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Voting Rights (2 of 2)</a:t>
            </a:r>
          </a:p>
        </p:txBody>
      </p:sp>
      <p:pic>
        <p:nvPicPr>
          <p:cNvPr id="186" name="Shape 186" descr="A photo of an African American man reading a paper that describes instructions for voting."/>
          <p:cNvPicPr preferRelativeResize="0"/>
          <p:nvPr/>
        </p:nvPicPr>
        <p:blipFill rotWithShape="1">
          <a:blip r:embed="rId3">
            <a:alphaModFix/>
          </a:blip>
          <a:srcRect/>
          <a:stretch/>
        </p:blipFill>
        <p:spPr>
          <a:xfrm>
            <a:off x="640079" y="1600200"/>
            <a:ext cx="7863839" cy="39643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5.3</a:t>
            </a:r>
          </a:p>
        </p:txBody>
      </p:sp>
      <p:sp>
        <p:nvSpPr>
          <p:cNvPr id="192" name="Shape 19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endParaRPr sz="24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dirty="0">
                <a:solidFill>
                  <a:schemeClr val="dk1"/>
                </a:solidFill>
                <a:latin typeface="Arial"/>
                <a:ea typeface="Arial"/>
                <a:cs typeface="Arial"/>
                <a:sym typeface="Arial"/>
              </a:rPr>
              <a:t>Relate civil rights principles to progress made by other ethnic groups in the United States.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15370"/>
            <a:ext cx="8229600" cy="1441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Rights of Other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Minority </a:t>
            </a:r>
            <a:r>
              <a:rPr lang="en-US" b="1" i="0" u="none" strike="noStrike" cap="none" dirty="0">
                <a:solidFill>
                  <a:srgbClr val="007FA3"/>
                </a:solidFill>
                <a:latin typeface="Arial"/>
                <a:ea typeface="Arial"/>
                <a:cs typeface="Arial"/>
                <a:sym typeface="Arial"/>
              </a:rPr>
              <a:t>Groups</a:t>
            </a:r>
          </a:p>
        </p:txBody>
      </p:sp>
      <p:sp>
        <p:nvSpPr>
          <p:cNvPr id="199" name="Shape 199"/>
          <p:cNvSpPr txBox="1">
            <a:spLocks noGrp="1"/>
          </p:cNvSpPr>
          <p:nvPr>
            <p:ph type="body" idx="1"/>
          </p:nvPr>
        </p:nvSpPr>
        <p:spPr>
          <a:xfrm>
            <a:off x="457200" y="1863090"/>
            <a:ext cx="8229600" cy="426307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Native Americans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Hispanic Americans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Asian Americans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Arab Americans and Muslims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28601"/>
            <a:ext cx="8229600" cy="91973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5.2 Minority Population By State</a:t>
            </a:r>
          </a:p>
        </p:txBody>
      </p:sp>
      <p:sp>
        <p:nvSpPr>
          <p:cNvPr id="206" name="Shape 206"/>
          <p:cNvSpPr txBox="1">
            <a:spLocks noGrp="1"/>
          </p:cNvSpPr>
          <p:nvPr>
            <p:ph type="body" idx="1"/>
          </p:nvPr>
        </p:nvSpPr>
        <p:spPr>
          <a:xfrm>
            <a:off x="457200" y="5726430"/>
            <a:ext cx="8229600" cy="55858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Census Bureau, 2016.</a:t>
            </a:r>
          </a:p>
        </p:txBody>
      </p:sp>
      <p:pic>
        <p:nvPicPr>
          <p:cNvPr id="207" name="Shape 207" descr="A map shows the minority population by state.  &lt;15%: MT 13%; ND 13%; IA 13%; KY 15%; WV 8%; VT 7%; NH 9%; ME 6%. 16-20%: ID 17%; WY 16%; SD 17%; NE 20%; MN 19%; WI 18%; MO 20%; IN 20%; OH 20%. 21-30%: WA 30%; OR 23%; UT 21%; KS 23%; AR 27%; TN 25%; MI 24%; PA 22%; MA 26%; RI 26%. 31-40%: CO 31%; OK 33%; AL 34%; SC 36%; NC 36%; VA 37%; DE 36%; CT 31%; IL 38%; AK 38%. 41-50%: NV 50%; AZ 44%; LA 41%; MS 43%; GA 46%; FL 44%; MD 47%; NJ 43%; NY 44%. &gt;51%: HI 77%; CA 62%; NM 61%; TX 57%; DC 64%."/>
          <p:cNvPicPr preferRelativeResize="0"/>
          <p:nvPr/>
        </p:nvPicPr>
        <p:blipFill rotWithShape="1">
          <a:blip r:embed="rId3">
            <a:alphaModFix/>
          </a:blip>
          <a:srcRect/>
          <a:stretch/>
        </p:blipFill>
        <p:spPr>
          <a:xfrm>
            <a:off x="1051560" y="1295399"/>
            <a:ext cx="7040880" cy="42839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Native Americans (1 of 2)</a:t>
            </a:r>
          </a:p>
        </p:txBody>
      </p:sp>
      <p:sp>
        <p:nvSpPr>
          <p:cNvPr id="214" name="Shape 21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Oldest minority group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6.6 million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History of poverty, discrimination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Reservations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Dawes Act of 1887</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1924: citizenship</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15370"/>
            <a:ext cx="8229600" cy="9619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Native Americans (2 of 2)</a:t>
            </a:r>
          </a:p>
        </p:txBody>
      </p:sp>
      <p:pic>
        <p:nvPicPr>
          <p:cNvPr id="221" name="Shape 221" descr="A photo of a Native American family, with grandparents and two young girls, gathered in their home but wearing coats indoors. "/>
          <p:cNvPicPr preferRelativeResize="0"/>
          <p:nvPr/>
        </p:nvPicPr>
        <p:blipFill rotWithShape="1">
          <a:blip r:embed="rId3">
            <a:alphaModFix/>
          </a:blip>
          <a:srcRect/>
          <a:stretch/>
        </p:blipFill>
        <p:spPr>
          <a:xfrm>
            <a:off x="2286000" y="1312650"/>
            <a:ext cx="4572000" cy="48412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Hispanic Americans (1 of 2)</a:t>
            </a:r>
          </a:p>
        </p:txBody>
      </p:sp>
      <p:sp>
        <p:nvSpPr>
          <p:cNvPr id="228" name="Shape 2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3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Largest minority group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55 million/17% of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New Mexico, Texas, California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Discrimination</a:t>
            </a:r>
          </a:p>
          <a:p>
            <a:pPr marL="1200150" marR="0" lvl="3" indent="-285750" algn="l" rtl="0">
              <a:lnSpc>
                <a:spcPct val="140000"/>
              </a:lnSpc>
              <a:spcBef>
                <a:spcPts val="0"/>
              </a:spcBef>
              <a:spcAft>
                <a:spcPts val="0"/>
              </a:spcAft>
              <a:buClr>
                <a:srgbClr val="000000"/>
              </a:buClr>
              <a:buSzPct val="100000"/>
              <a:buFont typeface="Noto Sans Symbols"/>
              <a:buChar char="■"/>
            </a:pPr>
            <a:r>
              <a:rPr lang="en-US" sz="1600" b="0" i="1" u="none" strike="noStrike" cap="none">
                <a:solidFill>
                  <a:schemeClr val="dk1"/>
                </a:solidFill>
                <a:latin typeface="Verdana"/>
                <a:ea typeface="Verdana"/>
                <a:cs typeface="Verdana"/>
                <a:sym typeface="Verdana"/>
              </a:rPr>
              <a:t>Hernandez v. Texas </a:t>
            </a:r>
            <a:r>
              <a:rPr lang="en-US" sz="1600" b="0" i="0" u="none" strike="noStrike" cap="none">
                <a:solidFill>
                  <a:schemeClr val="dk1"/>
                </a:solidFill>
                <a:latin typeface="Verdana"/>
                <a:ea typeface="Verdana"/>
                <a:cs typeface="Verdana"/>
                <a:sym typeface="Verdana"/>
              </a:rPr>
              <a:t>(1954)</a:t>
            </a:r>
          </a:p>
          <a:p>
            <a:pPr marL="457200" marR="0" lvl="0" indent="-457200" algn="l" rtl="0">
              <a:lnSpc>
                <a:spcPct val="13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Illegal immigrants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Children can attend public schools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No consensus on national policies</a:t>
            </a:r>
          </a:p>
          <a:p>
            <a:pPr marL="1200150" marR="0" lvl="3" indent="-285750" algn="l" rtl="0">
              <a:lnSpc>
                <a:spcPct val="140000"/>
              </a:lnSpc>
              <a:spcBef>
                <a:spcPts val="0"/>
              </a:spcBef>
              <a:spcAft>
                <a:spcPts val="0"/>
              </a:spcAft>
              <a:buClr>
                <a:srgbClr val="000000"/>
              </a:buClr>
              <a:buSzPct val="100000"/>
              <a:buFont typeface="Noto Sans Symbols"/>
              <a:buNone/>
            </a:pPr>
            <a:endParaRPr sz="1600" b="0" i="0" u="none" strike="noStrike" cap="none">
              <a:solidFill>
                <a:schemeClr val="dk1"/>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15370"/>
            <a:ext cx="8229600" cy="9847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Hispanic Americans (2 of 2)</a:t>
            </a:r>
          </a:p>
        </p:txBody>
      </p:sp>
      <p:pic>
        <p:nvPicPr>
          <p:cNvPr id="235" name="Shape 235" descr="A photo of Loretta and Linda Sanchez, sisters who simultaneously served in Congress. They stand together at a podium, raising clasped hands in victory."/>
          <p:cNvPicPr preferRelativeResize="0"/>
          <p:nvPr/>
        </p:nvPicPr>
        <p:blipFill rotWithShape="1">
          <a:blip r:embed="rId3">
            <a:alphaModFix/>
          </a:blip>
          <a:srcRect/>
          <a:stretch/>
        </p:blipFill>
        <p:spPr>
          <a:xfrm>
            <a:off x="1280160" y="1384313"/>
            <a:ext cx="6583680" cy="47108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308758"/>
            <a:ext cx="8229600" cy="129144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5.3: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Hispanic </a:t>
            </a:r>
            <a:r>
              <a:rPr lang="en-US" b="1" i="0" u="none" strike="noStrike" cap="none" dirty="0">
                <a:solidFill>
                  <a:srgbClr val="007FA3"/>
                </a:solidFill>
                <a:latin typeface="Arial"/>
                <a:ea typeface="Arial"/>
                <a:cs typeface="Arial"/>
                <a:sym typeface="Arial"/>
              </a:rPr>
              <a:t>Americans</a:t>
            </a:r>
          </a:p>
        </p:txBody>
      </p:sp>
      <p:sp>
        <p:nvSpPr>
          <p:cNvPr id="241" name="Shape 241"/>
          <p:cNvSpPr txBox="1">
            <a:spLocks noGrp="1"/>
          </p:cNvSpPr>
          <p:nvPr>
            <p:ph type="body" idx="1"/>
          </p:nvPr>
        </p:nvSpPr>
        <p:spPr>
          <a:xfrm>
            <a:off x="457200" y="1840523"/>
            <a:ext cx="8229600" cy="412652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Hispanics are the largest ethnic group in the United States, yet there are relatively few Hispanics in Congress. Why do you think that is?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Asian Americans</a:t>
            </a:r>
          </a:p>
        </p:txBody>
      </p:sp>
      <p:sp>
        <p:nvSpPr>
          <p:cNvPr id="248" name="Shape 2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3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Fastest-growing minority group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20 million/6% of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Discrimination in education, jobs, housing, and in naturalization</a:t>
            </a:r>
          </a:p>
          <a:p>
            <a:pPr marL="457200" marR="0" lvl="0" indent="-457200" algn="l" rtl="0">
              <a:lnSpc>
                <a:spcPct val="130000"/>
              </a:lnSpc>
              <a:spcBef>
                <a:spcPts val="150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Korematsu v. United States </a:t>
            </a:r>
            <a:r>
              <a:rPr lang="en-US" sz="2800" b="0" i="0" u="none" strike="noStrike" cap="none" dirty="0">
                <a:solidFill>
                  <a:schemeClr val="dk1"/>
                </a:solidFill>
                <a:latin typeface="Verdana"/>
                <a:ea typeface="Verdana"/>
                <a:cs typeface="Verdana"/>
                <a:sym typeface="Verdana"/>
              </a:rPr>
              <a:t>(1944)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World War II internment camps constitutional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Apology/payments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5.5</a:t>
            </a:r>
            <a:r>
              <a:rPr lang="en-US" sz="2400" b="0" i="0" u="none" strike="noStrike" cap="none" dirty="0">
                <a:solidFill>
                  <a:schemeClr val="dk1"/>
                </a:solidFill>
                <a:latin typeface="Arial"/>
                <a:ea typeface="Arial"/>
                <a:cs typeface="Arial"/>
                <a:sym typeface="Arial"/>
              </a:rPr>
              <a:t> Summarize the struggles for civil rights of older Americans, persons with disabilities, and LBGT Americans.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5.6</a:t>
            </a:r>
            <a:r>
              <a:rPr lang="en-US" sz="2400" b="0" i="0" u="none" strike="noStrike" cap="none" dirty="0">
                <a:solidFill>
                  <a:schemeClr val="dk1"/>
                </a:solidFill>
                <a:latin typeface="Arial"/>
                <a:ea typeface="Arial"/>
                <a:cs typeface="Arial"/>
                <a:sym typeface="Arial"/>
              </a:rPr>
              <a:t> Trace the evolution of affirmative action policy and assess the arguments for and against it.</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5.7</a:t>
            </a:r>
            <a:r>
              <a:rPr lang="en-US" sz="2400" b="0" i="0" u="none" strike="noStrike" cap="none" dirty="0">
                <a:solidFill>
                  <a:schemeClr val="dk1"/>
                </a:solidFill>
                <a:latin typeface="Arial"/>
                <a:ea typeface="Arial"/>
                <a:cs typeface="Arial"/>
                <a:sym typeface="Arial"/>
              </a:rPr>
              <a:t> Establish how civil rights policy advances democracy and increases the scope of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15370"/>
            <a:ext cx="8229600" cy="106244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Japanese Internment Camp</a:t>
            </a:r>
          </a:p>
        </p:txBody>
      </p:sp>
      <p:pic>
        <p:nvPicPr>
          <p:cNvPr id="255" name="Shape 255" descr="A black and white photo of an internment camp, with a huge crowd of Japanese American people behind the wire fence. "/>
          <p:cNvPicPr preferRelativeResize="0"/>
          <p:nvPr/>
        </p:nvPicPr>
        <p:blipFill rotWithShape="1">
          <a:blip r:embed="rId3">
            <a:alphaModFix/>
          </a:blip>
          <a:srcRect/>
          <a:stretch/>
        </p:blipFill>
        <p:spPr>
          <a:xfrm>
            <a:off x="2286000" y="1518138"/>
            <a:ext cx="4572000" cy="457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Arab Americans and Muslims</a:t>
            </a:r>
          </a:p>
        </p:txBody>
      </p:sp>
      <p:sp>
        <p:nvSpPr>
          <p:cNvPr id="262" name="Shape 2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3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Most-feared minority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3.5 million Arabs/6 million Muslims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Bias-related attacks since 9/11</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Discrimination</a:t>
            </a:r>
          </a:p>
          <a:p>
            <a:pPr marL="457200" marR="0" lvl="1" indent="-457200" algn="l" rtl="0">
              <a:lnSpc>
                <a:spcPct val="13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Illegal detentions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Habeas corpus rights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15371"/>
            <a:ext cx="8229600" cy="93653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Islamic Center</a:t>
            </a:r>
          </a:p>
        </p:txBody>
      </p:sp>
      <p:pic>
        <p:nvPicPr>
          <p:cNvPr id="269" name="Shape 269" descr="A photo of The Islamic Center of America which has been vandalized with graffiti, which reads &quot;Go Home&quot;, &quot;911&quot; and &quot;You Idol (Rah) Worship&quot;."/>
          <p:cNvPicPr preferRelativeResize="0"/>
          <p:nvPr/>
        </p:nvPicPr>
        <p:blipFill rotWithShape="1">
          <a:blip r:embed="rId3">
            <a:alphaModFix/>
          </a:blip>
          <a:srcRect/>
          <a:stretch/>
        </p:blipFill>
        <p:spPr>
          <a:xfrm>
            <a:off x="822959" y="1312650"/>
            <a:ext cx="7498080" cy="479627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5.4</a:t>
            </a:r>
          </a:p>
        </p:txBody>
      </p:sp>
      <p:sp>
        <p:nvSpPr>
          <p:cNvPr id="275" name="Shape 2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Trace the evolution of women’s rights and explain how civil rights principles apply to gender issues.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Rights of Women</a:t>
            </a:r>
          </a:p>
        </p:txBody>
      </p:sp>
      <p:sp>
        <p:nvSpPr>
          <p:cNvPr id="282" name="Shape 2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400" b="0" i="0" u="none" strike="noStrike" cap="none">
                <a:solidFill>
                  <a:schemeClr val="dk1"/>
                </a:solidFill>
                <a:latin typeface="Verdana"/>
                <a:ea typeface="Verdana"/>
                <a:cs typeface="Verdana"/>
                <a:sym typeface="Verdana"/>
              </a:rPr>
              <a:t>The Battle for the Vote</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a:solidFill>
                  <a:schemeClr val="dk1"/>
                </a:solidFill>
                <a:latin typeface="Verdana"/>
                <a:ea typeface="Verdana"/>
                <a:cs typeface="Verdana"/>
                <a:sym typeface="Verdana"/>
              </a:rPr>
              <a:t>The "Doldrums": 1920–1960</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a:solidFill>
                  <a:schemeClr val="dk1"/>
                </a:solidFill>
                <a:latin typeface="Verdana"/>
                <a:ea typeface="Verdana"/>
                <a:cs typeface="Verdana"/>
                <a:sym typeface="Verdana"/>
              </a:rPr>
              <a:t>The Second Feminist Wave</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a:solidFill>
                  <a:schemeClr val="dk1"/>
                </a:solidFill>
                <a:latin typeface="Verdana"/>
                <a:ea typeface="Verdana"/>
                <a:cs typeface="Verdana"/>
                <a:sym typeface="Verdana"/>
              </a:rPr>
              <a:t>Women in the Workplace</a:t>
            </a:r>
          </a:p>
          <a:p>
            <a:pPr marL="256032" marR="0" lvl="0" indent="-154432" algn="l" rtl="0">
              <a:lnSpc>
                <a:spcPct val="120000"/>
              </a:lnSpc>
              <a:spcBef>
                <a:spcPts val="480"/>
              </a:spcBef>
              <a:spcAft>
                <a:spcPts val="0"/>
              </a:spcAft>
              <a:buClr>
                <a:srgbClr val="004185"/>
              </a:buClr>
              <a:buSzPct val="100000"/>
              <a:buFont typeface="Noto Sans Symbols"/>
              <a:buChar char="⬜"/>
            </a:pPr>
            <a:r>
              <a:rPr lang="en-US" sz="2400" b="0" i="0" u="none" strike="noStrike" cap="none">
                <a:solidFill>
                  <a:schemeClr val="dk1"/>
                </a:solidFill>
                <a:latin typeface="Verdana"/>
                <a:ea typeface="Verdana"/>
                <a:cs typeface="Verdana"/>
                <a:sym typeface="Verdana"/>
              </a:rPr>
              <a:t>Sexual Harassment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Battle for the Vote</a:t>
            </a: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Seneca Falls Declaration of Sentiments and Resolutions (July 19, 1848)</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Like Declaration of Independence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Only one signer lived to vote</a:t>
            </a:r>
          </a:p>
          <a:p>
            <a:pPr marL="457200" marR="0" lvl="1" indent="-457200" algn="l" rtl="0">
              <a:lnSpc>
                <a:spcPct val="13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Nineteenth Amendment (1920)</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Western states in vanguard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panose="020B0604020202020204" pitchFamily="34" charset="0"/>
                <a:cs typeface="Arial" panose="020B0604020202020204" pitchFamily="34" charset="0"/>
                <a:sym typeface="Arial"/>
              </a:rPr>
              <a:t>The “Doldrums”: 1920</a:t>
            </a:r>
            <a:r>
              <a:rPr lang="en-US" sz="4000" b="1" i="0" u="none" strike="noStrike" cap="none" dirty="0">
                <a:solidFill>
                  <a:srgbClr val="007FA3"/>
                </a:solidFill>
                <a:latin typeface="Arial" panose="020B0604020202020204" pitchFamily="34" charset="0"/>
                <a:ea typeface="Verdana"/>
                <a:cs typeface="Arial" panose="020B0604020202020204" pitchFamily="34" charset="0"/>
                <a:sym typeface="Verdana"/>
              </a:rPr>
              <a:t>–</a:t>
            </a:r>
            <a:r>
              <a:rPr lang="en-US" sz="4000" b="1" i="0" u="none" strike="noStrike" cap="none" dirty="0">
                <a:solidFill>
                  <a:srgbClr val="007FA3"/>
                </a:solidFill>
                <a:latin typeface="Arial" panose="020B0604020202020204" pitchFamily="34" charset="0"/>
                <a:cs typeface="Arial" panose="020B0604020202020204" pitchFamily="34" charset="0"/>
                <a:sym typeface="Arial"/>
              </a:rPr>
              <a:t>1960</a:t>
            </a:r>
          </a:p>
        </p:txBody>
      </p:sp>
      <p:sp>
        <p:nvSpPr>
          <p:cNvPr id="296" name="Shape 29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Voting rights only first step to equality</a:t>
            </a:r>
          </a:p>
          <a:p>
            <a:pPr marL="742950" marR="0" lvl="2" indent="-285750" algn="l" rtl="0">
              <a:lnSpc>
                <a:spcPct val="11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Disagreement on other goals</a:t>
            </a:r>
          </a:p>
          <a:p>
            <a:pPr marL="742950" marR="0" lvl="2" indent="-285750" algn="l" rtl="0">
              <a:lnSpc>
                <a:spcPct val="11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Social feminists</a:t>
            </a:r>
          </a:p>
          <a:p>
            <a:pPr marL="742950" marR="0" lvl="2" indent="-285750" algn="l" rtl="0">
              <a:lnSpc>
                <a:spcPct val="11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Paternal protectionism rather than equality</a:t>
            </a:r>
          </a:p>
          <a:p>
            <a:pPr marL="457200" marR="0" lvl="0" indent="-457200" algn="l" rtl="0">
              <a:lnSpc>
                <a:spcPct val="11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Equal Rights Amendment (ERA)</a:t>
            </a:r>
          </a:p>
          <a:p>
            <a:pPr marL="742950" marR="0" lvl="2" indent="-285750" algn="l" rtl="0">
              <a:lnSpc>
                <a:spcPct val="11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Seen as threat to family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Second Feminist Wave</a:t>
            </a:r>
          </a:p>
        </p:txBody>
      </p:sp>
      <p:sp>
        <p:nvSpPr>
          <p:cNvPr id="303" name="Shape 30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and feminism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Parallels seen again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Reed v. Reed</a:t>
            </a:r>
            <a:r>
              <a:rPr lang="en-US" sz="2000" b="0" i="0" u="none" strike="noStrike" cap="none" dirty="0">
                <a:solidFill>
                  <a:srgbClr val="000000"/>
                </a:solidFill>
                <a:latin typeface="Verdana"/>
                <a:ea typeface="Verdana"/>
                <a:cs typeface="Verdana"/>
                <a:sym typeface="Verdana"/>
              </a:rPr>
              <a:t> (1971)</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Craig v. Boren</a:t>
            </a:r>
            <a:r>
              <a:rPr lang="en-US" sz="2000" b="0" i="0" u="none" strike="noStrike" cap="none" dirty="0">
                <a:solidFill>
                  <a:srgbClr val="000000"/>
                </a:solidFill>
                <a:latin typeface="Verdana"/>
                <a:ea typeface="Verdana"/>
                <a:cs typeface="Verdana"/>
                <a:sym typeface="Verdana"/>
              </a:rPr>
              <a:t> (1976)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National Organization for Women (NOW)</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Equal Rights Amendment (ERA)</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Defeated again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Women in the Workplace</a:t>
            </a:r>
          </a:p>
        </p:txBody>
      </p:sp>
      <p:sp>
        <p:nvSpPr>
          <p:cNvPr id="310" name="Shape 3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Wage Discrimination and Comparable Worth</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Employment</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Education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Military Service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304800"/>
            <a:ext cx="8229600" cy="136962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Wage Discrimination and Comparable Worth</a:t>
            </a:r>
          </a:p>
        </p:txBody>
      </p:sp>
      <p:sp>
        <p:nvSpPr>
          <p:cNvPr id="317" name="Shape 317"/>
          <p:cNvSpPr txBox="1">
            <a:spLocks noGrp="1"/>
          </p:cNvSpPr>
          <p:nvPr>
            <p:ph type="body" idx="1"/>
          </p:nvPr>
        </p:nvSpPr>
        <p:spPr>
          <a:xfrm>
            <a:off x="457200" y="2113808"/>
            <a:ext cx="8229600" cy="4012355"/>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Wage discrimination persists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83 cents for every dollar men earn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 Equal Pay Act of 1963</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365760"/>
            <a:ext cx="8229600" cy="94688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5.1</a:t>
            </a:r>
          </a:p>
        </p:txBody>
      </p:sp>
      <p:sp>
        <p:nvSpPr>
          <p:cNvPr id="74" name="Shape 74"/>
          <p:cNvSpPr txBox="1">
            <a:spLocks noGrp="1"/>
          </p:cNvSpPr>
          <p:nvPr>
            <p:ph type="body" idx="1"/>
          </p:nvPr>
        </p:nvSpPr>
        <p:spPr>
          <a:xfrm>
            <a:off x="457200" y="1554479"/>
            <a:ext cx="8229600" cy="400050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Differentiate the Supreme Court’s three standards of review for classifying people under the equal protection clause.</a:t>
            </a:r>
          </a:p>
          <a:p>
            <a:pPr marL="101600" marR="0" lvl="0" indent="0" algn="l"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332509"/>
            <a:ext cx="8229600" cy="9801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Employment</a:t>
            </a:r>
          </a:p>
        </p:txBody>
      </p:sp>
      <p:sp>
        <p:nvSpPr>
          <p:cNvPr id="324" name="Shape 3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Congressional progress on women’s employment rights.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Banned gender discrimination in employment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Cannot exclude pregnancy/childbirth from healthcare plans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Shifted the burden of proof in hiring practices to employers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Supreme Court and women’s employment rights</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15370"/>
            <a:ext cx="8229600" cy="97216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Female Astronauts</a:t>
            </a:r>
          </a:p>
        </p:txBody>
      </p:sp>
      <p:pic>
        <p:nvPicPr>
          <p:cNvPr id="331" name="Shape 331" descr="A photo of two female astronauts, Peggy Wilson and Pam Melroy, meeting at the International Space Station. "/>
          <p:cNvPicPr preferRelativeResize="0"/>
          <p:nvPr/>
        </p:nvPicPr>
        <p:blipFill rotWithShape="1">
          <a:blip r:embed="rId3">
            <a:alphaModFix/>
          </a:blip>
          <a:srcRect/>
          <a:stretch/>
        </p:blipFill>
        <p:spPr>
          <a:xfrm>
            <a:off x="960120" y="1312650"/>
            <a:ext cx="7223759" cy="478483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Education</a:t>
            </a:r>
          </a:p>
        </p:txBody>
      </p:sp>
      <p:sp>
        <p:nvSpPr>
          <p:cNvPr id="338" name="Shape 3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Title IX of the Education Act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Forbids gender discrimination in federally subsidized education programs (colleges and universities)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Includes athletics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Single gender schooling?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The VMI case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Military Service</a:t>
            </a:r>
          </a:p>
        </p:txBody>
      </p:sp>
      <p:sp>
        <p:nvSpPr>
          <p:cNvPr id="345" name="Shape 3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Controversial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Women serve in every branch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15% of active duty armed forces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Allowed in academies since 1975</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Gender differences in military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Only men must register for draft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Women Soldiers</a:t>
            </a:r>
          </a:p>
        </p:txBody>
      </p:sp>
      <p:pic>
        <p:nvPicPr>
          <p:cNvPr id="352" name="Shape 352" descr="A photo of a female soldiers marching in a double line. "/>
          <p:cNvPicPr preferRelativeResize="0"/>
          <p:nvPr/>
        </p:nvPicPr>
        <p:blipFill rotWithShape="1">
          <a:blip r:embed="rId3">
            <a:alphaModFix/>
          </a:blip>
          <a:srcRect/>
          <a:stretch/>
        </p:blipFill>
        <p:spPr>
          <a:xfrm>
            <a:off x="1097279" y="1447800"/>
            <a:ext cx="6949439" cy="463610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Sexual Harassment</a:t>
            </a:r>
          </a:p>
        </p:txBody>
      </p:sp>
      <p:sp>
        <p:nvSpPr>
          <p:cNvPr id="359" name="Shape 3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Sexual harassment in the workplace</a:t>
            </a:r>
          </a:p>
          <a:p>
            <a:pPr marL="740664" marR="0" lvl="2" indent="-283464"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Form of gender discrimination forbidden by Civil Rights Act of 1964</a:t>
            </a:r>
          </a:p>
          <a:p>
            <a:pPr marL="740664" marR="0" lvl="2" indent="-283464"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Retaliation prohibited</a:t>
            </a:r>
          </a:p>
          <a:p>
            <a:pPr marL="740664" marR="0" lvl="2" indent="-283464"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Prevalent in male-dominated fields</a:t>
            </a:r>
          </a:p>
          <a:p>
            <a:pPr marL="740664" marR="0" lvl="2" indent="-283464" algn="l" rtl="0">
              <a:lnSpc>
                <a:spcPct val="120000"/>
              </a:lnSpc>
              <a:spcBef>
                <a:spcPts val="60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Huge problem in military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5.5</a:t>
            </a:r>
          </a:p>
        </p:txBody>
      </p:sp>
      <p:sp>
        <p:nvSpPr>
          <p:cNvPr id="365" name="Shape 365"/>
          <p:cNvSpPr txBox="1">
            <a:spLocks noGrp="1"/>
          </p:cNvSpPr>
          <p:nvPr>
            <p:ph type="body" idx="1"/>
          </p:nvPr>
        </p:nvSpPr>
        <p:spPr>
          <a:xfrm>
            <a:off x="457200" y="1543793"/>
            <a:ext cx="8229600" cy="4275117"/>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Summarize the struggles for civil rights of older Americans, persons with disabilities, and LBGT Americans.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15370"/>
            <a:ext cx="8229600" cy="137592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Other Groups Active Under the Civil Rights Umbrella</a:t>
            </a:r>
          </a:p>
        </p:txBody>
      </p:sp>
      <p:sp>
        <p:nvSpPr>
          <p:cNvPr id="372" name="Shape 372"/>
          <p:cNvSpPr txBox="1">
            <a:spLocks noGrp="1"/>
          </p:cNvSpPr>
          <p:nvPr>
            <p:ph type="body" idx="1"/>
          </p:nvPr>
        </p:nvSpPr>
        <p:spPr>
          <a:xfrm>
            <a:off x="457200" y="2042556"/>
            <a:ext cx="8229600" cy="4083607"/>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and the Graying of America</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and People with Disabilities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LGBT Rights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Civil Rights and the Graying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a:t>
            </a:r>
            <a:r>
              <a:rPr lang="en-US" b="1" i="0" u="none" strike="noStrike" cap="none" dirty="0">
                <a:solidFill>
                  <a:srgbClr val="007FA3"/>
                </a:solidFill>
                <a:latin typeface="Arial"/>
                <a:ea typeface="Arial"/>
                <a:cs typeface="Arial"/>
                <a:sym typeface="Arial"/>
              </a:rPr>
              <a:t>America</a:t>
            </a:r>
          </a:p>
        </p:txBody>
      </p:sp>
      <p:sp>
        <p:nvSpPr>
          <p:cNvPr id="379" name="Shape 379"/>
          <p:cNvSpPr txBox="1">
            <a:spLocks noGrp="1"/>
          </p:cNvSpPr>
          <p:nvPr>
            <p:ph type="body" idx="1"/>
          </p:nvPr>
        </p:nvSpPr>
        <p:spPr>
          <a:xfrm>
            <a:off x="457200" y="1852551"/>
            <a:ext cx="8229600" cy="4273612"/>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Aging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46 million over 65/15% of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5.5 million over 85 and growing</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Social Security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65 arbitrary age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Never meant to be adequate income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Age discrimination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Limited protection in law</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Civil Rights and People </a:t>
            </a:r>
            <a: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
            </a:r>
            <a:b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br>
            <a: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with </a:t>
            </a: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Disabilities</a:t>
            </a:r>
          </a:p>
        </p:txBody>
      </p:sp>
      <p:sp>
        <p:nvSpPr>
          <p:cNvPr id="386" name="Shape 386"/>
          <p:cNvSpPr txBox="1">
            <a:spLocks noGrp="1"/>
          </p:cNvSpPr>
          <p:nvPr>
            <p:ph type="body" idx="1"/>
          </p:nvPr>
        </p:nvSpPr>
        <p:spPr>
          <a:xfrm>
            <a:off x="457200" y="2030681"/>
            <a:ext cx="8229600" cy="4095482"/>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Direct and indirect discrimination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Public accommodations inaccessible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Legal protections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Rehabilitation Act of 1973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Education of All Handicapped Children Act of 1975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Americans with Disabilities Act of 1990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365760"/>
            <a:ext cx="8229600" cy="94688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Struggle for Equality</a:t>
            </a:r>
          </a:p>
        </p:txBody>
      </p:sp>
      <p:sp>
        <p:nvSpPr>
          <p:cNvPr id="81" name="Shape 81"/>
          <p:cNvSpPr txBox="1">
            <a:spLocks noGrp="1"/>
          </p:cNvSpPr>
          <p:nvPr>
            <p:ph type="body" idx="1"/>
          </p:nvPr>
        </p:nvSpPr>
        <p:spPr>
          <a:xfrm>
            <a:off x="457200" y="1714500"/>
            <a:ext cx="8229600" cy="44116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Conceptions of Equality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Constitution and Inequality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15371"/>
            <a:ext cx="8229600" cy="91278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Disabled Student</a:t>
            </a:r>
          </a:p>
        </p:txBody>
      </p:sp>
      <p:pic>
        <p:nvPicPr>
          <p:cNvPr id="393" name="Shape 393" descr="A photo of a male college student sitting in a wheelchair while a man helps position his legs in the chair."/>
          <p:cNvPicPr preferRelativeResize="0"/>
          <p:nvPr/>
        </p:nvPicPr>
        <p:blipFill rotWithShape="1">
          <a:blip r:embed="rId3">
            <a:alphaModFix/>
          </a:blip>
          <a:srcRect/>
          <a:stretch/>
        </p:blipFill>
        <p:spPr>
          <a:xfrm>
            <a:off x="1234440" y="1312650"/>
            <a:ext cx="6675119" cy="483869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LGBT Rights</a:t>
            </a:r>
          </a:p>
        </p:txBody>
      </p:sp>
      <p:sp>
        <p:nvSpPr>
          <p:cNvPr id="400" name="Shape 40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Toughest battle for equality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Homophobia and violence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Gay rights movement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Stonewall 1969</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Bowers v. Hardwick</a:t>
            </a:r>
            <a:r>
              <a:rPr lang="en-US" sz="2000" b="0" i="0" u="none" strike="noStrike" cap="none">
                <a:solidFill>
                  <a:srgbClr val="000000"/>
                </a:solidFill>
                <a:latin typeface="Verdana"/>
                <a:ea typeface="Verdana"/>
                <a:cs typeface="Verdana"/>
                <a:sym typeface="Verdana"/>
              </a:rPr>
              <a:t> (1986)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Boy Scouts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Lawrence v. Texas</a:t>
            </a:r>
            <a:r>
              <a:rPr lang="en-US" sz="2000" b="0" i="0" u="none" strike="noStrike" cap="none">
                <a:solidFill>
                  <a:srgbClr val="000000"/>
                </a:solidFill>
                <a:latin typeface="Verdana"/>
                <a:ea typeface="Verdana"/>
                <a:cs typeface="Verdana"/>
                <a:sym typeface="Verdana"/>
              </a:rPr>
              <a:t> (2003)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Don't ask, don't tell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Same-sex marriage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15370"/>
            <a:ext cx="8229600" cy="148280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Journal Prompt 5.5: </a:t>
            </a:r>
            <a:r>
              <a:rPr lang="en-US" sz="4000" b="1" i="0" u="none" strike="noStrike" cap="none" dirty="0" smtClean="0">
                <a:solidFill>
                  <a:srgbClr val="007FA3"/>
                </a:solidFill>
                <a:latin typeface="Arial"/>
                <a:ea typeface="Arial"/>
                <a:cs typeface="Arial"/>
                <a:sym typeface="Arial"/>
              </a:rPr>
              <a:t/>
            </a:r>
            <a:br>
              <a:rPr lang="en-US" sz="4000" b="1" i="0" u="none" strike="noStrike" cap="none" dirty="0" smtClean="0">
                <a:solidFill>
                  <a:srgbClr val="007FA3"/>
                </a:solidFill>
                <a:latin typeface="Arial"/>
                <a:ea typeface="Arial"/>
                <a:cs typeface="Arial"/>
                <a:sym typeface="Arial"/>
              </a:rPr>
            </a:br>
            <a:r>
              <a:rPr lang="en-US" sz="4000" b="1" i="0" u="none" strike="noStrike" cap="none" dirty="0" smtClean="0">
                <a:solidFill>
                  <a:srgbClr val="007FA3"/>
                </a:solidFill>
                <a:latin typeface="Arial"/>
                <a:ea typeface="Arial"/>
                <a:cs typeface="Arial"/>
                <a:sym typeface="Arial"/>
              </a:rPr>
              <a:t>LGBT </a:t>
            </a:r>
            <a:r>
              <a:rPr lang="en-US" sz="4000" b="1" i="0" u="none" strike="noStrike" cap="none" dirty="0">
                <a:solidFill>
                  <a:srgbClr val="007FA3"/>
                </a:solidFill>
                <a:latin typeface="Arial"/>
                <a:ea typeface="Arial"/>
                <a:cs typeface="Arial"/>
                <a:sym typeface="Arial"/>
              </a:rPr>
              <a:t>Rights</a:t>
            </a:r>
          </a:p>
        </p:txBody>
      </p:sp>
      <p:sp>
        <p:nvSpPr>
          <p:cNvPr id="406" name="Shape 406"/>
          <p:cNvSpPr txBox="1">
            <a:spLocks noGrp="1"/>
          </p:cNvSpPr>
          <p:nvPr>
            <p:ph type="body" idx="1"/>
          </p:nvPr>
        </p:nvSpPr>
        <p:spPr>
          <a:xfrm>
            <a:off x="457200" y="2006930"/>
            <a:ext cx="8229600" cy="3835729"/>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r>
            <a:br>
              <a:rPr lang="en-US" sz="2400" b="1" i="0" u="none" strike="noStrike" cap="none" dirty="0">
                <a:solidFill>
                  <a:schemeClr val="dk1"/>
                </a:solidFill>
                <a:latin typeface="Arial"/>
                <a:ea typeface="Arial"/>
                <a:cs typeface="Arial"/>
                <a:sym typeface="Arial"/>
              </a:rPr>
            </a:b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One of the most interesting political developments in recent years has been the rapid change in public opinion regarding same gender marriage. What do you think accounts for this change?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332509"/>
            <a:ext cx="8229600" cy="94451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5.6</a:t>
            </a:r>
          </a:p>
        </p:txBody>
      </p:sp>
      <p:sp>
        <p:nvSpPr>
          <p:cNvPr id="412" name="Shape 412"/>
          <p:cNvSpPr txBox="1">
            <a:spLocks noGrp="1"/>
          </p:cNvSpPr>
          <p:nvPr>
            <p:ph type="body" idx="1"/>
          </p:nvPr>
        </p:nvSpPr>
        <p:spPr>
          <a:xfrm>
            <a:off x="457200" y="1721922"/>
            <a:ext cx="8229600" cy="4404241"/>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Trace the evolution of affirmative action policy and assess the arguments for and against it.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96883"/>
            <a:ext cx="8229600" cy="101576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Affirmative Action (1 of 2)</a:t>
            </a:r>
          </a:p>
        </p:txBody>
      </p:sp>
      <p:sp>
        <p:nvSpPr>
          <p:cNvPr id="419" name="Shape 419"/>
          <p:cNvSpPr txBox="1">
            <a:spLocks noGrp="1"/>
          </p:cNvSpPr>
          <p:nvPr>
            <p:ph type="body" idx="1"/>
          </p:nvPr>
        </p:nvSpPr>
        <p:spPr>
          <a:xfrm>
            <a:off x="457200" y="1674421"/>
            <a:ext cx="8229600" cy="4451742"/>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Redressing past discrimination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Equality of results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Quotas and special rules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Controversial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368135"/>
            <a:ext cx="8229600" cy="94451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Affirmative Action (2 of 2)</a:t>
            </a:r>
          </a:p>
        </p:txBody>
      </p:sp>
      <p:sp>
        <p:nvSpPr>
          <p:cNvPr id="426" name="Shape 426"/>
          <p:cNvSpPr txBox="1">
            <a:spLocks noGrp="1"/>
          </p:cNvSpPr>
          <p:nvPr>
            <p:ph type="body" idx="1"/>
          </p:nvPr>
        </p:nvSpPr>
        <p:spPr>
          <a:xfrm>
            <a:off x="457200" y="1710047"/>
            <a:ext cx="8229600" cy="4416116"/>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rgbClr val="000000"/>
                </a:solidFill>
                <a:latin typeface="Verdana"/>
                <a:ea typeface="Verdana"/>
                <a:cs typeface="Verdana"/>
                <a:sym typeface="Verdana"/>
              </a:rPr>
              <a:t>Regents of the University of California v. Bakke </a:t>
            </a:r>
            <a:r>
              <a:rPr lang="en-US" sz="2800" b="0" i="0" u="none" strike="noStrike" cap="none">
                <a:solidFill>
                  <a:srgbClr val="000000"/>
                </a:solidFill>
                <a:latin typeface="Verdana"/>
                <a:ea typeface="Verdana"/>
                <a:cs typeface="Verdana"/>
                <a:sym typeface="Verdana"/>
              </a:rPr>
              <a:t>(1978)</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a:solidFill>
                  <a:srgbClr val="000000"/>
                </a:solidFill>
                <a:latin typeface="Verdana"/>
                <a:ea typeface="Verdana"/>
                <a:cs typeface="Verdana"/>
                <a:sym typeface="Verdana"/>
              </a:rPr>
              <a:t>Adarand Constructors v. Pena </a:t>
            </a:r>
            <a:r>
              <a:rPr lang="en-US" sz="2800" b="0" i="0" u="none" strike="noStrike" cap="none">
                <a:solidFill>
                  <a:srgbClr val="000000"/>
                </a:solidFill>
                <a:latin typeface="Verdana"/>
                <a:ea typeface="Verdana"/>
                <a:cs typeface="Verdana"/>
                <a:sym typeface="Verdana"/>
              </a:rPr>
              <a:t>(1995)</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a:solidFill>
                  <a:srgbClr val="000000"/>
                </a:solidFill>
                <a:latin typeface="Verdana"/>
                <a:ea typeface="Verdana"/>
                <a:cs typeface="Verdana"/>
                <a:sym typeface="Verdana"/>
              </a:rPr>
              <a:t>Parents Involved in Community Schools v. Seattle School District No. 1 </a:t>
            </a:r>
            <a:r>
              <a:rPr lang="en-US" sz="2800" b="0" i="0" u="none" strike="noStrike" cap="none">
                <a:solidFill>
                  <a:srgbClr val="000000"/>
                </a:solidFill>
                <a:latin typeface="Verdana"/>
                <a:ea typeface="Verdana"/>
                <a:cs typeface="Verdana"/>
                <a:sym typeface="Verdana"/>
              </a:rPr>
              <a:t>(2007)</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380010"/>
            <a:ext cx="8229600" cy="93263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5.7</a:t>
            </a:r>
          </a:p>
        </p:txBody>
      </p:sp>
      <p:sp>
        <p:nvSpPr>
          <p:cNvPr id="432" name="Shape 4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Establish how civil rights policy advances democracy and increases the scope of government.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332509"/>
            <a:ext cx="8229600" cy="1436914"/>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Understanding Civil Rights </a:t>
            </a:r>
            <a: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
            </a:r>
            <a:b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br>
            <a:r>
              <a:rPr lang="en-US"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and </a:t>
            </a:r>
            <a:r>
              <a:rPr lang="en-US" b="1" i="0" u="none" strike="noStrike" cap="none" dirty="0">
                <a:solidFill>
                  <a:srgbClr val="007FA3"/>
                </a:solidFill>
                <a:latin typeface="Arial" panose="020B0604020202020204" pitchFamily="34" charset="0"/>
                <a:ea typeface="Rockwell"/>
                <a:cs typeface="Arial" panose="020B0604020202020204" pitchFamily="34" charset="0"/>
                <a:sym typeface="Rockwell"/>
              </a:rPr>
              <a:t>Public Policy</a:t>
            </a:r>
          </a:p>
        </p:txBody>
      </p:sp>
      <p:sp>
        <p:nvSpPr>
          <p:cNvPr id="439" name="Shape 439"/>
          <p:cNvSpPr txBox="1">
            <a:spLocks noGrp="1"/>
          </p:cNvSpPr>
          <p:nvPr>
            <p:ph type="body" idx="1"/>
          </p:nvPr>
        </p:nvSpPr>
        <p:spPr>
          <a:xfrm>
            <a:off x="457200" y="2113808"/>
            <a:ext cx="8229600" cy="4012355"/>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and Democracy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Rights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Civil Rights and Democracy</a:t>
            </a: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Equality basic principle of democracy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One citizen, one vote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Conflict with individual liberty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chemeClr val="dk1"/>
                </a:solidFill>
                <a:latin typeface="Verdana"/>
                <a:ea typeface="Verdana"/>
                <a:cs typeface="Verdana"/>
                <a:sym typeface="Verdana"/>
              </a:rPr>
              <a:t>Favors majority rule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Minorities can threaten majorities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Women 51% of population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African American majorities in southern states during segregation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power of the vote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457200" y="311728"/>
            <a:ext cx="8229600" cy="76892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5.3 Respect for Minority Rights</a:t>
            </a:r>
          </a:p>
        </p:txBody>
      </p:sp>
      <p:sp>
        <p:nvSpPr>
          <p:cNvPr id="453" name="Shape 453"/>
          <p:cNvSpPr txBox="1">
            <a:spLocks noGrp="1"/>
          </p:cNvSpPr>
          <p:nvPr>
            <p:ph type="body" idx="1"/>
          </p:nvPr>
        </p:nvSpPr>
        <p:spPr>
          <a:xfrm>
            <a:off x="457200" y="5854534"/>
            <a:ext cx="8229600" cy="430481"/>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Author’s analysis of 2004 International Social Survey Program data.</a:t>
            </a:r>
          </a:p>
        </p:txBody>
      </p:sp>
      <p:pic>
        <p:nvPicPr>
          <p:cNvPr id="454" name="Shape 454" descr="A bar graph shows the importance different countries rate the protection of minority rights, with the percentage rating respect for minority rights as very important. Israel 77; Spain 69; Portugal 69; France 66; Denmark 64; USA 62; Sweden 61; Ireland 58; Australia 56; Norway 53; Germany 53; Austria 50; New Zealand 49; Switzerland 48; Finland 47; Britain 43; Canada 40; Netherlands 39; Japan 11."/>
          <p:cNvPicPr preferRelativeResize="0"/>
          <p:nvPr/>
        </p:nvPicPr>
        <p:blipFill rotWithShape="1">
          <a:blip r:embed="rId3">
            <a:alphaModFix/>
          </a:blip>
          <a:srcRect/>
          <a:stretch/>
        </p:blipFill>
        <p:spPr>
          <a:xfrm>
            <a:off x="1463040" y="1321911"/>
            <a:ext cx="6217919" cy="4165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Conceptions of Equality</a:t>
            </a:r>
          </a:p>
        </p:txBody>
      </p:sp>
      <p:sp>
        <p:nvSpPr>
          <p:cNvPr id="88" name="Shape 88"/>
          <p:cNvSpPr txBox="1">
            <a:spLocks noGrp="1"/>
          </p:cNvSpPr>
          <p:nvPr>
            <p:ph type="body" idx="1"/>
          </p:nvPr>
        </p:nvSpPr>
        <p:spPr>
          <a:xfrm>
            <a:off x="457200" y="1600201"/>
            <a:ext cx="8229600" cy="4263390"/>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What does equality mean?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sameness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equal rewards or results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Equality of opportunity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Inalienable rights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15370"/>
            <a:ext cx="8229600" cy="13877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Civil Rights and the Scope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of </a:t>
            </a:r>
            <a:r>
              <a:rPr lang="en-US" b="1" i="0" u="none" strike="noStrike" cap="none" dirty="0">
                <a:solidFill>
                  <a:srgbClr val="007FA3"/>
                </a:solidFill>
                <a:latin typeface="Arial"/>
                <a:ea typeface="Arial"/>
                <a:cs typeface="Arial"/>
                <a:sym typeface="Arial"/>
              </a:rPr>
              <a:t>Government</a:t>
            </a:r>
          </a:p>
        </p:txBody>
      </p:sp>
      <p:sp>
        <p:nvSpPr>
          <p:cNvPr id="461" name="Shape 461"/>
          <p:cNvSpPr txBox="1">
            <a:spLocks noGrp="1"/>
          </p:cNvSpPr>
          <p:nvPr>
            <p:ph type="body" idx="1"/>
          </p:nvPr>
        </p:nvSpPr>
        <p:spPr>
          <a:xfrm>
            <a:off x="457200" y="2078182"/>
            <a:ext cx="8229600" cy="4047981"/>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What about limited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Issues Founders could not envision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not exactly limited when it discriminated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5</a:t>
            </a:r>
          </a:p>
        </p:txBody>
      </p:sp>
      <p:sp>
        <p:nvSpPr>
          <p:cNvPr id="467" name="Shape 46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There is no question that some minority groups have suffered from discrimination. There is also no question that most applicants for universities or jobs have not been responsible for this discrimination. Is it possible to help minorities without hurting innocent members of groups who have not suffered discrimination?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473" name="Shape 4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5    </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133: AP Images; 134: </a:t>
            </a:r>
            <a:r>
              <a:rPr lang="en-US" sz="2400" b="0" i="0" u="none" strike="noStrike" cap="none" dirty="0" err="1">
                <a:solidFill>
                  <a:schemeClr val="dk1"/>
                </a:solidFill>
                <a:latin typeface="Arial"/>
                <a:ea typeface="Arial"/>
                <a:cs typeface="Arial"/>
                <a:sym typeface="Arial"/>
              </a:rPr>
              <a:t>Bettmann</a:t>
            </a:r>
            <a:r>
              <a:rPr lang="en-US" sz="2400" b="0" i="0" u="none" strike="noStrike" cap="none" dirty="0">
                <a:solidFill>
                  <a:schemeClr val="dk1"/>
                </a:solidFill>
                <a:latin typeface="Arial"/>
                <a:ea typeface="Arial"/>
                <a:cs typeface="Arial"/>
                <a:sym typeface="Arial"/>
              </a:rPr>
              <a:t>/Corbis/Getty Images; 139: Chuck Burton/AP Images; 141: Alison Wright/ Corbis Documentary/Getty Images; 143: Ron Sachs/</a:t>
            </a:r>
            <a:r>
              <a:rPr lang="en-US" sz="2400" b="0" i="0" u="none" strike="noStrike" cap="none" dirty="0" err="1">
                <a:solidFill>
                  <a:schemeClr val="dk1"/>
                </a:solidFill>
                <a:latin typeface="Arial"/>
                <a:ea typeface="Arial"/>
                <a:cs typeface="Arial"/>
                <a:sym typeface="Arial"/>
              </a:rPr>
              <a:t>dpa</a:t>
            </a:r>
            <a:r>
              <a:rPr lang="en-US" sz="2400" b="0" i="0" u="none" strike="noStrike" cap="none" dirty="0">
                <a:solidFill>
                  <a:schemeClr val="dk1"/>
                </a:solidFill>
                <a:latin typeface="Arial"/>
                <a:ea typeface="Arial"/>
                <a:cs typeface="Arial"/>
                <a:sym typeface="Arial"/>
              </a:rPr>
              <a:t>/picture-alliance/Newscom; 144: Library of Congress/Corbis Historical/VCG/Getty Images; 145: Bill </a:t>
            </a:r>
            <a:r>
              <a:rPr lang="en-US" sz="2400" b="0" i="0" u="none" strike="noStrike" cap="none" dirty="0" err="1">
                <a:solidFill>
                  <a:schemeClr val="dk1"/>
                </a:solidFill>
                <a:latin typeface="Arial"/>
                <a:ea typeface="Arial"/>
                <a:cs typeface="Arial"/>
                <a:sym typeface="Arial"/>
              </a:rPr>
              <a:t>Pugliano</a:t>
            </a:r>
            <a:r>
              <a:rPr lang="en-US" sz="2400" b="0" i="0" u="none" strike="noStrike" cap="none" dirty="0">
                <a:solidFill>
                  <a:schemeClr val="dk1"/>
                </a:solidFill>
                <a:latin typeface="Arial"/>
                <a:ea typeface="Arial"/>
                <a:cs typeface="Arial"/>
                <a:sym typeface="Arial"/>
              </a:rPr>
              <a:t>/Getty Images; 148: NASA; 149: Scott Olson/Getty Images News/ Getty Images; 153: Chris O’Meara/AP Images; 155: Tom Cheney/The New Yorker Collection/The Cartoon Bank</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Constitution and Inequality</a:t>
            </a:r>
          </a:p>
        </p:txBody>
      </p:sp>
      <p:sp>
        <p:nvSpPr>
          <p:cNvPr id="95" name="Shape 95"/>
          <p:cNvSpPr txBox="1">
            <a:spLocks noGrp="1"/>
          </p:cNvSpPr>
          <p:nvPr>
            <p:ph type="body" idx="1"/>
          </p:nvPr>
        </p:nvSpPr>
        <p:spPr>
          <a:xfrm>
            <a:off x="457200" y="1657350"/>
            <a:ext cx="8229600" cy="446881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Fourteenth Amendment (1868)</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Equal protection of the laws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Standards of review</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Reasonable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Inherently suspect classifications</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Race and ethnicity</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Compelling public interest</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No other way to accomplish purpose of law</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Intermediate scrutiny</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Gender</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Substantial relationship to purpose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85775" y="320040"/>
            <a:ext cx="8229600" cy="1611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panose="020B0604020202020204" pitchFamily="34" charset="0"/>
                <a:cs typeface="Arial" panose="020B0604020202020204" pitchFamily="34" charset="0"/>
                <a:sym typeface="Arial"/>
              </a:rPr>
              <a:t>Table 5.1 </a:t>
            </a:r>
            <a:r>
              <a:rPr lang="en-US" sz="3200" b="1" i="0" u="none" strike="noStrike" cap="none" dirty="0">
                <a:solidFill>
                  <a:srgbClr val="007FA3"/>
                </a:solidFill>
                <a:latin typeface="Arial" panose="020B0604020202020204" pitchFamily="34" charset="0"/>
                <a:ea typeface="Rockwell"/>
                <a:cs typeface="Arial" panose="020B0604020202020204" pitchFamily="34" charset="0"/>
                <a:sym typeface="Rockwell"/>
              </a:rPr>
              <a:t>Standards of Review for Classifications under the Equal </a:t>
            </a:r>
            <a:r>
              <a:rPr lang="en-US" sz="3200"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
            </a:r>
            <a:br>
              <a:rPr lang="en-US" sz="3200"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br>
            <a:r>
              <a:rPr lang="en-US" sz="3200" b="1" i="0" u="none" strike="noStrike" cap="none" dirty="0" smtClean="0">
                <a:solidFill>
                  <a:srgbClr val="007FA3"/>
                </a:solidFill>
                <a:latin typeface="Arial" panose="020B0604020202020204" pitchFamily="34" charset="0"/>
                <a:ea typeface="Rockwell"/>
                <a:cs typeface="Arial" panose="020B0604020202020204" pitchFamily="34" charset="0"/>
                <a:sym typeface="Rockwell"/>
              </a:rPr>
              <a:t>Protection Clause</a:t>
            </a:r>
            <a:endParaRPr lang="en-US" sz="3200" b="1" i="0" u="none" strike="noStrike" cap="none" dirty="0">
              <a:solidFill>
                <a:srgbClr val="007FA3"/>
              </a:solidFill>
              <a:latin typeface="Arial" panose="020B0604020202020204" pitchFamily="34" charset="0"/>
              <a:ea typeface="Rockwell"/>
              <a:cs typeface="Arial" panose="020B0604020202020204" pitchFamily="34" charset="0"/>
              <a:sym typeface="Rockwell"/>
            </a:endParaRPr>
          </a:p>
        </p:txBody>
      </p:sp>
      <p:graphicFrame>
        <p:nvGraphicFramePr>
          <p:cNvPr id="102" name="Shape 102"/>
          <p:cNvGraphicFramePr/>
          <p:nvPr>
            <p:extLst>
              <p:ext uri="{D42A27DB-BD31-4B8C-83A1-F6EECF244321}">
                <p14:modId xmlns:p14="http://schemas.microsoft.com/office/powerpoint/2010/main" val="2528123157"/>
              </p:ext>
            </p:extLst>
          </p:nvPr>
        </p:nvGraphicFramePr>
        <p:xfrm>
          <a:off x="485775" y="2174240"/>
          <a:ext cx="8229600" cy="3815120"/>
        </p:xfrm>
        <a:graphic>
          <a:graphicData uri="http://schemas.openxmlformats.org/drawingml/2006/table">
            <a:tbl>
              <a:tblPr firstRow="1" bandRow="1">
                <a:noFill/>
                <a:tableStyleId>{2B57ECA7-4209-411B-91BC-9DC25F2BB577}</a:tableStyleId>
              </a:tblPr>
              <a:tblGrid>
                <a:gridCol w="2743200"/>
                <a:gridCol w="2743200"/>
                <a:gridCol w="27432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dirty="0"/>
                        <a:t>Basis of Classification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Standard of Review</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Applying the Test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0" u="none" strike="noStrike" cap="none"/>
                        <a:t>Race and ethnicity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Inherently suspect—</a:t>
                      </a:r>
                    </a:p>
                    <a:p>
                      <a:pPr marL="0" marR="0" lvl="0" indent="0" algn="l" rtl="0">
                        <a:lnSpc>
                          <a:spcPct val="100000"/>
                        </a:lnSpc>
                        <a:spcBef>
                          <a:spcPts val="0"/>
                        </a:spcBef>
                        <a:spcAft>
                          <a:spcPts val="0"/>
                        </a:spcAft>
                        <a:buClr>
                          <a:srgbClr val="000000"/>
                        </a:buClr>
                        <a:buSzPct val="25000"/>
                        <a:buFont typeface="Arial"/>
                        <a:buNone/>
                      </a:pPr>
                      <a:r>
                        <a:rPr lang="en-US" sz="1600" i="1" u="none" strike="noStrike" cap="none" dirty="0"/>
                        <a:t>difficult to meet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Is the classification necessary to accomplish a compelling governmental goal? Is it the least restrictive way to achieve that goal?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Gender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Intermediate scrutiny—</a:t>
                      </a:r>
                    </a:p>
                    <a:p>
                      <a:pPr marL="0" marR="0" lvl="0" indent="0" algn="l" rtl="0">
                        <a:lnSpc>
                          <a:spcPct val="100000"/>
                        </a:lnSpc>
                        <a:spcBef>
                          <a:spcPts val="0"/>
                        </a:spcBef>
                        <a:spcAft>
                          <a:spcPts val="0"/>
                        </a:spcAft>
                        <a:buClr>
                          <a:srgbClr val="000000"/>
                        </a:buClr>
                        <a:buSzPct val="25000"/>
                        <a:buFont typeface="Arial"/>
                        <a:buNone/>
                      </a:pPr>
                      <a:r>
                        <a:rPr lang="en-US" sz="1600" i="1" u="none" strike="noStrike" cap="none"/>
                        <a:t>moderately difficult to meet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Does the classification bear a substantial relationship to an important governmental goal?</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Other (age, wealth, etc.)</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a:t>Reasonableness—</a:t>
                      </a:r>
                    </a:p>
                    <a:p>
                      <a:pPr marL="0" marR="0" lvl="0" indent="0" algn="l" rtl="0">
                        <a:lnSpc>
                          <a:spcPct val="100000"/>
                        </a:lnSpc>
                        <a:spcBef>
                          <a:spcPts val="0"/>
                        </a:spcBef>
                        <a:spcAft>
                          <a:spcPts val="0"/>
                        </a:spcAft>
                        <a:buClr>
                          <a:srgbClr val="000000"/>
                        </a:buClr>
                        <a:buSzPct val="25000"/>
                        <a:buFont typeface="Arial"/>
                        <a:buNone/>
                      </a:pPr>
                      <a:r>
                        <a:rPr lang="en-US" sz="1600" i="1" u="none" strike="noStrike" cap="none"/>
                        <a:t>easy to meet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a:t>Does the classification have a rational relationship to a legitimate government goal?</a:t>
                      </a:r>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0"/>
            <a:ext cx="8229600" cy="13391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MLK Meets with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President </a:t>
            </a:r>
            <a:r>
              <a:rPr lang="en-US" b="1" i="0" u="none" strike="noStrike" cap="none" dirty="0">
                <a:solidFill>
                  <a:srgbClr val="007FA3"/>
                </a:solidFill>
                <a:latin typeface="Arial"/>
                <a:ea typeface="Arial"/>
                <a:cs typeface="Arial"/>
                <a:sym typeface="Arial"/>
              </a:rPr>
              <a:t>Johnson</a:t>
            </a:r>
          </a:p>
        </p:txBody>
      </p:sp>
      <p:pic>
        <p:nvPicPr>
          <p:cNvPr id="109" name="Shape 109" descr="A black and white photo of President Lyndon B. Johnson sitting down with civil rights leaders Roy Wilkins, James Farmer, Dr. Martin Luther King Jr., and Whitney Young."/>
          <p:cNvPicPr preferRelativeResize="0"/>
          <p:nvPr/>
        </p:nvPicPr>
        <p:blipFill rotWithShape="1">
          <a:blip r:embed="rId3">
            <a:alphaModFix/>
          </a:blip>
          <a:srcRect/>
          <a:stretch/>
        </p:blipFill>
        <p:spPr>
          <a:xfrm>
            <a:off x="685800" y="1927860"/>
            <a:ext cx="7772400" cy="3852854"/>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4413</Words>
  <Application>Microsoft Office PowerPoint</Application>
  <PresentationFormat>On-screen Show (4:3)</PresentationFormat>
  <Paragraphs>415</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Noto Sans Symbols</vt:lpstr>
      <vt:lpstr>Rockwell</vt:lpstr>
      <vt:lpstr>Times New Roman</vt:lpstr>
      <vt:lpstr>Verdana</vt:lpstr>
      <vt:lpstr>508 Lecture</vt:lpstr>
      <vt:lpstr>Government in America: People, Politics and Policy</vt:lpstr>
      <vt:lpstr>Learning Objectives (1 of 2)</vt:lpstr>
      <vt:lpstr>Learning Objectives (2 of 2)</vt:lpstr>
      <vt:lpstr>Learning Objective 5.1</vt:lpstr>
      <vt:lpstr>The Struggle for Equality</vt:lpstr>
      <vt:lpstr>Conceptions of Equality</vt:lpstr>
      <vt:lpstr>The Constitution and Inequality</vt:lpstr>
      <vt:lpstr>Table 5.1 Standards of Review for Classifications under the Equal  Protection Clause</vt:lpstr>
      <vt:lpstr>MLK Meets with  President Johnson</vt:lpstr>
      <vt:lpstr>Learning Objective 5.2</vt:lpstr>
      <vt:lpstr>African Americans’ Civil Rights</vt:lpstr>
      <vt:lpstr>Slavery</vt:lpstr>
      <vt:lpstr>Reconstruction and Segregation  (1 of 2)</vt:lpstr>
      <vt:lpstr>Segregated Water Fountain </vt:lpstr>
      <vt:lpstr>Reconstruction and Segregation  (2 of 2)</vt:lpstr>
      <vt:lpstr>Equal Education</vt:lpstr>
      <vt:lpstr>Figure 5.1 Percentage of Black Students Attending School with Any Whites in Southern States</vt:lpstr>
      <vt:lpstr>The Civil Rights Movement and Public Policy </vt:lpstr>
      <vt:lpstr>Voting Rights (1 of 2)</vt:lpstr>
      <vt:lpstr>Voting Rights (2 of 2)</vt:lpstr>
      <vt:lpstr>Learning Objective 5.3</vt:lpstr>
      <vt:lpstr>The Rights of Other  Minority Groups</vt:lpstr>
      <vt:lpstr>Figure 5.2 Minority Population By State</vt:lpstr>
      <vt:lpstr>Native Americans (1 of 2)</vt:lpstr>
      <vt:lpstr>Native Americans (2 of 2)</vt:lpstr>
      <vt:lpstr>Hispanic Americans (1 of 2)</vt:lpstr>
      <vt:lpstr>Hispanic Americans (2 of 2)</vt:lpstr>
      <vt:lpstr>Journal Prompt 5.3:  Hispanic Americans</vt:lpstr>
      <vt:lpstr>Asian Americans</vt:lpstr>
      <vt:lpstr>Japanese Internment Camp</vt:lpstr>
      <vt:lpstr>Arab Americans and Muslims</vt:lpstr>
      <vt:lpstr>Islamic Center</vt:lpstr>
      <vt:lpstr>Learning Objective 5.4</vt:lpstr>
      <vt:lpstr>The Rights of Women</vt:lpstr>
      <vt:lpstr>The Battle for the Vote</vt:lpstr>
      <vt:lpstr>The “Doldrums”: 1920–1960</vt:lpstr>
      <vt:lpstr>The Second Feminist Wave</vt:lpstr>
      <vt:lpstr>Women in the Workplace</vt:lpstr>
      <vt:lpstr>Wage Discrimination and Comparable Worth</vt:lpstr>
      <vt:lpstr>Employment</vt:lpstr>
      <vt:lpstr>Female Astronauts</vt:lpstr>
      <vt:lpstr>Education</vt:lpstr>
      <vt:lpstr>Military Service</vt:lpstr>
      <vt:lpstr>Women Soldiers</vt:lpstr>
      <vt:lpstr>Sexual Harassment</vt:lpstr>
      <vt:lpstr>Learning Objective 5.5</vt:lpstr>
      <vt:lpstr>Other Groups Active Under the Civil Rights Umbrella</vt:lpstr>
      <vt:lpstr>Civil Rights and the Graying  of America</vt:lpstr>
      <vt:lpstr>Civil Rights and People  with Disabilities</vt:lpstr>
      <vt:lpstr>Disabled Student</vt:lpstr>
      <vt:lpstr>LGBT Rights</vt:lpstr>
      <vt:lpstr>Journal Prompt 5.5:  LGBT Rights</vt:lpstr>
      <vt:lpstr>Learning Objective 5.6</vt:lpstr>
      <vt:lpstr>Affirmative Action (1 of 2)</vt:lpstr>
      <vt:lpstr>Affirmative Action (2 of 2)</vt:lpstr>
      <vt:lpstr>Learning Objective 5.7</vt:lpstr>
      <vt:lpstr>Understanding Civil Rights  and Public Policy</vt:lpstr>
      <vt:lpstr>Civil Rights and Democracy</vt:lpstr>
      <vt:lpstr>Figure 5.3 Respect for Minority Rights</vt:lpstr>
      <vt:lpstr>Civil Rights and the Scope  of Government</vt:lpstr>
      <vt:lpstr>Shared Writing 5</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50</cp:revision>
  <dcterms:modified xsi:type="dcterms:W3CDTF">2017-02-15T10:24:28Z</dcterms:modified>
</cp:coreProperties>
</file>