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A22704-346E-44F3-AB0D-93150C3F9787}">
  <a:tblStyle styleId="{4EA22704-346E-44F3-AB0D-93150C3F9787}"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09" autoAdjust="0"/>
    <p:restoredTop sz="89260" autoAdjust="0"/>
  </p:normalViewPr>
  <p:slideViewPr>
    <p:cSldViewPr snapToGrid="0">
      <p:cViewPr varScale="1">
        <p:scale>
          <a:sx n="79" d="100"/>
          <a:sy n="79" d="100"/>
        </p:scale>
        <p:origin x="100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1200" b="0" i="0" u="none" strike="noStrike" cap="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3038086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0748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amendments were passed by Congress on September 25, 1789, and ratified by the states on December 15, 1791.</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13" name="Shape 11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5931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Originally, the Bill of Rights applied to the federal government only. Note that the First Amendment reads, "Congress shall make no law…." State constitutions had their own bills of rights, and Americans had a different view about what states and the federal government should be allowed to do.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1" name="Shape 1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10445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lists the year that each right has been incorporated, and the case. Note that the Fourteenth Amendment was ratified in 1868 and incorporation began in 1925. Which rights have not been incorporated?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11287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4" name="Shape 1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lists the year that each right has been incorporated, and the case. Note that the Fourteenth Amendment was ratified in 1868 and incorporation began in 1925. Which rights have not been incorporated?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35" name="Shape 1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8262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lists the year that each right has been incorporated, and the case. Note that the Fourteenth Amendment was ratified in 1868 and incorporation began in 1925. Which rights have not been incorporated?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9545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table lists the year that each right has been incorporated, and the case. Note that the Fourteenth Amendment was ratified in 1868 and incorporation began in 1925. Which rights have not been incorporated?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50" name="Shape 1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25062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2126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2" name="Shape 16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Amendment contains two provisions restricting government intrusion into religious beliefs.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63" name="Shape 1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55993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Many nations have a national religion, and tolerance for the practice of other religions varies considerably. Since many of the colonists who came to America were fleeing religious persecution, it was especially important to them that the government not be able to establish a national religion.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018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Should federal aid money go to private parochial schools? What if most of those schools happen to be Catholic? Is that showing favoritism to the Catholic church? The Supreme Court considered the constitutionality of aid to parochial schools in the 1971 case </a:t>
            </a:r>
            <a:r>
              <a:rPr lang="en-US" sz="1200" b="0" i="1" u="none" strike="noStrike" cap="none">
                <a:solidFill>
                  <a:schemeClr val="dk1"/>
                </a:solidFill>
                <a:latin typeface="Arial"/>
                <a:ea typeface="Arial"/>
                <a:cs typeface="Arial"/>
                <a:sym typeface="Arial"/>
              </a:rPr>
              <a:t>Lemon v. Kurtzman</a:t>
            </a:r>
            <a:r>
              <a:rPr lang="en-US" sz="1200" b="0" i="0" u="none" strike="noStrike" cap="none">
                <a:solidFill>
                  <a:schemeClr val="dk1"/>
                </a:solidFill>
                <a:latin typeface="Arial"/>
                <a:ea typeface="Arial"/>
                <a:cs typeface="Arial"/>
                <a:sym typeface="Arial"/>
              </a:rPr>
              <a:t>. The Court's ruling in this case developed a three-part test, known as the </a:t>
            </a:r>
            <a:r>
              <a:rPr lang="en-US" sz="1200" b="0" i="1" u="none" strike="noStrike" cap="none">
                <a:solidFill>
                  <a:schemeClr val="dk1"/>
                </a:solidFill>
                <a:latin typeface="Arial"/>
                <a:ea typeface="Arial"/>
                <a:cs typeface="Arial"/>
                <a:sym typeface="Arial"/>
              </a:rPr>
              <a:t>Lemon</a:t>
            </a:r>
            <a:r>
              <a:rPr lang="en-US" sz="1200" b="0" i="0" u="none" strike="noStrike" cap="none">
                <a:solidFill>
                  <a:schemeClr val="dk1"/>
                </a:solidFill>
                <a:latin typeface="Arial"/>
                <a:ea typeface="Arial"/>
                <a:cs typeface="Arial"/>
                <a:sym typeface="Arial"/>
              </a:rPr>
              <a:t> Test, to determine if aid is constitutional. The aid must have a secular legislative purpose, must have a primary effect that neither advances nor inhibits religion, and must not foster excessive government "entanglement" with religion.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77" name="Shape 1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7462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109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In a series of cases over the past thirty years, the Supreme Court has ruled that public schools and universities that permit student groups to use their facilities or rent them out must provide equal access to religious groups. They also must fund religious student magazines if they provide funds for secular ones.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7970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most controversial issues regarding the First Amendment's prohibition of the establishment of religion is prayer in public schools. Although students may pray on their own, school authorities may not sponsor or encourage prayer. Some schools violate the law, however.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2527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Fundamentalist and evangelical Christians have tried to oust the teaching of evolution from public school science classrooms and replace it with the religious doctrine of creationism. The Court has consistently overturned state laws requiring teachers to teach creationism or prohibiting the teaching of evolution.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36491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free exercise clause pertains to the right of individuals to practice the religion of their choice. When religious practices violate societal norms and laws, the issue of free exercise comes before the courts. People have the right to believe whatever they want, but that doesn't give them the right to put their beliefs into practice if they violate certain laws or the rights of others. For example, the free exercise clause doesn't protect your right to kill someone if your religious beliefs dictate human sacrifice. But most issues before the Supreme Court are more subtle.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05" name="Shape 20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5577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Despite 9/11, Americans are more tolerant of the free speech rights of religious extremists than are people in other democracies with developed economies. </a:t>
            </a: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Survey Question: There are some people whose views are considered extreme by the majority. Consider religious extremists, that is, people who believe that their religion is the only true faith and all other religions should be considered enemies. Do you think such people should be allowed to hold public meetings to express their views?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12" name="Shape 2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82695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9" name="Shape 21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Cassius Clay was the world heavyweight boxing champion before he converted to Islam, changed his name to Muhammad Ali, and was drafted during the war in Vietnam. Arguing that he opposed war on religious grounds, he refused to join the army. The federal government prosecuted him for draft dodging, and he was stripped of his title. In 1971, the Supreme Court overturned his conviction for draft evasion. He is pictured here at the Houston induction center in 1967.</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20" name="Shape 2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10891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6746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We've just learned that freedom of conscience in the United States is absolute. Americans can believe whatever they want, and are only limited in how they put their beliefs into practice. Just as freedom to practice one's beliefs is limited, so is the freedom to express them. Most forms of speech are permissible, but the Courts have defined certain forms of speech as exempt from Constitutional protection. To paraphrase Supreme Court Justice Oliver Wendell Holmes, you can't shout "fire" in a crowded theater.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33" name="Shape 2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3312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0" name="Shape 2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07583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Prior restraint is another term for censorship. Prior restraint occurs when a government forbids the publication of material in advance, rather than ruling on its legality afterward.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47" name="Shape 24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47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 name="Shape 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89624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Supreme Court has been sympathetic to limits on free speech during wartime in the name of national security. Such limits are set for the sake of preserving public order and preventing people who are opposed to the war from hindering the war effort. </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As we've discussed, the Court allowed the prosecution of people who were accused of being communists. In later years, as in the case of </a:t>
            </a:r>
            <a:r>
              <a:rPr lang="en-US" sz="1200" b="0" i="1" u="none" strike="noStrike" cap="none">
                <a:solidFill>
                  <a:schemeClr val="dk1"/>
                </a:solidFill>
                <a:latin typeface="Arial"/>
                <a:ea typeface="Arial"/>
                <a:cs typeface="Arial"/>
                <a:sym typeface="Arial"/>
              </a:rPr>
              <a:t>Brandenburg</a:t>
            </a:r>
            <a:r>
              <a:rPr lang="en-US" sz="1200" b="0" i="0" u="none" strike="noStrike" cap="none">
                <a:solidFill>
                  <a:schemeClr val="dk1"/>
                </a:solidFill>
                <a:latin typeface="Arial"/>
                <a:ea typeface="Arial"/>
                <a:cs typeface="Arial"/>
                <a:sym typeface="Arial"/>
              </a:rPr>
              <a:t>, the Court narrowed its interpretation, finding that it's permissible to advocate the violent overthrow of the government in the abstract as long as doing so does not incite anyone to "imminent lawless action."</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54" name="Shape 2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1842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prevailing political climate often determines what limits the government will place on free speech. During the early 1950s, Senator Joseph McCarthy's persuasive—if unproven—accusations that many public officials were communists created an atmosphere in which the courts placed restrictions on freedom of expression—restrictions that would be unacceptable today.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1" name="Shape 2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11635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Supreme Court ruled in </a:t>
            </a:r>
            <a:r>
              <a:rPr lang="en-US" sz="1200" b="0" i="1" u="none" strike="noStrike" cap="none">
                <a:solidFill>
                  <a:schemeClr val="dk1"/>
                </a:solidFill>
                <a:latin typeface="Arial"/>
                <a:ea typeface="Arial"/>
                <a:cs typeface="Arial"/>
                <a:sym typeface="Arial"/>
              </a:rPr>
              <a:t>Roth v. United States</a:t>
            </a:r>
            <a:r>
              <a:rPr lang="en-US" sz="1200" b="0" i="0" u="none" strike="noStrike" cap="none">
                <a:solidFill>
                  <a:schemeClr val="dk1"/>
                </a:solidFill>
                <a:latin typeface="Arial"/>
                <a:ea typeface="Arial"/>
                <a:cs typeface="Arial"/>
                <a:sym typeface="Arial"/>
              </a:rPr>
              <a:t> that obscenity is not constitutionally protected, but defining what is obscene has proven elusive. Standards vary from place to place and from time to time. A group of citizens couldn't look at the same book or movie or painting and agree on whether it was great art or obscenity.</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68" name="Shape 2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40548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Many people are concerned about the impact of violent video games on children. Although government can regulate depictions of some sexual material, it cannot regulate depictions of violence.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75" name="Shape 2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80352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Malicious false statements that damage a person's reputation aren't protected speech. Written defamation is called libel. Spoken defamation is called slander. Both offenses can be prosecuted, but the standards for conviction are high.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82" name="Shape 2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8160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011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Symbolic speech is action that expresses an opinion. The Supreme Court has ruled that symbolic speech is protected by the First Amendment in the same way as spoken or written speech. One famous decision in favor of symbolic speech included the Court's ruling that students had the right to wear black armbands to protest the Vietnam War. Other decisions ruled that state laws prohibiting flag burning are unconstitutional, and that organizers of a parade are free to exclude groups, such as gays and lesbians, from participating because a parade is a form of protected speech.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60748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Defendants in court cases sometimes argue that negative press coverage of their case threatens their right to a fair trial. And there's certainly evidence that the opinions of the public as to the guilt or innocence of the accused are shaped by the media. But the Court has been largely unsympathetic to these claims, preferring to keep information—and trials themselves—open to the public.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2" name="Shape 3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596657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8" name="Shape 3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conflicting rights of free press and fair trials provide a dilemma for the courts. Here, Michael Jackson arrives in the Santa Barbara County courthouse in California for his trial on charges of molesting children. The trial received an enormous amount of press coverage, most of it critical of Jackson.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09" name="Shape 3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12776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Commercial speech, such as advertising, is regulated by the FTC. This agency decides what goods can be advertised where, and determines the limits of the content. Advertisers cannot make false claims about what their products can do, but they have leeway in what is implied by the advertisement. The courts have struck down state laws preventing advertising of goods and services such as casino gambling that are legal in the state.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39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07798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91167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the Supreme Court ruled in </a:t>
            </a:r>
            <a:r>
              <a:rPr lang="en-US" sz="1200" b="0" i="1" u="none" strike="noStrike" cap="none">
                <a:solidFill>
                  <a:schemeClr val="dk1"/>
                </a:solidFill>
                <a:latin typeface="Arial"/>
                <a:ea typeface="Arial"/>
                <a:cs typeface="Arial"/>
                <a:sym typeface="Arial"/>
              </a:rPr>
              <a:t>Roth v. United States </a:t>
            </a:r>
            <a:r>
              <a:rPr lang="en-US" sz="1200" b="0" i="0" u="none" strike="noStrike" cap="none">
                <a:solidFill>
                  <a:schemeClr val="dk1"/>
                </a:solidFill>
                <a:latin typeface="Arial"/>
                <a:ea typeface="Arial"/>
                <a:cs typeface="Arial"/>
                <a:sym typeface="Arial"/>
              </a:rPr>
              <a:t>that obscenity is not protected by the First Amendment, determining just what is obscene has proven difficult. Popular radio personality Howard Stern pressed the limits of obscenity rules when he worked for radio stations using the public airwaves. Ultimately, he moved to satellite radio, where the rules are much less restrictive.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23" name="Shape 3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2489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limits of the use of money in political campaigns have been tested on free speech grounds. In 1971, Congress attempted to limit the influence of money by passing the Election Campaign Act which, among other things, limited campaign contributions to candidates. In 1976, in the case of </a:t>
            </a:r>
            <a:r>
              <a:rPr lang="en-US" sz="1200" b="0" i="1" u="none" strike="noStrike" cap="none">
                <a:solidFill>
                  <a:schemeClr val="dk1"/>
                </a:solidFill>
                <a:latin typeface="Arial"/>
                <a:ea typeface="Arial"/>
                <a:cs typeface="Arial"/>
                <a:sym typeface="Arial"/>
              </a:rPr>
              <a:t>Buckley v. Valeo</a:t>
            </a:r>
            <a:r>
              <a:rPr lang="en-US" sz="1200" b="0" i="0" u="none" strike="noStrike" cap="none">
                <a:solidFill>
                  <a:schemeClr val="dk1"/>
                </a:solidFill>
                <a:latin typeface="Arial"/>
                <a:ea typeface="Arial"/>
                <a:cs typeface="Arial"/>
                <a:sym typeface="Arial"/>
              </a:rPr>
              <a:t>, the Supreme Court invalidated parts of this law, arguing that spending money to influence elections is a form of protected speech.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30" name="Shape 3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25088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129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Freedom to assemble is often overlooked. Freedoms of speech and of the press, not to mention religion, are usually debated more often. But freedom of assembly is the basis for forming interest groups, as well as exercising speech rights to petition the government and protest for redress of grievances.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43" name="Shape 3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4694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First Amendment protects the literal right to assemble; to gather together as a group to make a statement. Because this freedom can conflict with other societal values the government is allowed to place reasonable limits, called time, place, and manner restrictions, on the freedom of assembly. It should also be noted that no group can simply hold a spontaneous demonstration anytime, anywhere, and in any way it chooses. Usually groups must apply to local city government for a permit and post a bond of a few hundred dollars as a security deposit.</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buClr>
                <a:schemeClr val="dk1"/>
              </a:buClr>
              <a:buSzPct val="25000"/>
              <a:buFont typeface="Arial"/>
              <a:buNone/>
            </a:pPr>
            <a:r>
              <a:rPr lang="en-US" sz="1200" b="0" i="0" u="none" strike="noStrike" cap="none">
                <a:solidFill>
                  <a:schemeClr val="dk1"/>
                </a:solidFill>
                <a:latin typeface="Arial"/>
                <a:ea typeface="Arial"/>
                <a:cs typeface="Arial"/>
                <a:sym typeface="Arial"/>
              </a:rPr>
              <a:t>Protests that verge on harassment tests the balance between freedom and order in American society. If a pro-life advocate protests outside and abortion clinic and seeks to shame or harass clients into staying away there is a conflict of rights; the protester’s freedom of assembly against the client’s right to obtain an abortion.</a:t>
            </a:r>
          </a:p>
        </p:txBody>
      </p:sp>
      <p:sp>
        <p:nvSpPr>
          <p:cNvPr id="350" name="Shape 3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167369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6" name="Shape 35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White supremacists and people opposing them square off. The Supreme Court has generally upheld the right of any group, no matter how controversial or offensive, to peaceably assemble, as long as the group's demonstrations remain on public property.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57" name="Shape 35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628155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right to associate with like-minded people is constitutionally protected. When a group is interested in political change, government is sometimes curious to get its hands on group membership lists. In 1958, the Court ruled that Alabama had no right to force the NAACP to turn over its membership list.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64" name="Shape 3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04249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0" name="Shape 3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2561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Second Amendment right to bear arms is one of the most controversial constitutional rights. Opponents of gun control, represented by one of the most powerful interest groups, the NRA, argue that virtually every national, state, or local gun law is unconstitutional. Proponents argue that the Second Amendment is meant to apply to the right of states to create militias, not the right of individual citizens to arm themselves to the teeth.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77" name="Shape 3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11680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3" name="Shape 3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This mother and daughter attending the annual meeting of the National Rifle Association are enjoying the right to bear arms. This right is not absolute, however.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84" name="Shape 3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49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486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At first, most freedoms in the Bill of Rights applied only to the citizen's relationship with the federal government. Now, however, through the process of incorporation, most of the Bill of Rights applies to the citizen's relationship with state and local governments.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78" name="Shape 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37199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2450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Persons accused of crimes in the United States enjoy a range of constitutional protections to prevent the abuse of government power. If you're accused of a crime, you're protected from unreasonable and unwarranted search and seizure of your person and property. Illegally obtained evidence can't be used against you, and you're not required to be a witness against yourself. You have the right to legal counsel to represent you, and the right to a speedy and public trial by a jury of your peers.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912894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Although our criminal justice system is complex, it can be broken down into stages. The Constitution protects the rights of the accused at every stage.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271209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Fourth Amendment provides protection against unreasonable searches and seizures. In practice, this means that the authorities must have a good reason to suspect a crime in order to ask a judge for a warrant to search a person or place. In practice, the circumstances of apprehending criminals have led to the Court upholding warrantless searches in various cases, and making lots of exceptions to the need for a warrant.</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11" name="Shape 4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96014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Determining the limits of the protection against unreasonable search and seizure has occupied the Supreme Court for decades. Here Chicago police officers search a vehicle and a woman.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18" name="Shape 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5449749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4" name="Shape 42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Fifth Amendment protection against self-incrimination means that the burden of proof is on the prosecution. If you are accused of a crime, you cannot be compelled to testify against yourself, nor are you required to proclaim your innocence. You are innocent until the state proves that you're guilty, without your assistance in that endeavor.</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25" name="Shape 4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04726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most important principles of constitutional law is that defendants in criminal cases have rights. Probable cause and/or a search warrant are required for a legal search for and seizure of incriminating evidence. Here, as required by </a:t>
            </a:r>
            <a:r>
              <a:rPr lang="en-US" sz="1200" b="0" i="1" u="none" strike="noStrike" cap="none">
                <a:solidFill>
                  <a:schemeClr val="dk1"/>
                </a:solidFill>
                <a:latin typeface="Arial"/>
                <a:ea typeface="Arial"/>
                <a:cs typeface="Arial"/>
                <a:sym typeface="Arial"/>
              </a:rPr>
              <a:t>Miranda v. Arizona</a:t>
            </a:r>
            <a:r>
              <a:rPr lang="en-US" sz="1200" b="0" i="0" u="none" strike="noStrike" cap="none">
                <a:solidFill>
                  <a:schemeClr val="dk1"/>
                </a:solidFill>
                <a:latin typeface="Arial"/>
                <a:ea typeface="Arial"/>
                <a:cs typeface="Arial"/>
                <a:sym typeface="Arial"/>
              </a:rPr>
              <a:t>, police officers read a suspect his rights.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32" name="Shape 4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83428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Sixth Amendment guarantees the right to counsel in federal courts. But most trials happen in state courts and most defendants cannot afford an attorney. It was not until 1932 that this right was incorporated, and the state required to pay for an attorney for the indigent, and then only for capital crimes. In 1963, in the famous case of </a:t>
            </a:r>
            <a:r>
              <a:rPr lang="en-US" sz="1200" b="0" i="1" u="none" strike="noStrike" cap="none">
                <a:solidFill>
                  <a:schemeClr val="dk1"/>
                </a:solidFill>
                <a:latin typeface="Arial"/>
                <a:ea typeface="Arial"/>
                <a:cs typeface="Arial"/>
                <a:sym typeface="Arial"/>
              </a:rPr>
              <a:t>Gideon v. Wainwright</a:t>
            </a:r>
            <a:r>
              <a:rPr lang="en-US" sz="1200" b="0" i="0" u="none" strike="noStrike" cap="none">
                <a:solidFill>
                  <a:schemeClr val="dk1"/>
                </a:solidFill>
                <a:latin typeface="Arial"/>
                <a:ea typeface="Arial"/>
                <a:cs typeface="Arial"/>
                <a:sym typeface="Arial"/>
              </a:rPr>
              <a:t>, the Supreme Court extended this right to anyone accused of a felony. Later rulings have extended it to almost any crime in which imprisonment could be imposed.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39" name="Shape 4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93179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Trials receive a lot of media coverage, and our image of the justice system is based on the adversarial process of a trial. But the reality is that fewer than 10% of criminal cases go to trial. That's because 90% of defendants plead guilty and engage in a process called plea bargaining. The defendant pleads guilty in exchange for a reduced sentence or lesser charges. Plea bargaining is a practical necessity; it saves the state time and money. Imagine if the 300,000 cases that go to trial ballooned to ten times that number. A speedy trial would be impossible and the cost of defending the accused would be too high.</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46" name="Shape 4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490302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right to a fair trial is central to our view of justice. Yet trials are relatively rare in the U.S. Most cases are decided through plea bargaining.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53" name="Shape 45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59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319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Bill of Rights was added to the Constitution by popular demand. The abuses of the British government were still fresh in the minds of the colonists, and they did not want their new government to be able to arrest people without cause or jail newspaper editors because of what they published.</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85" name="Shape 8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29559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Prisoners held at the U.S. naval base at Guantánamo Bay, Cuba, present difficult issues of prisoners’ rights.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47543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6" name="Shape 4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Constitution forbids cruel and unusual punishment, but it does not define it. It's up to the sensibilities of the age. The Supreme Court has ruled that overcrowded prison conditions can constitute cruel and unusual punishment, as is a sentence of life in prison for a juvenile offender. The Court has not ruled that the death penalty is in itself cruel and unusual punishment, but has upheld restrictions on its use, such as barring the execution of the mentally ill, the mentally retarded, and juveniles.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67" name="Shape 46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58121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3" name="Shape 4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Supreme Court decisions, new DNA technology, and perhaps a growing public concern about the fairness of the death penalty have resulted in a dramatic drop in the number of death sentences—from 98 in 1999 to 28 in 2015. Texas led the nation in executions, representing 46 percent of the national total in 2015. Texas prosecutors and juries are no more apt to seek and impose death sentences than those in other states that have the death penalty. however, once a death sentence is imposed there, prosecutors, the courts, the pardon board, and the governor are united in moving the process along.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74" name="Shape 4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7953114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1" name="Shape 4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65714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7" name="Shape 4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2524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3" name="Shape 49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Framers of the Constitution were far-sighted in anticipating the needs of the growing republic, but they could not have imagined today's controversies concerning wiretapping, surrogate motherhood, abortion, or Internet pornography. These issues hinge on a supposed right to privacy that is inferred from other constitutional rights.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494" name="Shape 49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3667911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0" name="Shape 5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word "privacy" is never mentioned in the Constitution, but it is clearly implied by other rights. The right to freedom of religion implies a right to exercise private beliefs. The prohibition against unreasonable searches and seizures implies an expectation of privacy at home, as does the prohibition against seizing private property without due process. At its heart, privacy is the right to be left alone.</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01" name="Shape 50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106122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7" name="Shape 5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One of the most famous and controversial cases in Supreme Court history concerns the application of the implied right to privacy to the issue of abortion. In 1973, in the case of </a:t>
            </a:r>
            <a:r>
              <a:rPr lang="en-US" sz="1200" b="0" i="1" u="none" strike="noStrike" cap="none">
                <a:solidFill>
                  <a:schemeClr val="dk1"/>
                </a:solidFill>
                <a:latin typeface="Arial"/>
                <a:ea typeface="Arial"/>
                <a:cs typeface="Arial"/>
                <a:sym typeface="Arial"/>
              </a:rPr>
              <a:t>Roe v. Wade</a:t>
            </a:r>
            <a:r>
              <a:rPr lang="en-US" sz="1200" b="0" i="0" u="none" strike="noStrike" cap="none">
                <a:solidFill>
                  <a:schemeClr val="dk1"/>
                </a:solidFill>
                <a:latin typeface="Arial"/>
                <a:ea typeface="Arial"/>
                <a:cs typeface="Arial"/>
                <a:sym typeface="Arial"/>
              </a:rPr>
              <a:t>, the Court ruled that the right to privacy protects a woman's decision to terminate a pregnancy but that this right is not absolute.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Supreme Court found that the state has a legitimate interest in protecting women's health and prenatal life, so as a pregnancy progresses and the fetus becomes more viable, states can enact increasingly stringent restrictions on abortion. </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Abortion is common; 22% of all pregnancies end in abortion, and more than a million abortions are performed each year. However, the procedure remains controversial and is always on the political agenda.</a:t>
            </a:r>
          </a:p>
          <a:p>
            <a:pPr marL="0" marR="0" lvl="0" indent="0" algn="l" rtl="0">
              <a:spcBef>
                <a:spcPts val="0"/>
              </a:spcBef>
              <a:spcAft>
                <a:spcPts val="0"/>
              </a:spcAft>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Court's 1992 decision in </a:t>
            </a:r>
            <a:r>
              <a:rPr lang="en-US" sz="1200" b="0" i="1" u="none" strike="noStrike" cap="none">
                <a:solidFill>
                  <a:schemeClr val="dk1"/>
                </a:solidFill>
                <a:latin typeface="Arial"/>
                <a:ea typeface="Arial"/>
                <a:cs typeface="Arial"/>
                <a:sym typeface="Arial"/>
              </a:rPr>
              <a:t>Planned Parenthood v. Casey </a:t>
            </a:r>
            <a:r>
              <a:rPr lang="en-US" sz="1200" b="0" i="0" u="none" strike="noStrike" cap="none">
                <a:solidFill>
                  <a:schemeClr val="dk1"/>
                </a:solidFill>
                <a:latin typeface="Arial"/>
                <a:ea typeface="Arial"/>
                <a:cs typeface="Arial"/>
                <a:sym typeface="Arial"/>
              </a:rPr>
              <a:t>made it easier for states to place restrictions on abortion services by stating that such restrictions were unconstitutional only if they placed an "undue burden" on a woman seeking an abortion. </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08" name="Shape 5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004262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Abortion is perhaps the nation's most divisive issue, raising strong emotions on both sides of the debate. Here pro-life activists pray across the street from the Washington, D.C., offices of Planned Parenthood, an organization that provides reproductive services, health care, and abortions to many low-income women.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15" name="Shape 5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68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375490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966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amendments were passed by Congress on September 25, 1789, and ratified by the states on December 15, 1791.</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2" name="Shape 9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601842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government of the United States is democratic, meaning that it's run by officials who are elected by the people and empowered by them to make decisions. These officials are accountable to the people through the democratic process.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28" name="Shape 5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2921831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First Amendment freedoms of speech, press, and assembly are essential to the functioning of a democratic regime. Without access to information, citizens cannot make intelligent decisions.</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35" name="Shape 53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797543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 American cultural values of respect for liberty and individualism are displayed in the civil liberties protections in the Constitution.</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72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936236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Shape 5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8" name="Shape 5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60465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Shape 5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799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 name="Shape 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amendments were passed by Congress on September 25, 1789, and ratified by the states on December 15, 1791.</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99" name="Shape 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9351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 name="Shape 10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These amendments were passed by Congress on September 25, 1789, and ratified by the states on December 15, 1791.</a:t>
            </a:r>
          </a:p>
          <a:p>
            <a:pPr marL="0" marR="0" lvl="0" indent="0" algn="l" rtl="0">
              <a:spcBef>
                <a:spcPts val="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p:txBody>
      </p:sp>
      <p:sp>
        <p:nvSpPr>
          <p:cNvPr id="106" name="Shape 1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82824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8" name="Shape 1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pic>
        <p:nvPicPr>
          <p:cNvPr id="21" name="Shape 21" descr="C:\Users\Angie\Dropbox\Edwards_GovInAm_17e_Supplements\Edwards 17e PowerPoint (PPT)\9780134627533_hires_cover.jpg"/>
          <p:cNvPicPr preferRelativeResize="0"/>
          <p:nvPr/>
        </p:nvPicPr>
        <p:blipFill rotWithShape="1">
          <a:blip r:embed="rId2">
            <a:alphaModFix/>
          </a:blip>
          <a:srcRect/>
          <a:stretch/>
        </p:blipFill>
        <p:spPr>
          <a:xfrm>
            <a:off x="762000" y="1524000"/>
            <a:ext cx="3632494" cy="464819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8" name="Shape 48"/>
          <p:cNvSpPr txBox="1">
            <a:spLocks noGrp="1"/>
          </p:cNvSpPr>
          <p:nvPr>
            <p:ph type="body"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lnSpc>
                <a:spcPct val="100000"/>
              </a:lnSpc>
              <a:spcBef>
                <a:spcPts val="600"/>
              </a:spcBef>
              <a:spcAft>
                <a:spcPts val="0"/>
              </a:spcAft>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lnSpc>
                <a:spcPct val="100000"/>
              </a:lnSpc>
              <a:spcBef>
                <a:spcPts val="6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lnSpc>
                <a:spcPct val="100000"/>
              </a:lnSpc>
              <a:spcBef>
                <a:spcPts val="300"/>
              </a:spcBef>
              <a:spcAft>
                <a:spcPts val="0"/>
              </a:spcAft>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4" name="Shape 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Arial"/>
              <a:buNone/>
              <a:defRPr sz="16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2" name="Shape 3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23368" algn="l" rtl="0">
              <a:lnSpc>
                <a:spcPct val="100000"/>
              </a:lnSpc>
              <a:spcBef>
                <a:spcPts val="1500"/>
              </a:spcBef>
              <a:spcAft>
                <a:spcPts val="0"/>
              </a:spcAft>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569913" marR="0" lvl="1" indent="-87312"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3"/>
        <p:cNvGrpSpPr/>
        <p:nvPr/>
      </p:nvGrpSpPr>
      <p:grpSpPr>
        <a:xfrm>
          <a:off x="0" y="0"/>
          <a:ext cx="0" cy="0"/>
          <a:chOff x="0" y="0"/>
          <a:chExt cx="0" cy="0"/>
        </a:xfrm>
      </p:grpSpPr>
      <p:sp>
        <p:nvSpPr>
          <p:cNvPr id="34" name="Shape 34"/>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35" name="Shape 35"/>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Times New Roman"/>
              <a:buNone/>
              <a:defRPr sz="3600" b="1" i="0" u="none" strike="noStrike" cap="none">
                <a:solidFill>
                  <a:schemeClr val="lt1"/>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6" name="Shape 36"/>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600"/>
              </a:spcBef>
              <a:spcAft>
                <a:spcPts val="0"/>
              </a:spcAft>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lnSpc>
                <a:spcPct val="100000"/>
              </a:lnSpc>
              <a:spcBef>
                <a:spcPts val="6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lnSpc>
                <a:spcPct val="100000"/>
              </a:lnSpc>
              <a:spcBef>
                <a:spcPts val="300"/>
              </a:spcBef>
              <a:spcAft>
                <a:spcPts val="0"/>
              </a:spcAft>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0" name="Shape 40"/>
          <p:cNvSpPr txBox="1">
            <a:spLocks noGrp="1"/>
          </p:cNvSpPr>
          <p:nvPr>
            <p:ph type="body" idx="1"/>
          </p:nvPr>
        </p:nvSpPr>
        <p:spPr>
          <a:xfrm>
            <a:off x="457200" y="816429"/>
            <a:ext cx="8229600" cy="402768"/>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rgbClr val="007FA3"/>
              </a:buClr>
              <a:buFont typeface="Times New Roman"/>
              <a:buNone/>
              <a:defRPr sz="4000" b="1" i="0" u="none" strike="noStrike" cap="none">
                <a:solidFill>
                  <a:srgbClr val="007FA3"/>
                </a:solidFill>
                <a:latin typeface="Arial"/>
                <a:ea typeface="Arial"/>
                <a:cs typeface="Arial"/>
                <a:sym typeface="Arial"/>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4" name="Shape 44"/>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031" algn="l" rtl="0">
              <a:lnSpc>
                <a:spcPct val="100000"/>
              </a:lnSpc>
              <a:spcBef>
                <a:spcPts val="1500"/>
              </a:spcBef>
              <a:spcAft>
                <a:spcPts val="0"/>
              </a:spcAft>
              <a:buClr>
                <a:srgbClr val="007FA3"/>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50800" algn="l" rtl="0">
              <a:lnSpc>
                <a:spcPct val="100000"/>
              </a:lnSpc>
              <a:spcBef>
                <a:spcPts val="300"/>
              </a:spcBef>
              <a:spcAft>
                <a:spcPts val="0"/>
              </a:spcAft>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52832" algn="l" rtl="0">
              <a:lnSpc>
                <a:spcPct val="100000"/>
              </a:lnSpc>
              <a:spcBef>
                <a:spcPts val="15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8255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5400" algn="l" rtl="0">
              <a:lnSpc>
                <a:spcPct val="100000"/>
              </a:lnSpc>
              <a:spcBef>
                <a:spcPts val="600"/>
              </a:spcBef>
              <a:spcAft>
                <a:spcPts val="0"/>
              </a:spcAft>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25400" algn="l" rtl="0">
              <a:lnSpc>
                <a:spcPct val="100000"/>
              </a:lnSpc>
              <a:spcBef>
                <a:spcPts val="6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254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dt" idx="10"/>
          </p:nvPr>
        </p:nvSpPr>
        <p:spPr>
          <a:xfrm>
            <a:off x="6335712" y="113070"/>
            <a:ext cx="2133598" cy="182879"/>
          </a:xfrm>
          <a:prstGeom prst="rect">
            <a:avLst/>
          </a:prstGeom>
          <a:noFill/>
          <a:ln>
            <a:noFill/>
          </a:ln>
        </p:spPr>
        <p:txBody>
          <a:bodyPr lIns="91425" tIns="91425" rIns="91425" bIns="91425" anchor="ctr" anchorCtr="0"/>
          <a:lstStyle>
            <a:lvl1pPr marL="0" marR="0" lvl="0" indent="0" algn="r"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8469310" y="113070"/>
            <a:ext cx="551783" cy="182879"/>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4" name="Shape 14" descr="Pearson Logo"/>
          <p:cNvPicPr preferRelativeResize="0"/>
          <p:nvPr/>
        </p:nvPicPr>
        <p:blipFill rotWithShape="1">
          <a:blip r:embed="rId12">
            <a:alphaModFix/>
          </a:blip>
          <a:srcRect/>
          <a:stretch/>
        </p:blipFill>
        <p:spPr>
          <a:xfrm>
            <a:off x="225001" y="6434394"/>
            <a:ext cx="917998" cy="279913"/>
          </a:xfrm>
          <a:prstGeom prst="rect">
            <a:avLst/>
          </a:prstGeom>
          <a:noFill/>
          <a:ln>
            <a:noFill/>
          </a:ln>
        </p:spPr>
      </p:pic>
      <p:sp>
        <p:nvSpPr>
          <p:cNvPr id="15" name="Shape 15"/>
          <p:cNvSpPr txBox="1"/>
          <p:nvPr/>
        </p:nvSpPr>
        <p:spPr>
          <a:xfrm>
            <a:off x="1828800" y="6477000"/>
            <a:ext cx="7162799"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chemeClr val="dk1"/>
              </a:buClr>
              <a:buSzPct val="25000"/>
              <a:buFont typeface="Verdana"/>
              <a:buNone/>
            </a:pPr>
            <a:r>
              <a:rPr lang="en-US" sz="1200" b="0" i="0" u="none" strike="noStrike" cap="none" dirty="0">
                <a:solidFill>
                  <a:schemeClr val="dk1"/>
                </a:solidFill>
                <a:latin typeface="Verdana"/>
                <a:ea typeface="Verdana"/>
                <a:cs typeface="Verdana"/>
                <a:sym typeface="Verdana"/>
              </a:rPr>
              <a:t>Copyright © 2018, 2016, </a:t>
            </a:r>
            <a:r>
              <a:rPr lang="en-US" sz="1200" b="0" i="0" u="none" strike="noStrike" cap="none" dirty="0" smtClean="0">
                <a:solidFill>
                  <a:schemeClr val="dk1"/>
                </a:solidFill>
                <a:latin typeface="Verdana"/>
                <a:ea typeface="Verdana"/>
                <a:cs typeface="Verdana"/>
                <a:sym typeface="Verdana"/>
              </a:rPr>
              <a:t>2013 </a:t>
            </a:r>
            <a:r>
              <a:rPr lang="en-US" sz="1200" b="0" i="0" u="none" strike="noStrike" cap="none" dirty="0">
                <a:solidFill>
                  <a:schemeClr val="dk1"/>
                </a:solidFill>
                <a:latin typeface="Verdana"/>
                <a:ea typeface="Verdana"/>
                <a:cs typeface="Verdana"/>
                <a:sym typeface="Verdana"/>
              </a:rPr>
              <a:t>Pearson Education, Inc. All Rights Reserved</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15370"/>
            <a:ext cx="8229600" cy="62282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Times New Roman"/>
              <a:buNone/>
            </a:pPr>
            <a:r>
              <a:rPr lang="en-US" sz="2520" b="1" i="0" u="none" strike="noStrike" cap="none" dirty="0">
                <a:solidFill>
                  <a:srgbClr val="007FA3"/>
                </a:solidFill>
                <a:latin typeface="Arial"/>
                <a:ea typeface="Arial"/>
                <a:cs typeface="Arial"/>
                <a:sym typeface="Arial"/>
              </a:rPr>
              <a:t>Government in America: People, Politics and Policy</a:t>
            </a:r>
          </a:p>
        </p:txBody>
      </p:sp>
      <p:sp>
        <p:nvSpPr>
          <p:cNvPr id="54" name="Shape 54"/>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000" b="0" i="0" u="none" strike="noStrike" cap="none" dirty="0">
                <a:solidFill>
                  <a:srgbClr val="007FA3"/>
                </a:solidFill>
                <a:latin typeface="Arial"/>
                <a:ea typeface="Arial"/>
                <a:cs typeface="Arial"/>
                <a:sym typeface="Arial"/>
              </a:rPr>
              <a:t>Seventeenth Edition</a:t>
            </a:r>
          </a:p>
        </p:txBody>
      </p:sp>
      <p:sp>
        <p:nvSpPr>
          <p:cNvPr id="55" name="Shape 55"/>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4</a:t>
            </a:r>
          </a:p>
        </p:txBody>
      </p:sp>
      <p:sp>
        <p:nvSpPr>
          <p:cNvPr id="56" name="Shape 56"/>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2200" b="0" i="0" u="none" strike="noStrike" cap="none" dirty="0">
                <a:solidFill>
                  <a:schemeClr val="dk1"/>
                </a:solidFill>
                <a:latin typeface="Arial"/>
                <a:ea typeface="Arial"/>
                <a:cs typeface="Arial"/>
                <a:sym typeface="Arial"/>
              </a:rPr>
              <a:t>Civil Liberties and Public Policy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4.1 The Bill of Rights (4 of 4)</a:t>
            </a:r>
          </a:p>
        </p:txBody>
      </p:sp>
      <p:graphicFrame>
        <p:nvGraphicFramePr>
          <p:cNvPr id="116" name="Shape 116"/>
          <p:cNvGraphicFramePr/>
          <p:nvPr>
            <p:extLst>
              <p:ext uri="{D42A27DB-BD31-4B8C-83A1-F6EECF244321}">
                <p14:modId xmlns:p14="http://schemas.microsoft.com/office/powerpoint/2010/main" val="4188352777"/>
              </p:ext>
            </p:extLst>
          </p:nvPr>
        </p:nvGraphicFramePr>
        <p:xfrm>
          <a:off x="457200" y="1637030"/>
          <a:ext cx="8229600" cy="3220790"/>
        </p:xfrm>
        <a:graphic>
          <a:graphicData uri="http://schemas.openxmlformats.org/drawingml/2006/table">
            <a:tbl>
              <a:tblPr firstRow="1" bandRow="1">
                <a:noFill/>
                <a:tableStyleId>{4EA22704-346E-44F3-AB0D-93150C3F9787}</a:tableStyleId>
              </a:tblPr>
              <a:tblGrid>
                <a:gridCol w="822960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b="0" u="none" strike="noStrike" cap="none" dirty="0"/>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Amendment VIII—Bails, Fines, and Punishment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Excessive bail shall not be required, nor excessive fines imposed, nor cruel and unusual punishments inflicted.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Amendment IX—Rights Retained by the People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The enumeration in the Constitution, of certain rights, shall not be construed to deny or disparage others retained by the people.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Amendment X—Rights Reserved to the States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The powers not delegated to the United States by the Constitution, nor prohibited by it to the States, are reserved to the States respectively, or to the people. </a:t>
                      </a:r>
                    </a:p>
                  </a:txBody>
                  <a:tcPr marL="91450" marR="91450" marT="45725" marB="45725"/>
                </a:tc>
              </a:tr>
            </a:tbl>
          </a:graphicData>
        </a:graphic>
      </p:graphicFrame>
      <p:sp>
        <p:nvSpPr>
          <p:cNvPr id="117" name="Shape 117"/>
          <p:cNvSpPr txBox="1"/>
          <p:nvPr/>
        </p:nvSpPr>
        <p:spPr>
          <a:xfrm>
            <a:off x="457200" y="5182201"/>
            <a:ext cx="8229600"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1" i="0" u="none" strike="noStrike" cap="none">
                <a:solidFill>
                  <a:srgbClr val="000000"/>
                </a:solidFill>
                <a:latin typeface="Arial"/>
                <a:ea typeface="Arial"/>
                <a:cs typeface="Arial"/>
                <a:sym typeface="Arial"/>
              </a:rPr>
              <a:t>Source: </a:t>
            </a:r>
            <a:r>
              <a:rPr lang="en-US" sz="1400" b="0" i="0" u="none" strike="noStrike" cap="none">
                <a:solidFill>
                  <a:srgbClr val="000000"/>
                </a:solidFill>
                <a:latin typeface="Arial"/>
                <a:ea typeface="Arial"/>
                <a:cs typeface="Arial"/>
                <a:sym typeface="Arial"/>
              </a:rPr>
              <a:t>The U.S. Constitution, the Ten Amendments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Bill of Rights and the States</a:t>
            </a:r>
          </a:p>
        </p:txBody>
      </p:sp>
      <p:sp>
        <p:nvSpPr>
          <p:cNvPr id="124" name="Shape 1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First Amendment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Applied to federal government only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States had own bills of rights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a:solidFill>
                  <a:srgbClr val="000000"/>
                </a:solidFill>
                <a:latin typeface="Verdana"/>
                <a:ea typeface="Verdana"/>
                <a:cs typeface="Verdana"/>
                <a:sym typeface="Verdana"/>
              </a:rPr>
              <a:t>Barron v. Baltimore </a:t>
            </a:r>
            <a:r>
              <a:rPr lang="en-US" sz="2000" b="0" i="0" u="none" strike="noStrike" cap="none">
                <a:solidFill>
                  <a:srgbClr val="000000"/>
                </a:solidFill>
                <a:latin typeface="Verdana"/>
                <a:ea typeface="Verdana"/>
                <a:cs typeface="Verdana"/>
                <a:sym typeface="Verdana"/>
              </a:rPr>
              <a:t>(1833)</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Fourteenth Amendment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a:solidFill>
                  <a:srgbClr val="000000"/>
                </a:solidFill>
                <a:latin typeface="Verdana"/>
                <a:ea typeface="Verdana"/>
                <a:cs typeface="Verdana"/>
                <a:sym typeface="Verdana"/>
              </a:rPr>
              <a:t>Gitlow v. New York </a:t>
            </a:r>
            <a:r>
              <a:rPr lang="en-US" sz="2000" b="0" i="0" u="none" strike="noStrike" cap="none">
                <a:solidFill>
                  <a:srgbClr val="000000"/>
                </a:solidFill>
                <a:latin typeface="Verdana"/>
                <a:ea typeface="Verdana"/>
                <a:cs typeface="Verdana"/>
                <a:sym typeface="Verdana"/>
              </a:rPr>
              <a:t>(1925)</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Due process clause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Incorporation doctrine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Not all rights incorporated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2520"/>
            <a:ext cx="8229600" cy="13391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4.2 The Incorporation of the Bill of Rights (1 of 4)</a:t>
            </a:r>
          </a:p>
        </p:txBody>
      </p:sp>
      <p:graphicFrame>
        <p:nvGraphicFramePr>
          <p:cNvPr id="131" name="Shape 131"/>
          <p:cNvGraphicFramePr/>
          <p:nvPr>
            <p:extLst>
              <p:ext uri="{D42A27DB-BD31-4B8C-83A1-F6EECF244321}">
                <p14:modId xmlns:p14="http://schemas.microsoft.com/office/powerpoint/2010/main" val="543077930"/>
              </p:ext>
            </p:extLst>
          </p:nvPr>
        </p:nvGraphicFramePr>
        <p:xfrm>
          <a:off x="457200" y="1957070"/>
          <a:ext cx="8229600" cy="3779610"/>
        </p:xfrm>
        <a:graphic>
          <a:graphicData uri="http://schemas.openxmlformats.org/drawingml/2006/table">
            <a:tbl>
              <a:tblPr firstRow="1" bandRow="1">
                <a:noFill/>
                <a:tableStyleId>{4EA22704-346E-44F3-AB0D-93150C3F9787}</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Date of Incorporation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Amendment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Case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1925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First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Freedom of speech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Gitlow v. New York</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1931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First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Freedom of the press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Near v. Minnesota</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1937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First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Freedom of assembly</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De Jonge v. Oregon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1940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First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Free exercise of religion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Cantwell v. Connecticut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1947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First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Establishment of religion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Everson v. Board of Education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1958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Frist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Freedom of association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NAACP v. Alabama</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First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petition government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NAACP v. Button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2010</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First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bear arms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dirty="0"/>
                        <a:t>McDonald v. Chicago</a:t>
                      </a:r>
                    </a:p>
                  </a:txBody>
                  <a:tcPr marL="91450" marR="91450" marT="45725" marB="457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99801"/>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4.2 The Incorporation of the Bill of Rights (2 of 4)</a:t>
            </a:r>
          </a:p>
        </p:txBody>
      </p:sp>
      <p:graphicFrame>
        <p:nvGraphicFramePr>
          <p:cNvPr id="138" name="Shape 138"/>
          <p:cNvGraphicFramePr/>
          <p:nvPr/>
        </p:nvGraphicFramePr>
        <p:xfrm>
          <a:off x="457200" y="1600200"/>
          <a:ext cx="8229600" cy="4064080"/>
        </p:xfrm>
        <a:graphic>
          <a:graphicData uri="http://schemas.openxmlformats.org/drawingml/2006/table">
            <a:tbl>
              <a:tblPr firstRow="1" bandRow="1">
                <a:noFill/>
                <a:tableStyleId>{4EA22704-346E-44F3-AB0D-93150C3F9787}</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Date of Incorporation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dirty="0"/>
                        <a:t>Amendment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Case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Not Incorporated</a:t>
                      </a:r>
                      <a:r>
                        <a:rPr lang="en-US" sz="1400" u="none" strike="noStrike" cap="none" baseline="30000"/>
                        <a:t>a</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Third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 quartering of soldiers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i="1"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1949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Fourth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 unreasonable searches and seizures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Wolf v. Colorado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1961</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Fourth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Exclusionary rule</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Mapp v. Ohio</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1897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Fifth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Guarantee of just compensation</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a:solidFill>
                            <a:schemeClr val="dk1"/>
                          </a:solidFill>
                          <a:latin typeface="Arial"/>
                          <a:ea typeface="Arial"/>
                          <a:cs typeface="Arial"/>
                          <a:sym typeface="Arial"/>
                        </a:rPr>
                        <a:t>Chicago, Burlington, and Quincy RR v. Chicago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1964</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Fifth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Immunity from self-incrimination</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a:solidFill>
                            <a:schemeClr val="dk1"/>
                          </a:solidFill>
                          <a:latin typeface="Arial"/>
                          <a:ea typeface="Arial"/>
                          <a:cs typeface="Arial"/>
                          <a:sym typeface="Arial"/>
                        </a:rPr>
                        <a:t>Mallory v. Hogan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1969</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Fifth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Immunity from double jeopardy</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a:solidFill>
                            <a:schemeClr val="dk1"/>
                          </a:solidFill>
                          <a:latin typeface="Arial"/>
                          <a:ea typeface="Arial"/>
                          <a:cs typeface="Arial"/>
                          <a:sym typeface="Arial"/>
                        </a:rPr>
                        <a:t>Benton v. Maryland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Not Incorporated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Fifth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grand jury indictment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i="1" u="none" strike="noStrike" cap="none" dirty="0"/>
                    </a:p>
                  </a:txBody>
                  <a:tcPr marL="91450" marR="91450" marT="45725" marB="45725"/>
                </a:tc>
              </a:tr>
            </a:tbl>
          </a:graphicData>
        </a:graphic>
      </p:graphicFrame>
      <p:sp>
        <p:nvSpPr>
          <p:cNvPr id="139" name="Shape 139"/>
          <p:cNvSpPr txBox="1"/>
          <p:nvPr/>
        </p:nvSpPr>
        <p:spPr>
          <a:xfrm>
            <a:off x="457200" y="5867400"/>
            <a:ext cx="6934199" cy="30777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400" b="0" i="0" u="none" strike="noStrike" cap="none" baseline="30000" dirty="0" err="1">
                <a:solidFill>
                  <a:srgbClr val="000000"/>
                </a:solidFill>
                <a:latin typeface="Arial"/>
                <a:ea typeface="Arial"/>
                <a:cs typeface="Arial"/>
                <a:sym typeface="Arial"/>
              </a:rPr>
              <a:t>a</a:t>
            </a:r>
            <a:r>
              <a:rPr lang="en-US" sz="1400" b="0" i="0" u="none" strike="noStrike" cap="none" dirty="0" err="1">
                <a:solidFill>
                  <a:srgbClr val="000000"/>
                </a:solidFill>
                <a:latin typeface="Arial"/>
                <a:ea typeface="Arial"/>
                <a:cs typeface="Arial"/>
                <a:sym typeface="Arial"/>
              </a:rPr>
              <a:t>The</a:t>
            </a:r>
            <a:r>
              <a:rPr lang="en-US" sz="1400" b="0" i="0" u="none" strike="noStrike" cap="none" dirty="0">
                <a:solidFill>
                  <a:srgbClr val="000000"/>
                </a:solidFill>
                <a:latin typeface="Arial"/>
                <a:ea typeface="Arial"/>
                <a:cs typeface="Arial"/>
                <a:sym typeface="Arial"/>
              </a:rPr>
              <a:t> quartering of soldiers has not occurred under the Constitution.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3296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4.2 The Incorporation of the Bill of Rights (3 of 4)</a:t>
            </a:r>
          </a:p>
        </p:txBody>
      </p:sp>
      <p:graphicFrame>
        <p:nvGraphicFramePr>
          <p:cNvPr id="146" name="Shape 146"/>
          <p:cNvGraphicFramePr/>
          <p:nvPr>
            <p:extLst>
              <p:ext uri="{D42A27DB-BD31-4B8C-83A1-F6EECF244321}">
                <p14:modId xmlns:p14="http://schemas.microsoft.com/office/powerpoint/2010/main" val="1154893000"/>
              </p:ext>
            </p:extLst>
          </p:nvPr>
        </p:nvGraphicFramePr>
        <p:xfrm>
          <a:off x="457200" y="1794510"/>
          <a:ext cx="8229600" cy="3850720"/>
        </p:xfrm>
        <a:graphic>
          <a:graphicData uri="http://schemas.openxmlformats.org/drawingml/2006/table">
            <a:tbl>
              <a:tblPr firstRow="1" bandRow="1">
                <a:noFill/>
                <a:tableStyleId>{4EA22704-346E-44F3-AB0D-93150C3F9787}</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Date of Incorporation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Amendment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Case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1932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counsel in capital cases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Powell v. Alabama</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1948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public trial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In re Oliver</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1963</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counsel in felony cases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Gideon v. Wainwright</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confrontation of witnesses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a:solidFill>
                            <a:schemeClr val="dk1"/>
                          </a:solidFill>
                          <a:latin typeface="Arial"/>
                          <a:ea typeface="Arial"/>
                          <a:cs typeface="Arial"/>
                          <a:sym typeface="Arial"/>
                        </a:rPr>
                        <a:t>Pointer v. Texas</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1966</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impartial jury</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a:solidFill>
                            <a:schemeClr val="dk1"/>
                          </a:solidFill>
                          <a:latin typeface="Arial"/>
                          <a:ea typeface="Arial"/>
                          <a:cs typeface="Arial"/>
                          <a:sym typeface="Arial"/>
                        </a:rPr>
                        <a:t>Parker v. Gladden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speedy trial</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a:solidFill>
                            <a:schemeClr val="dk1"/>
                          </a:solidFill>
                          <a:latin typeface="Arial"/>
                          <a:ea typeface="Arial"/>
                          <a:cs typeface="Arial"/>
                          <a:sym typeface="Arial"/>
                        </a:rPr>
                        <a:t>Klopfer v. North Carolina</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1967</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jury trial for serious crimes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dirty="0"/>
                        <a:t>Washington v. Texas</a:t>
                      </a:r>
                    </a:p>
                  </a:txBody>
                  <a:tcPr marL="91450" marR="91450" marT="45725" marB="457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295380"/>
            <a:ext cx="8229600" cy="12133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4.2 The Incorporation of the Bill of Rights (4 of 4)</a:t>
            </a:r>
          </a:p>
        </p:txBody>
      </p:sp>
      <p:graphicFrame>
        <p:nvGraphicFramePr>
          <p:cNvPr id="153" name="Shape 153"/>
          <p:cNvGraphicFramePr/>
          <p:nvPr>
            <p:extLst>
              <p:ext uri="{D42A27DB-BD31-4B8C-83A1-F6EECF244321}">
                <p14:modId xmlns:p14="http://schemas.microsoft.com/office/powerpoint/2010/main" val="1807074127"/>
              </p:ext>
            </p:extLst>
          </p:nvPr>
        </p:nvGraphicFramePr>
        <p:xfrm>
          <a:off x="457200" y="1840230"/>
          <a:ext cx="8229600" cy="3906590"/>
        </p:xfrm>
        <a:graphic>
          <a:graphicData uri="http://schemas.openxmlformats.org/drawingml/2006/table">
            <a:tbl>
              <a:tblPr firstRow="1" bandRow="1">
                <a:noFill/>
                <a:tableStyleId>{4EA22704-346E-44F3-AB0D-93150C3F9787}</a:tableStyleId>
              </a:tblPr>
              <a:tblGrid>
                <a:gridCol w="2057400"/>
                <a:gridCol w="2057400"/>
                <a:gridCol w="2057400"/>
                <a:gridCol w="2057400"/>
              </a:tblGrid>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Date of Incorporation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Amendment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Case</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1968</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jury trial for serious crimes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Duncan v. Louisiana</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1972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Sixth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counsel for all crimes involving jail terms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i="1" u="none" strike="noStrike" cap="none"/>
                        <a:t>Argersinger v. Hamlin</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Not incorporated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Seventh </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to jury trial in civil cases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i="1"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1962</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Eighth</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Freedom from cruel and unusual punishment</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a:solidFill>
                            <a:schemeClr val="dk1"/>
                          </a:solidFill>
                          <a:latin typeface="Arial"/>
                          <a:ea typeface="Arial"/>
                          <a:cs typeface="Arial"/>
                          <a:sym typeface="Arial"/>
                        </a:rPr>
                        <a:t>Robinson v. California</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Not incorporated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Eighth</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Freedom from excessive fines or bail</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1965</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Ninth</a:t>
                      </a:r>
                    </a:p>
                    <a:p>
                      <a:pPr marL="0" marR="0" lvl="0" indent="0" algn="l" rtl="0">
                        <a:lnSpc>
                          <a:spcPct val="100000"/>
                        </a:lnSpc>
                        <a:spcBef>
                          <a:spcPts val="0"/>
                        </a:spcBef>
                        <a:spcAft>
                          <a:spcPts val="0"/>
                        </a:spcAft>
                        <a:buClr>
                          <a:srgbClr val="000000"/>
                        </a:buClr>
                        <a:buSzPct val="250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400" u="none" strike="noStrike" cap="none"/>
                        <a:t>Right of privacy</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Arial"/>
                        <a:buNone/>
                      </a:pPr>
                      <a:r>
                        <a:rPr lang="en-US" sz="1400" b="0" i="1" u="none" strike="noStrike" cap="none" dirty="0">
                          <a:solidFill>
                            <a:schemeClr val="dk1"/>
                          </a:solidFill>
                          <a:latin typeface="Arial"/>
                          <a:ea typeface="Arial"/>
                          <a:cs typeface="Arial"/>
                          <a:sym typeface="Arial"/>
                        </a:rPr>
                        <a:t>Griswold v. Connecticut</a:t>
                      </a:r>
                    </a:p>
                  </a:txBody>
                  <a:tcPr marL="91450" marR="91450" marT="45725" marB="45725"/>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4.2</a:t>
            </a:r>
          </a:p>
        </p:txBody>
      </p:sp>
      <p:sp>
        <p:nvSpPr>
          <p:cNvPr id="159" name="Shape 15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Distinguish the two types of religious rights protected by the First Amendment and determine the boundaries of those rights. </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Freedom of Religion</a:t>
            </a:r>
          </a:p>
        </p:txBody>
      </p:sp>
      <p:sp>
        <p:nvSpPr>
          <p:cNvPr id="166" name="Shape 16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Establishment Clause</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Free Exercise Clause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15370"/>
            <a:ext cx="8229600" cy="147627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Establishment Clause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1 of 4)</a:t>
            </a:r>
          </a:p>
        </p:txBody>
      </p:sp>
      <p:sp>
        <p:nvSpPr>
          <p:cNvPr id="173" name="Shape 173"/>
          <p:cNvSpPr txBox="1">
            <a:spLocks noGrp="1"/>
          </p:cNvSpPr>
          <p:nvPr>
            <p:ph type="body" idx="1"/>
          </p:nvPr>
        </p:nvSpPr>
        <p:spPr>
          <a:xfrm>
            <a:off x="457200" y="1885950"/>
            <a:ext cx="8229600" cy="424021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Education</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Religious activities in public schools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School prayer</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Evolution</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Public displays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Establishment Clause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2 of 4)</a:t>
            </a:r>
          </a:p>
        </p:txBody>
      </p:sp>
      <p:sp>
        <p:nvSpPr>
          <p:cNvPr id="180" name="Shape 180"/>
          <p:cNvSpPr txBox="1">
            <a:spLocks noGrp="1"/>
          </p:cNvSpPr>
          <p:nvPr>
            <p:ph type="body" idx="1"/>
          </p:nvPr>
        </p:nvSpPr>
        <p:spPr>
          <a:xfrm>
            <a:off x="457200" y="2068830"/>
            <a:ext cx="8229600" cy="405733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Education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Lemon v. Kurtzman </a:t>
            </a:r>
            <a:r>
              <a:rPr lang="en-US" sz="2000" b="0" i="0" u="none" strike="noStrike" cap="none" dirty="0">
                <a:solidFill>
                  <a:srgbClr val="000000"/>
                </a:solidFill>
                <a:latin typeface="Verdana"/>
                <a:ea typeface="Verdana"/>
                <a:cs typeface="Verdana"/>
                <a:sym typeface="Verdana"/>
              </a:rPr>
              <a:t>(1971)</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Aid to parochial schools</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Lemon Test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Zelman v. Simmons-Harris </a:t>
            </a:r>
            <a:r>
              <a:rPr lang="en-US" sz="2000" b="0" i="0" u="none" strike="noStrike" cap="none" dirty="0">
                <a:solidFill>
                  <a:srgbClr val="000000"/>
                </a:solidFill>
                <a:latin typeface="Verdana"/>
                <a:ea typeface="Verdana"/>
                <a:cs typeface="Verdana"/>
                <a:sym typeface="Verdana"/>
              </a:rPr>
              <a:t>(2002)</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Vouchers are constitutional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(1 of 2)</a:t>
            </a:r>
          </a:p>
        </p:txBody>
      </p:sp>
      <p:sp>
        <p:nvSpPr>
          <p:cNvPr id="62" name="Shape 62"/>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4.1</a:t>
            </a:r>
            <a:r>
              <a:rPr lang="en-US" sz="2400" b="0" i="0" u="none" strike="noStrike" cap="none" dirty="0">
                <a:solidFill>
                  <a:schemeClr val="dk1"/>
                </a:solidFill>
                <a:latin typeface="Arial"/>
                <a:ea typeface="Arial"/>
                <a:cs typeface="Arial"/>
                <a:sym typeface="Arial"/>
              </a:rPr>
              <a:t> Trace the process by which the Bill of Rights has been applied to the states.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4.2</a:t>
            </a:r>
            <a:r>
              <a:rPr lang="en-US" sz="2400" b="0" i="0" u="none" strike="noStrike" cap="none" dirty="0">
                <a:solidFill>
                  <a:schemeClr val="dk1"/>
                </a:solidFill>
                <a:latin typeface="Arial"/>
                <a:ea typeface="Arial"/>
                <a:cs typeface="Arial"/>
                <a:sym typeface="Arial"/>
              </a:rPr>
              <a:t> Distinguish the two types of religious rights protected by the first Amendment and determine the boundaries of those rights.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4.3</a:t>
            </a:r>
            <a:r>
              <a:rPr lang="en-US" sz="2400" b="0" i="0" u="none" strike="noStrike" cap="none" dirty="0">
                <a:solidFill>
                  <a:schemeClr val="dk1"/>
                </a:solidFill>
                <a:latin typeface="Arial"/>
                <a:ea typeface="Arial"/>
                <a:cs typeface="Arial"/>
                <a:sym typeface="Arial"/>
              </a:rPr>
              <a:t> Differentiate the rights of free expression protected by the First Amendment and determine the boundaries of those rights.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4.4</a:t>
            </a:r>
            <a:r>
              <a:rPr lang="en-US" sz="2400" b="0" i="0" u="none" strike="noStrike" cap="none" dirty="0">
                <a:solidFill>
                  <a:schemeClr val="dk1"/>
                </a:solidFill>
                <a:latin typeface="Arial"/>
                <a:ea typeface="Arial"/>
                <a:cs typeface="Arial"/>
                <a:sym typeface="Arial"/>
              </a:rPr>
              <a:t> Describe the rights to assemble and associate protected by the First Amendment and their limitations.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457200" y="215370"/>
            <a:ext cx="8229600" cy="14419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Establishment Clause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3 of 4)</a:t>
            </a:r>
          </a:p>
        </p:txBody>
      </p:sp>
      <p:sp>
        <p:nvSpPr>
          <p:cNvPr id="187" name="Shape 187"/>
          <p:cNvSpPr txBox="1">
            <a:spLocks noGrp="1"/>
          </p:cNvSpPr>
          <p:nvPr>
            <p:ph type="body" idx="1"/>
          </p:nvPr>
        </p:nvSpPr>
        <p:spPr>
          <a:xfrm>
            <a:off x="457200" y="1840230"/>
            <a:ext cx="8229600" cy="428593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Religious activities in public schools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Equal access for religious groups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Scholarships and instruction</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School prayer</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Most controversial issue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15371"/>
            <a:ext cx="8229600" cy="98478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School Prayer</a:t>
            </a:r>
          </a:p>
        </p:txBody>
      </p:sp>
      <p:pic>
        <p:nvPicPr>
          <p:cNvPr id="194" name="Shape 194" descr="A photo of a group of football players and a coach in a locker room, kneeling and praying in a circle."/>
          <p:cNvPicPr preferRelativeResize="0"/>
          <p:nvPr/>
        </p:nvPicPr>
        <p:blipFill rotWithShape="1">
          <a:blip r:embed="rId3">
            <a:alphaModFix/>
          </a:blip>
          <a:srcRect/>
          <a:stretch/>
        </p:blipFill>
        <p:spPr>
          <a:xfrm>
            <a:off x="1325879" y="1312650"/>
            <a:ext cx="6492239" cy="44385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306810"/>
            <a:ext cx="8229600" cy="14076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Establishment Clause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a:t>
            </a:r>
            <a:r>
              <a:rPr lang="en-US" b="1" i="0" u="none" strike="noStrike" cap="none" dirty="0">
                <a:solidFill>
                  <a:srgbClr val="007FA3"/>
                </a:solidFill>
                <a:latin typeface="Arial"/>
                <a:ea typeface="Arial"/>
                <a:cs typeface="Arial"/>
                <a:sym typeface="Arial"/>
              </a:rPr>
              <a:t>4 of 4)</a:t>
            </a:r>
          </a:p>
        </p:txBody>
      </p:sp>
      <p:sp>
        <p:nvSpPr>
          <p:cNvPr id="201" name="Shape 201"/>
          <p:cNvSpPr txBox="1">
            <a:spLocks noGrp="1"/>
          </p:cNvSpPr>
          <p:nvPr>
            <p:ph type="body" idx="1"/>
          </p:nvPr>
        </p:nvSpPr>
        <p:spPr>
          <a:xfrm>
            <a:off x="457200" y="1851660"/>
            <a:ext cx="8229600" cy="427450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Evolution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Creationism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Trying again with "intelligent design"</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Public displays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Advancing religion versus legitimate historical purpose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Holiday decorations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Free Exercise Clause</a:t>
            </a:r>
          </a:p>
        </p:txBody>
      </p:sp>
      <p:sp>
        <p:nvSpPr>
          <p:cNvPr id="208" name="Shape 20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Belief versus practice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Not all practices protected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Cannot violate rights of others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Example case of the Amish</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Discrimination in employment</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Strict scrutiny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Compelling state interest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Narrowly tailored</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4.1 Tolerance for the Free Speech Rights of Religious Extremists</a:t>
            </a:r>
          </a:p>
        </p:txBody>
      </p:sp>
      <p:sp>
        <p:nvSpPr>
          <p:cNvPr id="215" name="Shape 21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a:solidFill>
                  <a:schemeClr val="dk1"/>
                </a:solidFill>
                <a:latin typeface="Arial"/>
                <a:ea typeface="Arial"/>
                <a:cs typeface="Arial"/>
                <a:sym typeface="Arial"/>
              </a:rPr>
              <a:t>Source: </a:t>
            </a:r>
            <a:r>
              <a:rPr lang="en-US" sz="1600" b="0" i="0" u="none" strike="noStrike" cap="none">
                <a:solidFill>
                  <a:schemeClr val="dk1"/>
                </a:solidFill>
                <a:latin typeface="Arial"/>
                <a:ea typeface="Arial"/>
                <a:cs typeface="Arial"/>
                <a:sym typeface="Arial"/>
              </a:rPr>
              <a:t>Author’s analysis of 2008 International Social Survey Program data.</a:t>
            </a:r>
          </a:p>
        </p:txBody>
      </p:sp>
      <p:pic>
        <p:nvPicPr>
          <p:cNvPr id="216" name="Shape 216" descr="A bar graph shows the percentage for a variety of countries of tolerance for free speech of religious extremists. USA 60; Ireland 55; New Zealand 51; Norway 47; Denmark 47; Sweden 44; Austria 334; Finland 33; Switzerland 29; Spain 27; Netherlands 25; France 25; Britain 25; Germany 23."/>
          <p:cNvPicPr preferRelativeResize="0"/>
          <p:nvPr/>
        </p:nvPicPr>
        <p:blipFill rotWithShape="1">
          <a:blip r:embed="rId3">
            <a:alphaModFix/>
          </a:blip>
          <a:srcRect/>
          <a:stretch/>
        </p:blipFill>
        <p:spPr>
          <a:xfrm>
            <a:off x="1554480" y="1731152"/>
            <a:ext cx="6035039" cy="38313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15371"/>
            <a:ext cx="8229600" cy="95049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Mohammad Ali</a:t>
            </a:r>
          </a:p>
        </p:txBody>
      </p:sp>
      <p:pic>
        <p:nvPicPr>
          <p:cNvPr id="223" name="Shape 223" descr="A photo of Cassius Clay, also known as Muhammad Ali, surrounded by people, apparently press, while they are at the Houston induction center."/>
          <p:cNvPicPr preferRelativeResize="0"/>
          <p:nvPr/>
        </p:nvPicPr>
        <p:blipFill rotWithShape="1">
          <a:blip r:embed="rId3">
            <a:alphaModFix/>
          </a:blip>
          <a:srcRect/>
          <a:stretch/>
        </p:blipFill>
        <p:spPr>
          <a:xfrm>
            <a:off x="1188720" y="1312650"/>
            <a:ext cx="6766560" cy="444410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4.3</a:t>
            </a:r>
          </a:p>
        </p:txBody>
      </p:sp>
      <p:sp>
        <p:nvSpPr>
          <p:cNvPr id="229" name="Shape 2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Differentiate the rights of free expression protected by the First Amendment and determine the boundaries of those rights. </a:t>
            </a:r>
          </a:p>
          <a:p>
            <a:pPr marL="256032" marR="0" lvl="0" indent="-154432" algn="l" rtl="0">
              <a:lnSpc>
                <a:spcPct val="100000"/>
              </a:lnSpc>
              <a:spcBef>
                <a:spcPts val="1500"/>
              </a:spcBef>
              <a:spcAft>
                <a:spcPts val="0"/>
              </a:spcAft>
              <a:buClr>
                <a:srgbClr val="007FA3"/>
              </a:buClr>
              <a:buSzPct val="1000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Freedom of Expression (1 of 2)</a:t>
            </a:r>
          </a:p>
        </p:txBody>
      </p:sp>
      <p:sp>
        <p:nvSpPr>
          <p:cNvPr id="236" name="Shape 236"/>
          <p:cNvSpPr txBox="1">
            <a:spLocks noGrp="1"/>
          </p:cNvSpPr>
          <p:nvPr>
            <p:ph type="body" idx="1"/>
          </p:nvPr>
        </p:nvSpPr>
        <p:spPr>
          <a:xfrm>
            <a:off x="457200" y="1645920"/>
            <a:ext cx="8229600" cy="448024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Prior Restraint</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Free Speech and Public Order</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Obscenity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Libel and Slander</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Freedom of Expression (2 of 2)</a:t>
            </a:r>
          </a:p>
        </p:txBody>
      </p:sp>
      <p:sp>
        <p:nvSpPr>
          <p:cNvPr id="243" name="Shape 24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Symbolic Speech</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Free Press and Fair Trials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Commercial Speech</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Regulation of the Public Airwaves</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Campaign Spending</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Prior Restraint</a:t>
            </a:r>
          </a:p>
        </p:txBody>
      </p:sp>
      <p:sp>
        <p:nvSpPr>
          <p:cNvPr id="250" name="Shape 2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Near v. Minnesota </a:t>
            </a:r>
            <a:r>
              <a:rPr lang="en-US" sz="2800" b="0" i="0" u="none" strike="noStrike" cap="none">
                <a:solidFill>
                  <a:schemeClr val="dk1"/>
                </a:solidFill>
                <a:latin typeface="Verdana"/>
                <a:ea typeface="Verdana"/>
                <a:cs typeface="Verdana"/>
                <a:sym typeface="Verdana"/>
              </a:rPr>
              <a:t>(1931)</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Unconstitutional censorship</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Does not apply to students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Exception for national security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Objectives (2 of 2)</a:t>
            </a:r>
          </a:p>
        </p:txBody>
      </p:sp>
      <p:sp>
        <p:nvSpPr>
          <p:cNvPr id="68" name="Shape 6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4.5</a:t>
            </a:r>
            <a:r>
              <a:rPr lang="en-US" sz="2400" b="0" i="0" u="none" strike="noStrike" cap="none" dirty="0">
                <a:solidFill>
                  <a:schemeClr val="dk1"/>
                </a:solidFill>
                <a:latin typeface="Arial"/>
                <a:ea typeface="Arial"/>
                <a:cs typeface="Arial"/>
                <a:sym typeface="Arial"/>
              </a:rPr>
              <a:t> Describe the right to bear arms protected by the Second Amendment and its limitations.</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4.6</a:t>
            </a:r>
            <a:r>
              <a:rPr lang="en-US" sz="2400" b="0" i="0" u="none" strike="noStrike" cap="none" dirty="0">
                <a:solidFill>
                  <a:schemeClr val="dk1"/>
                </a:solidFill>
                <a:latin typeface="Arial"/>
                <a:ea typeface="Arial"/>
                <a:cs typeface="Arial"/>
                <a:sym typeface="Arial"/>
              </a:rPr>
              <a:t> Characterize defendants’ rights and identify issues that arise in their implementation.</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4.7</a:t>
            </a:r>
            <a:r>
              <a:rPr lang="en-US" sz="2400" b="0" i="0" u="none" strike="noStrike" cap="none" dirty="0">
                <a:solidFill>
                  <a:schemeClr val="dk1"/>
                </a:solidFill>
                <a:latin typeface="Arial"/>
                <a:ea typeface="Arial"/>
                <a:cs typeface="Arial"/>
                <a:sym typeface="Arial"/>
              </a:rPr>
              <a:t> Outline the evolution of a right to privacy and its application to the issue of abortion.</a:t>
            </a:r>
          </a:p>
          <a:p>
            <a:pPr marL="101600" marR="0" lvl="0" indent="0" algn="l" rtl="0">
              <a:lnSpc>
                <a:spcPct val="100000"/>
              </a:lnSpc>
              <a:spcBef>
                <a:spcPts val="1500"/>
              </a:spcBef>
              <a:spcAft>
                <a:spcPts val="0"/>
              </a:spcAft>
              <a:buClr>
                <a:srgbClr val="007FA3"/>
              </a:buClr>
              <a:buSzPct val="25000"/>
              <a:buFont typeface="Arial"/>
              <a:buNone/>
            </a:pPr>
            <a:r>
              <a:rPr lang="en-US" sz="2400" b="0" i="0" u="none" strike="noStrike" cap="none" dirty="0">
                <a:solidFill>
                  <a:srgbClr val="7030A0"/>
                </a:solidFill>
                <a:latin typeface="Arial"/>
                <a:ea typeface="Arial"/>
                <a:cs typeface="Arial"/>
                <a:sym typeface="Arial"/>
              </a:rPr>
              <a:t>4.8 </a:t>
            </a:r>
            <a:r>
              <a:rPr lang="en-US" sz="2400" b="0" i="0" u="none" strike="noStrike" cap="none" dirty="0">
                <a:solidFill>
                  <a:schemeClr val="dk1"/>
                </a:solidFill>
                <a:latin typeface="Arial"/>
                <a:ea typeface="Arial"/>
                <a:cs typeface="Arial"/>
                <a:sym typeface="Arial"/>
              </a:rPr>
              <a:t>Assess how civil liberties affect democratic government and how they both limit and expand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457200" y="304800"/>
            <a:ext cx="8229600" cy="13754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Free Speech and Public Order </a:t>
            </a:r>
            <a:br>
              <a:rPr lang="en-US" b="1" i="0" u="none" strike="noStrike" cap="none" dirty="0">
                <a:solidFill>
                  <a:srgbClr val="007FA3"/>
                </a:solidFill>
                <a:latin typeface="Arial"/>
                <a:ea typeface="Arial"/>
                <a:cs typeface="Arial"/>
                <a:sym typeface="Arial"/>
              </a:rPr>
            </a:br>
            <a:r>
              <a:rPr lang="en-US" b="1" i="0" u="none" strike="noStrike" cap="none" dirty="0">
                <a:solidFill>
                  <a:srgbClr val="007FA3"/>
                </a:solidFill>
                <a:latin typeface="Arial"/>
                <a:ea typeface="Arial"/>
                <a:cs typeface="Arial"/>
                <a:sym typeface="Arial"/>
              </a:rPr>
              <a:t>(1 of 2)</a:t>
            </a:r>
          </a:p>
        </p:txBody>
      </p:sp>
      <p:sp>
        <p:nvSpPr>
          <p:cNvPr id="257" name="Shape 257"/>
          <p:cNvSpPr txBox="1">
            <a:spLocks noGrp="1"/>
          </p:cNvSpPr>
          <p:nvPr>
            <p:ph type="body" idx="1"/>
          </p:nvPr>
        </p:nvSpPr>
        <p:spPr>
          <a:xfrm>
            <a:off x="457200" y="1874520"/>
            <a:ext cx="8229600" cy="425164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1" u="none" strike="noStrike" cap="none" dirty="0" err="1">
                <a:solidFill>
                  <a:schemeClr val="dk1"/>
                </a:solidFill>
                <a:latin typeface="Verdana"/>
                <a:ea typeface="Verdana"/>
                <a:cs typeface="Verdana"/>
                <a:sym typeface="Verdana"/>
              </a:rPr>
              <a:t>Schenck</a:t>
            </a:r>
            <a:r>
              <a:rPr lang="en-US" sz="2800" b="0" i="1" u="none" strike="noStrike" cap="none" dirty="0">
                <a:solidFill>
                  <a:schemeClr val="dk1"/>
                </a:solidFill>
                <a:latin typeface="Verdana"/>
                <a:ea typeface="Verdana"/>
                <a:cs typeface="Verdana"/>
                <a:sym typeface="Verdana"/>
              </a:rPr>
              <a:t> v. United States </a:t>
            </a:r>
            <a:r>
              <a:rPr lang="en-US" sz="2800" b="0" i="0" u="none" strike="noStrike" cap="none" dirty="0">
                <a:solidFill>
                  <a:schemeClr val="dk1"/>
                </a:solidFill>
                <a:latin typeface="Verdana"/>
                <a:ea typeface="Verdana"/>
                <a:cs typeface="Verdana"/>
                <a:sym typeface="Verdana"/>
              </a:rPr>
              <a:t>(1919)</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Wartime trade-offs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"Clear and present danger" standard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Dangerous or merely inconvenient?</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Anticommunism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Smith Act (1940) prosecutions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"Imminent lawless action" standard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Brandenburg v. Ohio </a:t>
            </a:r>
            <a:r>
              <a:rPr lang="en-US" sz="2000" b="0" i="0" u="none" strike="noStrike" cap="none" dirty="0">
                <a:solidFill>
                  <a:srgbClr val="000000"/>
                </a:solidFill>
                <a:latin typeface="Verdana"/>
                <a:ea typeface="Verdana"/>
                <a:cs typeface="Verdana"/>
                <a:sym typeface="Verdana"/>
              </a:rPr>
              <a:t>(1969) </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215370"/>
            <a:ext cx="8229600" cy="93906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Senator Joseph McCarthy</a:t>
            </a:r>
          </a:p>
        </p:txBody>
      </p:sp>
      <p:pic>
        <p:nvPicPr>
          <p:cNvPr id="264" name="Shape 264" descr="A black and white photo of Senator Joseph McCarthy sitting at a table that has many microphones in front of him. He is pointing his finger, and a group of people are sitting behind him."/>
          <p:cNvPicPr preferRelativeResize="0"/>
          <p:nvPr/>
        </p:nvPicPr>
        <p:blipFill rotWithShape="1">
          <a:blip r:embed="rId3">
            <a:alphaModFix/>
          </a:blip>
          <a:srcRect/>
          <a:stretch/>
        </p:blipFill>
        <p:spPr>
          <a:xfrm>
            <a:off x="1554479" y="1312650"/>
            <a:ext cx="6035039" cy="482803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Obscenity</a:t>
            </a:r>
          </a:p>
        </p:txBody>
      </p:sp>
      <p:sp>
        <p:nvSpPr>
          <p:cNvPr id="271" name="Shape 27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Roth v. United States </a:t>
            </a:r>
            <a:r>
              <a:rPr lang="en-US" sz="2800" b="0" i="0" u="none" strike="noStrike" cap="none">
                <a:solidFill>
                  <a:schemeClr val="dk1"/>
                </a:solidFill>
                <a:latin typeface="Verdana"/>
                <a:ea typeface="Verdana"/>
                <a:cs typeface="Verdana"/>
                <a:sym typeface="Verdana"/>
              </a:rPr>
              <a:t>(1957)</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Obscenity not constitutionally protected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But what is obscene?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Miller v. California </a:t>
            </a:r>
            <a:r>
              <a:rPr lang="en-US" sz="2800" b="0" i="0" u="none" strike="noStrike" cap="none">
                <a:solidFill>
                  <a:schemeClr val="dk1"/>
                </a:solidFill>
                <a:latin typeface="Verdana"/>
                <a:ea typeface="Verdana"/>
                <a:cs typeface="Verdana"/>
                <a:sym typeface="Verdana"/>
              </a:rPr>
              <a:t>(1973)</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Appeals to prurient interest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Patently offensive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Lacking serious literary or artistic value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Average people/local standards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Regulating adult content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15371"/>
            <a:ext cx="8229600" cy="9733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Violent Video Games</a:t>
            </a:r>
          </a:p>
        </p:txBody>
      </p:sp>
      <p:pic>
        <p:nvPicPr>
          <p:cNvPr id="278" name="Shape 278" descr="A picture from a video game called Tomb raider, showing it's main character, Lara Croft, holding a gun in each hand, bullets flying all around, and fire in the background."/>
          <p:cNvPicPr preferRelativeResize="0"/>
          <p:nvPr/>
        </p:nvPicPr>
        <p:blipFill rotWithShape="1">
          <a:blip r:embed="rId3">
            <a:alphaModFix/>
          </a:blip>
          <a:srcRect/>
          <a:stretch/>
        </p:blipFill>
        <p:spPr>
          <a:xfrm>
            <a:off x="2011680" y="1312650"/>
            <a:ext cx="5120639" cy="478951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Libel and Slander</a:t>
            </a:r>
          </a:p>
        </p:txBody>
      </p:sp>
      <p:sp>
        <p:nvSpPr>
          <p:cNvPr id="285" name="Shape 28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Defamation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Libel = written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Slander = spoken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Standards for conviction high</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Public figures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a:solidFill>
                  <a:srgbClr val="000000"/>
                </a:solidFill>
                <a:latin typeface="Verdana"/>
                <a:ea typeface="Verdana"/>
                <a:cs typeface="Verdana"/>
                <a:sym typeface="Verdana"/>
              </a:rPr>
              <a:t>New York Times v. Sullivan </a:t>
            </a:r>
            <a:r>
              <a:rPr lang="en-US" sz="2000" b="0" i="0" u="none" strike="noStrike" cap="none">
                <a:solidFill>
                  <a:srgbClr val="000000"/>
                </a:solidFill>
                <a:latin typeface="Verdana"/>
                <a:ea typeface="Verdana"/>
                <a:cs typeface="Verdana"/>
                <a:sym typeface="Verdana"/>
              </a:rPr>
              <a:t>(1964)</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Intentionally malicious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Private individuals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Defamatory falsehood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Negligence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457200" y="35253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4.3: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Libel </a:t>
            </a:r>
            <a:r>
              <a:rPr lang="en-US" b="1" i="0" u="none" strike="noStrike" cap="none" dirty="0">
                <a:solidFill>
                  <a:srgbClr val="007FA3"/>
                </a:solidFill>
                <a:latin typeface="Arial"/>
                <a:ea typeface="Arial"/>
                <a:cs typeface="Arial"/>
                <a:sym typeface="Arial"/>
              </a:rPr>
              <a:t>and Slander</a:t>
            </a:r>
          </a:p>
        </p:txBody>
      </p:sp>
      <p:sp>
        <p:nvSpPr>
          <p:cNvPr id="291" name="Shape 291"/>
          <p:cNvSpPr txBox="1">
            <a:spLocks noGrp="1"/>
          </p:cNvSpPr>
          <p:nvPr>
            <p:ph type="body" idx="1"/>
          </p:nvPr>
        </p:nvSpPr>
        <p:spPr>
          <a:xfrm>
            <a:off x="457200" y="1954531"/>
            <a:ext cx="8229600" cy="4011930"/>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
            </a:r>
            <a:br>
              <a:rPr lang="en-US" sz="2400" b="1" i="0" u="none" strike="noStrike" cap="none" dirty="0">
                <a:solidFill>
                  <a:schemeClr val="dk1"/>
                </a:solidFill>
                <a:latin typeface="Arial"/>
                <a:ea typeface="Arial"/>
                <a:cs typeface="Arial"/>
                <a:sym typeface="Arial"/>
              </a:rPr>
            </a:br>
            <a:endParaRPr lang="en-US"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Many people complain about dishonest politicians. Is it possible to require political figures to be truthful?</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Symbolic Speech</a:t>
            </a:r>
          </a:p>
        </p:txBody>
      </p:sp>
      <p:sp>
        <p:nvSpPr>
          <p:cNvPr id="298" name="Shape 29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Examples of symbolic speech</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Wearing an armband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Burning the U.S. flag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Marching in a parade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Limitations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Burning draft cards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Threats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Free Press and Fair Trials</a:t>
            </a:r>
          </a:p>
        </p:txBody>
      </p:sp>
      <p:sp>
        <p:nvSpPr>
          <p:cNvPr id="305" name="Shape 30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Can press coverage compromise the right to a fair trial?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Courts have not upheld restrictions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Trials are public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Sequestering juries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Zurcher v. Stanford Daily </a:t>
            </a:r>
            <a:r>
              <a:rPr lang="en-US" sz="2800" b="0" i="0" u="none" strike="noStrike" cap="none">
                <a:solidFill>
                  <a:schemeClr val="dk1"/>
                </a:solidFill>
                <a:latin typeface="Verdana"/>
                <a:ea typeface="Verdana"/>
                <a:cs typeface="Verdana"/>
                <a:sym typeface="Verdana"/>
              </a:rPr>
              <a:t>(1978)</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Journalists cannot withhold evidence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Subject to search warrants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15371"/>
            <a:ext cx="8229600" cy="9276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Michael Jackson</a:t>
            </a:r>
          </a:p>
        </p:txBody>
      </p:sp>
      <p:pic>
        <p:nvPicPr>
          <p:cNvPr id="312" name="Shape 312" descr="A photo of Michael Jackson as he is going through security at Santa Barbara County courthouse."/>
          <p:cNvPicPr preferRelativeResize="0"/>
          <p:nvPr/>
        </p:nvPicPr>
        <p:blipFill rotWithShape="1">
          <a:blip r:embed="rId3">
            <a:alphaModFix/>
          </a:blip>
          <a:srcRect/>
          <a:stretch/>
        </p:blipFill>
        <p:spPr>
          <a:xfrm>
            <a:off x="2971800" y="1312650"/>
            <a:ext cx="3200399" cy="502154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15370"/>
            <a:ext cx="8229600" cy="15677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600" b="1" i="0" u="none" strike="noStrike" cap="none" dirty="0">
                <a:solidFill>
                  <a:srgbClr val="007FA3"/>
                </a:solidFill>
                <a:latin typeface="Arial"/>
                <a:ea typeface="Arial"/>
                <a:cs typeface="Arial"/>
                <a:sym typeface="Arial"/>
              </a:rPr>
              <a:t>Commercial Speech and Regulation of the Public Airwaves</a:t>
            </a:r>
          </a:p>
        </p:txBody>
      </p:sp>
      <p:sp>
        <p:nvSpPr>
          <p:cNvPr id="319" name="Shape 319"/>
          <p:cNvSpPr txBox="1">
            <a:spLocks noGrp="1"/>
          </p:cNvSpPr>
          <p:nvPr>
            <p:ph type="body" idx="1"/>
          </p:nvPr>
        </p:nvSpPr>
        <p:spPr>
          <a:xfrm>
            <a:off x="457200" y="2125980"/>
            <a:ext cx="8229600" cy="382873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Advertising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Federal Trade Commission (FTC)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 false claims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Prohibitions on advertising legal services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Federal Communications Commission (FCC)</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Licensing and regulations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Not applicable to cable and satellite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57200" y="283951"/>
            <a:ext cx="8229600" cy="100764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4.1</a:t>
            </a:r>
          </a:p>
        </p:txBody>
      </p:sp>
      <p:sp>
        <p:nvSpPr>
          <p:cNvPr id="74" name="Shape 7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Trace the process by which the Bill of Rights has been applied to the states.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15371"/>
            <a:ext cx="8229600" cy="8819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Howard Stern</a:t>
            </a:r>
          </a:p>
        </p:txBody>
      </p:sp>
      <p:pic>
        <p:nvPicPr>
          <p:cNvPr id="326" name="Shape 326" descr="A photo of Howard Stern as he is talking into a microphone for a radio show."/>
          <p:cNvPicPr preferRelativeResize="0"/>
          <p:nvPr/>
        </p:nvPicPr>
        <p:blipFill rotWithShape="1">
          <a:blip r:embed="rId3">
            <a:alphaModFix/>
          </a:blip>
          <a:srcRect/>
          <a:stretch/>
        </p:blipFill>
        <p:spPr>
          <a:xfrm>
            <a:off x="1051559" y="1312650"/>
            <a:ext cx="7040880" cy="470095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Campaign Spending</a:t>
            </a:r>
          </a:p>
        </p:txBody>
      </p:sp>
      <p:sp>
        <p:nvSpPr>
          <p:cNvPr id="333" name="Shape 33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Election Campaign Act of 1971</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a:solidFill>
                  <a:srgbClr val="000000"/>
                </a:solidFill>
                <a:latin typeface="Verdana"/>
                <a:ea typeface="Verdana"/>
                <a:cs typeface="Verdana"/>
                <a:sym typeface="Verdana"/>
              </a:rPr>
              <a:t>Buckley v. Valeo </a:t>
            </a:r>
            <a:r>
              <a:rPr lang="en-US" sz="2000" b="0" i="0" u="none" strike="noStrike" cap="none">
                <a:solidFill>
                  <a:srgbClr val="000000"/>
                </a:solidFill>
                <a:latin typeface="Verdana"/>
                <a:ea typeface="Verdana"/>
                <a:cs typeface="Verdana"/>
                <a:sym typeface="Verdana"/>
              </a:rPr>
              <a:t>(1976) </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Spending money to influence elections is protected speech</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McCain-Feingold Act (2002)</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Banned soft money contributions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Banned certain advertising</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Citizens United v. Federal Election Commission </a:t>
            </a:r>
            <a:r>
              <a:rPr lang="en-US" sz="2800" b="0" i="0" u="none" strike="noStrike" cap="none">
                <a:solidFill>
                  <a:schemeClr val="dk1"/>
                </a:solidFill>
                <a:latin typeface="Verdana"/>
                <a:ea typeface="Verdana"/>
                <a:cs typeface="Verdana"/>
                <a:sym typeface="Verdana"/>
              </a:rPr>
              <a:t>(2010)</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329183"/>
            <a:ext cx="8229600" cy="96316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4.4</a:t>
            </a:r>
          </a:p>
        </p:txBody>
      </p:sp>
      <p:sp>
        <p:nvSpPr>
          <p:cNvPr id="339" name="Shape 339"/>
          <p:cNvSpPr txBox="1">
            <a:spLocks noGrp="1"/>
          </p:cNvSpPr>
          <p:nvPr>
            <p:ph type="body" idx="1"/>
          </p:nvPr>
        </p:nvSpPr>
        <p:spPr>
          <a:xfrm>
            <a:off x="457200" y="1551433"/>
            <a:ext cx="8229600" cy="4239768"/>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rights to assemble and associate protected by the First Amendment and their limitations. </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Freedom of Assembly</a:t>
            </a:r>
          </a:p>
        </p:txBody>
      </p:sp>
      <p:sp>
        <p:nvSpPr>
          <p:cNvPr id="346" name="Shape 34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Right to Assemble</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Right to Associate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Right to Assemble</a:t>
            </a:r>
          </a:p>
        </p:txBody>
      </p:sp>
      <p:sp>
        <p:nvSpPr>
          <p:cNvPr id="353" name="Shape 35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The literal right to assemble</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Time, place, and manner restrictions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Permits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Protest verging on harassment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457200" y="276331"/>
            <a:ext cx="8229600" cy="88191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Ku Klux Klan</a:t>
            </a:r>
          </a:p>
        </p:txBody>
      </p:sp>
      <p:pic>
        <p:nvPicPr>
          <p:cNvPr id="360" name="Shape 360" descr="A photo of two men dressed in white robes and hats as members of the KKK, with one holding a sign that says &quot;I am proud to be white are you&quot;. There are three people passing by, one of which is African American."/>
          <p:cNvPicPr preferRelativeResize="0"/>
          <p:nvPr/>
        </p:nvPicPr>
        <p:blipFill rotWithShape="1">
          <a:blip r:embed="rId3">
            <a:alphaModFix/>
          </a:blip>
          <a:srcRect/>
          <a:stretch/>
        </p:blipFill>
        <p:spPr>
          <a:xfrm>
            <a:off x="1143000" y="1397994"/>
            <a:ext cx="6858000" cy="450123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Right to Associate</a:t>
            </a:r>
          </a:p>
        </p:txBody>
      </p:sp>
      <p:sp>
        <p:nvSpPr>
          <p:cNvPr id="367" name="Shape 36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NAACP v. Alabama </a:t>
            </a:r>
            <a:r>
              <a:rPr lang="en-US" sz="2800" b="0" i="0" u="none" strike="noStrike" cap="none">
                <a:solidFill>
                  <a:schemeClr val="dk1"/>
                </a:solidFill>
                <a:latin typeface="Verdana"/>
                <a:ea typeface="Verdana"/>
                <a:cs typeface="Verdana"/>
                <a:sym typeface="Verdana"/>
              </a:rPr>
              <a:t>(1958)</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Membership lists protected</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Military recruiters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Public schools cannot prohibit them</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4.5</a:t>
            </a:r>
          </a:p>
        </p:txBody>
      </p:sp>
      <p:sp>
        <p:nvSpPr>
          <p:cNvPr id="373" name="Shape 37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Describe the right to bear arms protected by the Second Amendment and its limitations.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Right to Bear Arms</a:t>
            </a:r>
          </a:p>
        </p:txBody>
      </p:sp>
      <p:sp>
        <p:nvSpPr>
          <p:cNvPr id="380" name="Shape 38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Controversial right</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Subject to national, state, and local 	restrictions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National Rifle Association (NRA)</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State militias or individuals?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District of Columbia v. Heller </a:t>
            </a:r>
            <a:r>
              <a:rPr lang="en-US" sz="2800" b="0" i="0" u="none" strike="noStrike" cap="none">
                <a:solidFill>
                  <a:schemeClr val="dk1"/>
                </a:solidFill>
                <a:latin typeface="Verdana"/>
                <a:ea typeface="Verdana"/>
                <a:cs typeface="Verdana"/>
                <a:sym typeface="Verdana"/>
              </a:rPr>
              <a:t>(2008)</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McDonald v. Chicago </a:t>
            </a:r>
            <a:r>
              <a:rPr lang="en-US" sz="2800" b="0" i="0" u="none" strike="noStrike" cap="none">
                <a:solidFill>
                  <a:schemeClr val="dk1"/>
                </a:solidFill>
                <a:latin typeface="Verdana"/>
                <a:ea typeface="Verdana"/>
                <a:cs typeface="Verdana"/>
                <a:sym typeface="Verdana"/>
              </a:rPr>
              <a:t>(2010)</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457200" y="215370"/>
            <a:ext cx="8229600" cy="99163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Meeting of the NRA</a:t>
            </a:r>
          </a:p>
        </p:txBody>
      </p:sp>
      <p:pic>
        <p:nvPicPr>
          <p:cNvPr id="387" name="Shape 387" descr="A photo of a mother and daughter smiling for their picture while attending a meeting of the National Rifle Association; the mother and daughter are both holding small pink and silver guns."/>
          <p:cNvPicPr preferRelativeResize="0"/>
          <p:nvPr/>
        </p:nvPicPr>
        <p:blipFill rotWithShape="1">
          <a:blip r:embed="rId3">
            <a:alphaModFix/>
          </a:blip>
          <a:srcRect/>
          <a:stretch/>
        </p:blipFill>
        <p:spPr>
          <a:xfrm>
            <a:off x="2926080" y="1507722"/>
            <a:ext cx="3291840" cy="44903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342900"/>
            <a:ext cx="8229600" cy="96974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Bill of Rights</a:t>
            </a:r>
          </a:p>
        </p:txBody>
      </p:sp>
      <p:sp>
        <p:nvSpPr>
          <p:cNvPr id="81" name="Shape 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Bill of Rights</a:t>
            </a:r>
            <a:r>
              <a:rPr lang="en-US" sz="2800" b="0" i="0" u="none" strike="noStrike" cap="none" dirty="0">
                <a:solidFill>
                  <a:schemeClr val="dk1"/>
                </a:solidFill>
                <a:latin typeface="Arial"/>
                <a:ea typeface="Arial"/>
                <a:cs typeface="Arial"/>
                <a:sym typeface="Arial"/>
              </a:rPr>
              <a:t>—</a:t>
            </a:r>
            <a:r>
              <a:rPr lang="en-US" sz="2800" b="0" i="0" u="none" strike="noStrike" cap="none" dirty="0">
                <a:solidFill>
                  <a:schemeClr val="dk1"/>
                </a:solidFill>
                <a:latin typeface="Verdana"/>
                <a:ea typeface="Verdana"/>
                <a:cs typeface="Verdana"/>
                <a:sym typeface="Verdana"/>
              </a:rPr>
              <a:t>Then and Now</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The Bill of Rights and the States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4.6</a:t>
            </a:r>
          </a:p>
        </p:txBody>
      </p:sp>
      <p:sp>
        <p:nvSpPr>
          <p:cNvPr id="393" name="Shape 39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Characterize defendants’ rights and identify issues that arise in their implementation.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Defendants’ Rights</a:t>
            </a:r>
          </a:p>
        </p:txBody>
      </p:sp>
      <p:sp>
        <p:nvSpPr>
          <p:cNvPr id="400" name="Shape 40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742950" marR="0" lvl="1" indent="-18415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Searches and Seizures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Self-Incrimination</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The Right to Counsel</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Trials</a:t>
            </a:r>
          </a:p>
          <a:p>
            <a:pPr marL="742950" marR="0" lvl="1" indent="-184150"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Cruel and Unusual Punishment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4.2 The Constitution and the Stages of the Criminal Justice System</a:t>
            </a:r>
          </a:p>
        </p:txBody>
      </p:sp>
      <p:pic>
        <p:nvPicPr>
          <p:cNvPr id="407" name="Shape 407" descr="A graph shows the stages and protections in the criminal justice system. It begins with the stage Crime: Evidence gathered, Suspicion cast. The protections are: &quot;Unreasonable search and seizure forbidden (fourth amendment), and Guarantee that &quot;writ of habeas corpus&quot; will not be suspended, forbidden imprisonment without evidence (Article I, Section 9). The next stage is (sometimes) Arrest. The Protections are: Right to be informed of accusation (sixth amendment) and right to have the &quot;assistance of counsel&quot; (sixth amendment).The next stage is (sometimes) prosecution: interrogation held, and imprisonment. The protections are: Right to have the &quot;assistance of counsel&quot; (sixth amendment),  forced self-incrimination forbidden (fifth amendment), and &quot;excessive bail&quot; forbidden (eighth amendment). The next stage is (sometimes) trial. The protection is: Right to have the &quot;assistance of counsel&quot; (sixth amendment), &quot;speedy and public trial&quot; by an impartial jury required (sixth amendment), &quot;double jeopardy&quot; (being tried twice for the same crime) forbidden (fifth amendment), trial by jury required (Article III, Section 2), and right to confront witnesses (sixth amendment). The next stage is (usually) verdict. If &quot;guilty&quot;, punishment imposed. The protection is: &quot;cruel and unusual punishment&quot; forbidden (eighth amendment). "/>
          <p:cNvPicPr preferRelativeResize="0"/>
          <p:nvPr/>
        </p:nvPicPr>
        <p:blipFill rotWithShape="1">
          <a:blip r:embed="rId3">
            <a:alphaModFix/>
          </a:blip>
          <a:srcRect/>
          <a:stretch/>
        </p:blipFill>
        <p:spPr>
          <a:xfrm>
            <a:off x="3108960" y="1572768"/>
            <a:ext cx="2926079" cy="443655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Searches and Seizures</a:t>
            </a:r>
          </a:p>
        </p:txBody>
      </p:sp>
      <p:sp>
        <p:nvSpPr>
          <p:cNvPr id="414" name="Shape 41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Fourth Amendment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Probable cause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Search warrants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Various cases, lots of exceptions</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Exclusionary rule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a:solidFill>
                  <a:srgbClr val="000000"/>
                </a:solidFill>
                <a:latin typeface="Verdana"/>
                <a:ea typeface="Verdana"/>
                <a:cs typeface="Verdana"/>
                <a:sym typeface="Verdana"/>
              </a:rPr>
              <a:t>Mapp v. Ohio </a:t>
            </a:r>
            <a:r>
              <a:rPr lang="en-US" sz="2000" b="0" i="0" u="none" strike="noStrike" cap="none">
                <a:solidFill>
                  <a:srgbClr val="000000"/>
                </a:solidFill>
                <a:latin typeface="Verdana"/>
                <a:ea typeface="Verdana"/>
                <a:cs typeface="Verdana"/>
                <a:sym typeface="Verdana"/>
              </a:rPr>
              <a:t>(1961)</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The war on terrorism</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USA Patriot Act (2001)</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15371"/>
            <a:ext cx="8229600" cy="104040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Chicago Police Search</a:t>
            </a:r>
          </a:p>
        </p:txBody>
      </p:sp>
      <p:pic>
        <p:nvPicPr>
          <p:cNvPr id="421" name="Shape 421" descr="A photo of police officers as they search a car and it's driver, a woman standing in front of the car with his arms outstretched. The man is African American and the police officers are white."/>
          <p:cNvPicPr preferRelativeResize="0"/>
          <p:nvPr/>
        </p:nvPicPr>
        <p:blipFill rotWithShape="1">
          <a:blip r:embed="rId3">
            <a:alphaModFix/>
          </a:blip>
          <a:srcRect/>
          <a:stretch/>
        </p:blipFill>
        <p:spPr>
          <a:xfrm>
            <a:off x="1005840" y="1447800"/>
            <a:ext cx="7132319" cy="46315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Shape 42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Self-Incrimination</a:t>
            </a:r>
          </a:p>
        </p:txBody>
      </p:sp>
      <p:sp>
        <p:nvSpPr>
          <p:cNvPr id="428" name="Shape 4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1"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Fifth Amendment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Burden of proof on prosecution</a:t>
            </a:r>
          </a:p>
          <a:p>
            <a:pPr marL="457200" marR="0" lvl="1" indent="-457200" algn="l" rtl="0">
              <a:lnSpc>
                <a:spcPct val="120000"/>
              </a:lnSpc>
              <a:spcBef>
                <a:spcPts val="600"/>
              </a:spcBef>
              <a:spcAft>
                <a:spcPts val="0"/>
              </a:spcAft>
              <a:buClr>
                <a:srgbClr val="004185"/>
              </a:buClr>
              <a:buSzPct val="100000"/>
              <a:buFont typeface="Noto Sans Symbols"/>
              <a:buChar char="⬜"/>
            </a:pPr>
            <a:r>
              <a:rPr lang="en-US" sz="2800" b="0" i="1" u="none" strike="noStrike" cap="none" dirty="0">
                <a:solidFill>
                  <a:schemeClr val="dk1"/>
                </a:solidFill>
                <a:latin typeface="Verdana"/>
                <a:ea typeface="Verdana"/>
                <a:cs typeface="Verdana"/>
                <a:sym typeface="Verdana"/>
              </a:rPr>
              <a:t>Miranda v. Arizona </a:t>
            </a:r>
            <a:r>
              <a:rPr lang="en-US" sz="2800" b="0" i="0" u="none" strike="noStrike" cap="none" dirty="0">
                <a:solidFill>
                  <a:schemeClr val="dk1"/>
                </a:solidFill>
                <a:latin typeface="Verdana"/>
                <a:ea typeface="Verdana"/>
                <a:cs typeface="Verdana"/>
                <a:sym typeface="Verdana"/>
              </a:rPr>
              <a:t>(1966)</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Right to remain silent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Knowledge that what you say can be used against you</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Right to an attorney present during questioning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Right to have an attorney provided if you cannot afford one</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457200" y="215371"/>
            <a:ext cx="8229600" cy="97944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Criminal Rights</a:t>
            </a:r>
          </a:p>
        </p:txBody>
      </p:sp>
      <p:pic>
        <p:nvPicPr>
          <p:cNvPr id="435" name="Shape 435" descr="A photo of a young man with his hands against a wall and two officers behind him reading him his Miranda rights."/>
          <p:cNvPicPr preferRelativeResize="0"/>
          <p:nvPr/>
        </p:nvPicPr>
        <p:blipFill rotWithShape="1">
          <a:blip r:embed="rId3">
            <a:alphaModFix/>
          </a:blip>
          <a:srcRect/>
          <a:stretch/>
        </p:blipFill>
        <p:spPr>
          <a:xfrm>
            <a:off x="1234440" y="1312650"/>
            <a:ext cx="6675119" cy="466127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457200" y="447018"/>
            <a:ext cx="8229600" cy="129643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Right to Counsel and Trials </a:t>
            </a:r>
            <a:br>
              <a:rPr lang="en-US" b="1" i="0" u="none" strike="noStrike" cap="none" dirty="0">
                <a:solidFill>
                  <a:srgbClr val="007FA3"/>
                </a:solidFill>
                <a:latin typeface="Arial"/>
                <a:ea typeface="Arial"/>
                <a:cs typeface="Arial"/>
                <a:sym typeface="Arial"/>
              </a:rPr>
            </a:br>
            <a:r>
              <a:rPr lang="en-US" b="1" i="0" u="none" strike="noStrike" cap="none" dirty="0">
                <a:solidFill>
                  <a:srgbClr val="007FA3"/>
                </a:solidFill>
                <a:latin typeface="Arial"/>
                <a:ea typeface="Arial"/>
                <a:cs typeface="Arial"/>
                <a:sym typeface="Arial"/>
              </a:rPr>
              <a:t>(1 of 2)</a:t>
            </a:r>
          </a:p>
        </p:txBody>
      </p:sp>
      <p:sp>
        <p:nvSpPr>
          <p:cNvPr id="442" name="Shape 442"/>
          <p:cNvSpPr txBox="1">
            <a:spLocks noGrp="1"/>
          </p:cNvSpPr>
          <p:nvPr>
            <p:ph type="body" idx="1"/>
          </p:nvPr>
        </p:nvSpPr>
        <p:spPr>
          <a:xfrm>
            <a:off x="457200" y="1950720"/>
            <a:ext cx="8229600" cy="417544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Sixth Amendment right to attorney</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a:solidFill>
                  <a:srgbClr val="000000"/>
                </a:solidFill>
                <a:latin typeface="Verdana"/>
                <a:ea typeface="Verdana"/>
                <a:cs typeface="Verdana"/>
                <a:sym typeface="Verdana"/>
              </a:rPr>
              <a:t>Gideon v. Wainwright </a:t>
            </a:r>
            <a:r>
              <a:rPr lang="en-US" sz="2000" b="0" i="0" u="none" strike="noStrike" cap="none" dirty="0">
                <a:solidFill>
                  <a:srgbClr val="000000"/>
                </a:solidFill>
                <a:latin typeface="Verdana"/>
                <a:ea typeface="Verdana"/>
                <a:cs typeface="Verdana"/>
                <a:sym typeface="Verdana"/>
              </a:rPr>
              <a:t>(1963)</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State must provide attorney for indigent</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1" u="none" strike="noStrike" cap="none" dirty="0">
                <a:solidFill>
                  <a:schemeClr val="dk1"/>
                </a:solidFill>
                <a:latin typeface="Verdana"/>
                <a:ea typeface="Verdana"/>
                <a:cs typeface="Verdana"/>
                <a:sym typeface="Verdana"/>
              </a:rPr>
              <a:t>Habeas corpus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Not held without charge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Speedy and public trial by impartial jury</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386058"/>
            <a:ext cx="8229600" cy="132082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Right to Counsel and Trials </a:t>
            </a:r>
            <a:br>
              <a:rPr lang="en-US" b="1" i="0" u="none" strike="noStrike" cap="none" dirty="0">
                <a:solidFill>
                  <a:srgbClr val="007FA3"/>
                </a:solidFill>
                <a:latin typeface="Arial"/>
                <a:ea typeface="Arial"/>
                <a:cs typeface="Arial"/>
                <a:sym typeface="Arial"/>
              </a:rPr>
            </a:br>
            <a:r>
              <a:rPr lang="en-US" b="1" i="0" u="none" strike="noStrike" cap="none" dirty="0">
                <a:solidFill>
                  <a:srgbClr val="007FA3"/>
                </a:solidFill>
                <a:latin typeface="Arial"/>
                <a:ea typeface="Arial"/>
                <a:cs typeface="Arial"/>
                <a:sym typeface="Arial"/>
              </a:rPr>
              <a:t>(2 of 2)</a:t>
            </a:r>
          </a:p>
        </p:txBody>
      </p:sp>
      <p:sp>
        <p:nvSpPr>
          <p:cNvPr id="449" name="Shape 449"/>
          <p:cNvSpPr txBox="1">
            <a:spLocks noGrp="1"/>
          </p:cNvSpPr>
          <p:nvPr>
            <p:ph type="body" idx="1"/>
          </p:nvPr>
        </p:nvSpPr>
        <p:spPr>
          <a:xfrm>
            <a:off x="457200" y="1877568"/>
            <a:ext cx="8229600" cy="4248595"/>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Plea bargaining</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Jury size of 12 traditional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Conviction must be unanimous</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rgbClr val="000000"/>
                </a:solidFill>
                <a:latin typeface="Verdana"/>
                <a:ea typeface="Verdana"/>
                <a:cs typeface="Verdana"/>
                <a:sym typeface="Verdana"/>
              </a:rPr>
              <a:t>Detentions and the war on terrorism</a:t>
            </a:r>
          </a:p>
          <a:p>
            <a:pPr marL="742950" marR="0" lvl="2" indent="-285750" algn="l" rtl="0">
              <a:lnSpc>
                <a:spcPct val="120000"/>
              </a:lnSpc>
              <a:spcBef>
                <a:spcPts val="0"/>
              </a:spcBef>
              <a:spcAft>
                <a:spcPts val="0"/>
              </a:spcAft>
              <a:buClr>
                <a:srgbClr val="000000"/>
              </a:buClr>
              <a:buSzPct val="100000"/>
              <a:buFont typeface="Noto Sans Symbols"/>
              <a:buNone/>
            </a:pPr>
            <a:endParaRPr sz="2000" b="0" i="0" u="none" strike="noStrike" cap="none" dirty="0">
              <a:solidFill>
                <a:srgbClr val="000000"/>
              </a:solidFill>
              <a:latin typeface="Verdana"/>
              <a:ea typeface="Verdana"/>
              <a:cs typeface="Verdana"/>
              <a:sym typeface="Verdana"/>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215371"/>
            <a:ext cx="8229600" cy="95506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Fair Trials</a:t>
            </a:r>
          </a:p>
        </p:txBody>
      </p:sp>
      <p:pic>
        <p:nvPicPr>
          <p:cNvPr id="456" name="Shape 456" descr="A photo of a trial, with a group of people sitting as the jury and a woman, a lawyer, standing in front of them and pointing her finger."/>
          <p:cNvPicPr preferRelativeResize="0"/>
          <p:nvPr/>
        </p:nvPicPr>
        <p:blipFill rotWithShape="1">
          <a:blip r:embed="rId3">
            <a:alphaModFix/>
          </a:blip>
          <a:srcRect/>
          <a:stretch/>
        </p:blipFill>
        <p:spPr>
          <a:xfrm>
            <a:off x="1051559" y="1312650"/>
            <a:ext cx="7040880" cy="46780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215370"/>
            <a:ext cx="8229600" cy="13848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The Bill of </a:t>
            </a:r>
            <a:r>
              <a:rPr lang="en-US" b="1" i="0" u="none" strike="noStrike" cap="none" dirty="0" smtClean="0">
                <a:solidFill>
                  <a:srgbClr val="007FA3"/>
                </a:solidFill>
                <a:latin typeface="Arial"/>
                <a:ea typeface="Arial"/>
                <a:cs typeface="Arial"/>
                <a:sym typeface="Arial"/>
              </a:rPr>
              <a:t>Rights—</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Then and </a:t>
            </a:r>
            <a:r>
              <a:rPr lang="en-US" b="1" i="0" u="none" strike="noStrike" cap="none" dirty="0">
                <a:solidFill>
                  <a:srgbClr val="007FA3"/>
                </a:solidFill>
                <a:latin typeface="Arial"/>
                <a:ea typeface="Arial"/>
                <a:cs typeface="Arial"/>
                <a:sym typeface="Arial"/>
              </a:rPr>
              <a:t>Now</a:t>
            </a:r>
          </a:p>
        </p:txBody>
      </p:sp>
      <p:sp>
        <p:nvSpPr>
          <p:cNvPr id="88" name="Shape 88"/>
          <p:cNvSpPr txBox="1">
            <a:spLocks noGrp="1"/>
          </p:cNvSpPr>
          <p:nvPr>
            <p:ph type="body" idx="1"/>
          </p:nvPr>
        </p:nvSpPr>
        <p:spPr>
          <a:xfrm>
            <a:off x="457200" y="2103120"/>
            <a:ext cx="8229600" cy="402304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Popular support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Added to Constitution by popular demand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Rights supported more in theory than practice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Civil liberties are not absolute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Limitations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Balanced against other values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215371"/>
            <a:ext cx="8229600" cy="979446"/>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Guantanamo Bay Prisoners</a:t>
            </a:r>
          </a:p>
        </p:txBody>
      </p:sp>
      <p:pic>
        <p:nvPicPr>
          <p:cNvPr id="463" name="Shape 463" descr="A photo of the Guantanamo Bay prisoners standing in a line inside the prison."/>
          <p:cNvPicPr preferRelativeResize="0"/>
          <p:nvPr/>
        </p:nvPicPr>
        <p:blipFill rotWithShape="1">
          <a:blip r:embed="rId3">
            <a:alphaModFix/>
          </a:blip>
          <a:srcRect/>
          <a:stretch/>
        </p:blipFill>
        <p:spPr>
          <a:xfrm>
            <a:off x="1463040" y="1410186"/>
            <a:ext cx="6217919" cy="456147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Cruel and Unusual Punishment</a:t>
            </a:r>
          </a:p>
        </p:txBody>
      </p:sp>
      <p:sp>
        <p:nvSpPr>
          <p:cNvPr id="470" name="Shape 47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Eighth Amendment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Not defined</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Incorporated in 1962</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Prison overcrowding</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Gregg v. Georgia (1976)</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dirty="0">
                <a:solidFill>
                  <a:schemeClr val="dk1"/>
                </a:solidFill>
                <a:latin typeface="Verdana"/>
                <a:ea typeface="Verdana"/>
                <a:cs typeface="Verdana"/>
                <a:sym typeface="Verdana"/>
              </a:rPr>
              <a:t>Death penalty not cruel and unusual</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1" u="none" strike="noStrike" cap="none" dirty="0" err="1">
                <a:solidFill>
                  <a:srgbClr val="000000"/>
                </a:solidFill>
                <a:latin typeface="Verdana"/>
                <a:ea typeface="Verdana"/>
                <a:cs typeface="Verdana"/>
                <a:sym typeface="Verdana"/>
              </a:rPr>
              <a:t>McCleskey</a:t>
            </a:r>
            <a:r>
              <a:rPr lang="en-US" sz="2000" b="0" i="1" u="none" strike="noStrike" cap="none" dirty="0">
                <a:solidFill>
                  <a:srgbClr val="000000"/>
                </a:solidFill>
                <a:latin typeface="Verdana"/>
                <a:ea typeface="Verdana"/>
                <a:cs typeface="Verdana"/>
                <a:sym typeface="Verdana"/>
              </a:rPr>
              <a:t> v. Kemp </a:t>
            </a:r>
            <a:r>
              <a:rPr lang="en-US" sz="2000" b="0" i="0" u="none" strike="noStrike" cap="none" dirty="0">
                <a:solidFill>
                  <a:srgbClr val="000000"/>
                </a:solidFill>
                <a:latin typeface="Verdana"/>
                <a:ea typeface="Verdana"/>
                <a:cs typeface="Verdana"/>
                <a:sym typeface="Verdana"/>
              </a:rPr>
              <a:t>(1987)</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Shape 476"/>
          <p:cNvSpPr txBox="1">
            <a:spLocks noGrp="1"/>
          </p:cNvSpPr>
          <p:nvPr>
            <p:ph type="title"/>
          </p:nvPr>
        </p:nvSpPr>
        <p:spPr>
          <a:xfrm>
            <a:off x="457200" y="316991"/>
            <a:ext cx="8229600" cy="865633"/>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Figure 4.3 The Decline of Executions</a:t>
            </a:r>
          </a:p>
        </p:txBody>
      </p:sp>
      <p:sp>
        <p:nvSpPr>
          <p:cNvPr id="477" name="Shape 477"/>
          <p:cNvSpPr txBox="1">
            <a:spLocks noGrp="1"/>
          </p:cNvSpPr>
          <p:nvPr>
            <p:ph type="body" idx="1"/>
          </p:nvPr>
        </p:nvSpPr>
        <p:spPr>
          <a:xfrm>
            <a:off x="457200" y="5565042"/>
            <a:ext cx="8229600" cy="627928"/>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007FA3"/>
              </a:buClr>
              <a:buSzPct val="25000"/>
              <a:buFont typeface="Arial"/>
              <a:buNone/>
            </a:pPr>
            <a:r>
              <a:rPr lang="en-US" sz="1600" b="1" i="0" u="none" strike="noStrike" cap="none" dirty="0">
                <a:solidFill>
                  <a:schemeClr val="dk1"/>
                </a:solidFill>
                <a:latin typeface="Arial"/>
                <a:ea typeface="Arial"/>
                <a:cs typeface="Arial"/>
                <a:sym typeface="Arial"/>
              </a:rPr>
              <a:t>Sources: </a:t>
            </a:r>
            <a:r>
              <a:rPr lang="en-US" sz="1600" b="0" i="0" u="none" strike="noStrike" cap="none" dirty="0">
                <a:solidFill>
                  <a:schemeClr val="dk1"/>
                </a:solidFill>
                <a:latin typeface="Arial"/>
                <a:ea typeface="Arial"/>
                <a:cs typeface="Arial"/>
                <a:sym typeface="Arial"/>
              </a:rPr>
              <a:t>Death Penalty Information Center; Texas Execution Information Center.</a:t>
            </a:r>
          </a:p>
        </p:txBody>
      </p:sp>
      <p:pic>
        <p:nvPicPr>
          <p:cNvPr id="478" name="Shape 478" descr="A bar graph shows the number of death sentences for Texas versus all other U.S. states, between 1988-2015. The number of executions for Texas between those years are as follows: 3, 4, 4, 5, 12, 17, 14, 19, 3, 37, 20, 35, 40, 17, 33, 24, 23, 19, 24, 26, 18, 24, 17, 13, 15, 16, 10, 13. The number of executions for the rest of the U.S. for the same years are as follows: 8, 12, 19, 9, 19, 21, 17, 37, 42, 37, 48, 63, 45, 49, 38, 41, 36, 41, 29, 16, 19, 28, 29, 30, 28, 23, 25, 15."/>
          <p:cNvPicPr preferRelativeResize="0"/>
          <p:nvPr/>
        </p:nvPicPr>
        <p:blipFill rotWithShape="1">
          <a:blip r:embed="rId3">
            <a:alphaModFix/>
          </a:blip>
          <a:srcRect/>
          <a:stretch/>
        </p:blipFill>
        <p:spPr>
          <a:xfrm>
            <a:off x="1143000" y="1379506"/>
            <a:ext cx="6858000" cy="398865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80416"/>
            <a:ext cx="8229600" cy="151180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Journal Prompt 4.6: </a:t>
            </a:r>
            <a:r>
              <a:rPr lang="en-US" b="1" i="0" u="none" strike="noStrike" cap="none" dirty="0" smtClean="0">
                <a:solidFill>
                  <a:srgbClr val="007FA3"/>
                </a:solidFill>
                <a:latin typeface="Arial"/>
                <a:ea typeface="Arial"/>
                <a:cs typeface="Arial"/>
                <a:sym typeface="Arial"/>
              </a:rPr>
              <a:t/>
            </a:r>
            <a:br>
              <a:rPr lang="en-US" b="1" i="0" u="none" strike="noStrike" cap="none" dirty="0" smtClean="0">
                <a:solidFill>
                  <a:srgbClr val="007FA3"/>
                </a:solidFill>
                <a:latin typeface="Arial"/>
                <a:ea typeface="Arial"/>
                <a:cs typeface="Arial"/>
                <a:sym typeface="Arial"/>
              </a:rPr>
            </a:br>
            <a:r>
              <a:rPr lang="en-US" b="1" i="0" u="none" strike="noStrike" cap="none" dirty="0" smtClean="0">
                <a:solidFill>
                  <a:srgbClr val="007FA3"/>
                </a:solidFill>
                <a:latin typeface="Arial"/>
                <a:ea typeface="Arial"/>
                <a:cs typeface="Arial"/>
                <a:sym typeface="Arial"/>
              </a:rPr>
              <a:t>Cruel </a:t>
            </a:r>
            <a:r>
              <a:rPr lang="en-US" b="1" i="0" u="none" strike="noStrike" cap="none" dirty="0">
                <a:solidFill>
                  <a:srgbClr val="007FA3"/>
                </a:solidFill>
                <a:latin typeface="Arial"/>
                <a:ea typeface="Arial"/>
                <a:cs typeface="Arial"/>
                <a:sym typeface="Arial"/>
              </a:rPr>
              <a:t>and Unusual Punishment</a:t>
            </a:r>
          </a:p>
        </p:txBody>
      </p:sp>
      <p:sp>
        <p:nvSpPr>
          <p:cNvPr id="484" name="Shape 484"/>
          <p:cNvSpPr txBox="1">
            <a:spLocks noGrp="1"/>
          </p:cNvSpPr>
          <p:nvPr>
            <p:ph type="body" idx="1"/>
          </p:nvPr>
        </p:nvSpPr>
        <p:spPr>
          <a:xfrm>
            <a:off x="457200" y="2072640"/>
            <a:ext cx="8229600" cy="4053523"/>
          </a:xfrm>
          <a:prstGeom prst="rect">
            <a:avLst/>
          </a:prstGeom>
          <a:noFill/>
          <a:ln>
            <a:noFill/>
          </a:ln>
        </p:spPr>
        <p:txBody>
          <a:bodyPr lIns="91425" tIns="91425" rIns="91425" bIns="91425" anchor="t" anchorCtr="0">
            <a:noAutofit/>
          </a:bodyPr>
          <a:lstStyle/>
          <a:p>
            <a:pPr marL="101600" marR="0" lvl="0" indent="0" algn="l" rtl="0">
              <a:lnSpc>
                <a:spcPct val="100000"/>
              </a:lnSpc>
              <a:spcBef>
                <a:spcPts val="0"/>
              </a:spcBef>
              <a:spcAft>
                <a:spcPts val="0"/>
              </a:spcAft>
              <a:buClr>
                <a:srgbClr val="007FA3"/>
              </a:buClr>
              <a:buSzPct val="25000"/>
              <a:buFont typeface="Arial"/>
              <a:buNone/>
            </a:pPr>
            <a:endParaRPr lang="en-US"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Most convicted criminals negotiate a lighter sentence in their plea bargaining. Would it be possible to make criminals pay the full penalty for their crimes?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4.7</a:t>
            </a:r>
          </a:p>
        </p:txBody>
      </p:sp>
      <p:sp>
        <p:nvSpPr>
          <p:cNvPr id="490" name="Shape 49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Outline the evolution of a right to privacy and its application to the issue of abortion.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The Right to Privacy</a:t>
            </a:r>
          </a:p>
        </p:txBody>
      </p:sp>
      <p:sp>
        <p:nvSpPr>
          <p:cNvPr id="497" name="Shape 49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256032" marR="0" lvl="0" indent="-154432"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Is There a Right to Privacy?</a:t>
            </a:r>
          </a:p>
          <a:p>
            <a:pPr marL="256032" marR="0" lvl="0" indent="-154432" algn="l" rtl="0">
              <a:lnSpc>
                <a:spcPct val="120000"/>
              </a:lnSpc>
              <a:spcBef>
                <a:spcPts val="56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Controversy over Abortion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Is There a Right to Privacy?</a:t>
            </a:r>
          </a:p>
        </p:txBody>
      </p:sp>
      <p:sp>
        <p:nvSpPr>
          <p:cNvPr id="504" name="Shape 50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How privacy is implied in Constitution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Religion: Right to exercise private beliefs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Search and seizure: Right to privacy in your home</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Right to be left alone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1" u="none" strike="noStrike" cap="none" dirty="0">
                <a:solidFill>
                  <a:schemeClr val="dk1"/>
                </a:solidFill>
                <a:latin typeface="Verdana"/>
                <a:ea typeface="Verdana"/>
                <a:cs typeface="Verdana"/>
                <a:sym typeface="Verdana"/>
              </a:rPr>
              <a:t>Griswold v. Connecticut </a:t>
            </a:r>
            <a:r>
              <a:rPr lang="en-US" sz="2800" b="0" i="0" u="none" strike="noStrike" cap="none" dirty="0">
                <a:solidFill>
                  <a:schemeClr val="dk1"/>
                </a:solidFill>
                <a:latin typeface="Verdana"/>
                <a:ea typeface="Verdana"/>
                <a:cs typeface="Verdana"/>
                <a:sym typeface="Verdana"/>
              </a:rPr>
              <a:t>(1965)</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Court states right to privacy implied</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Controversy over Abortion </a:t>
            </a:r>
          </a:p>
        </p:txBody>
      </p:sp>
      <p:sp>
        <p:nvSpPr>
          <p:cNvPr id="511" name="Shape 5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Roe v. Wade </a:t>
            </a:r>
            <a:r>
              <a:rPr lang="en-US" sz="2800" b="0" i="0" u="none" strike="noStrike" cap="none">
                <a:solidFill>
                  <a:schemeClr val="dk1"/>
                </a:solidFill>
                <a:latin typeface="Verdana"/>
                <a:ea typeface="Verdana"/>
                <a:cs typeface="Verdana"/>
                <a:sym typeface="Verdana"/>
              </a:rPr>
              <a:t>(1973)</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Prohibits state bans on abortion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Balancing test</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a:solidFill>
                  <a:schemeClr val="dk1"/>
                </a:solidFill>
                <a:latin typeface="Verdana"/>
                <a:ea typeface="Verdana"/>
                <a:cs typeface="Verdana"/>
                <a:sym typeface="Verdana"/>
              </a:rPr>
              <a:t>State interest in protecting women's health</a:t>
            </a:r>
          </a:p>
          <a:p>
            <a:pPr marL="1200150" marR="0" lvl="3" indent="-285750" algn="l" rtl="0">
              <a:lnSpc>
                <a:spcPct val="120000"/>
              </a:lnSpc>
              <a:spcBef>
                <a:spcPts val="0"/>
              </a:spcBef>
              <a:spcAft>
                <a:spcPts val="0"/>
              </a:spcAft>
              <a:buClr>
                <a:srgbClr val="000000"/>
              </a:buClr>
              <a:buSzPct val="100000"/>
              <a:buFont typeface="Noto Sans Symbols"/>
              <a:buChar char="■"/>
            </a:pPr>
            <a:r>
              <a:rPr lang="en-US" sz="1600" b="0" i="0" u="none" strike="noStrike" cap="none">
                <a:solidFill>
                  <a:schemeClr val="dk1"/>
                </a:solidFill>
                <a:latin typeface="Verdana"/>
                <a:ea typeface="Verdana"/>
                <a:cs typeface="Verdana"/>
                <a:sym typeface="Verdana"/>
              </a:rPr>
              <a:t>State interest in protecting prenatal life</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1" u="none" strike="noStrike" cap="none">
                <a:solidFill>
                  <a:schemeClr val="dk1"/>
                </a:solidFill>
                <a:latin typeface="Verdana"/>
                <a:ea typeface="Verdana"/>
                <a:cs typeface="Verdana"/>
                <a:sym typeface="Verdana"/>
              </a:rPr>
              <a:t>Planned Parenthood v. Casey </a:t>
            </a:r>
            <a:r>
              <a:rPr lang="en-US" sz="2800" b="0" i="0" u="none" strike="noStrike" cap="none">
                <a:solidFill>
                  <a:schemeClr val="dk1"/>
                </a:solidFill>
                <a:latin typeface="Verdana"/>
                <a:ea typeface="Verdana"/>
                <a:cs typeface="Verdana"/>
                <a:sym typeface="Verdana"/>
              </a:rPr>
              <a:t>(1992)</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Verdana"/>
                <a:ea typeface="Verdana"/>
                <a:cs typeface="Verdana"/>
                <a:sym typeface="Verdana"/>
              </a:rPr>
              <a:t>From "strict scrutiny" to "undue burden"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57200" y="215371"/>
            <a:ext cx="8229600" cy="93067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Undue Burden Protests</a:t>
            </a:r>
          </a:p>
        </p:txBody>
      </p:sp>
      <p:pic>
        <p:nvPicPr>
          <p:cNvPr id="518" name="Shape 518" descr="A photo of a group of pro-life activists, kneeling and praying across the street from Planned Parenthood."/>
          <p:cNvPicPr preferRelativeResize="0"/>
          <p:nvPr/>
        </p:nvPicPr>
        <p:blipFill rotWithShape="1">
          <a:blip r:embed="rId3">
            <a:alphaModFix/>
          </a:blip>
          <a:srcRect/>
          <a:stretch/>
        </p:blipFill>
        <p:spPr>
          <a:xfrm>
            <a:off x="762000" y="1312650"/>
            <a:ext cx="7406639" cy="4476238"/>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Learning Objective 4.8</a:t>
            </a:r>
          </a:p>
        </p:txBody>
      </p:sp>
      <p:sp>
        <p:nvSpPr>
          <p:cNvPr id="524" name="Shape 52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1"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800" b="1" i="0" u="none" strike="noStrike" cap="none" dirty="0">
                <a:solidFill>
                  <a:schemeClr val="dk1"/>
                </a:solidFill>
                <a:latin typeface="Arial"/>
                <a:ea typeface="Arial"/>
                <a:cs typeface="Arial"/>
                <a:sym typeface="Arial"/>
              </a:rPr>
              <a:t>Assess how civil liberties affect democratic government and how they both limit and expand the scope of government.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4.1 The Bill of Rights (1 of 4)</a:t>
            </a:r>
          </a:p>
        </p:txBody>
      </p:sp>
      <p:graphicFrame>
        <p:nvGraphicFramePr>
          <p:cNvPr id="95" name="Shape 95"/>
          <p:cNvGraphicFramePr/>
          <p:nvPr>
            <p:extLst>
              <p:ext uri="{D42A27DB-BD31-4B8C-83A1-F6EECF244321}">
                <p14:modId xmlns:p14="http://schemas.microsoft.com/office/powerpoint/2010/main" val="92619610"/>
              </p:ext>
            </p:extLst>
          </p:nvPr>
        </p:nvGraphicFramePr>
        <p:xfrm>
          <a:off x="457200" y="1710944"/>
          <a:ext cx="8229600" cy="3708470"/>
        </p:xfrm>
        <a:graphic>
          <a:graphicData uri="http://schemas.openxmlformats.org/drawingml/2006/table">
            <a:tbl>
              <a:tblPr firstRow="1" bandRow="1">
                <a:noFill/>
                <a:tableStyleId>{4EA22704-346E-44F3-AB0D-93150C3F9787}</a:tableStyleId>
              </a:tblPr>
              <a:tblGrid>
                <a:gridCol w="822960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u="none" strike="noStrike" cap="none" dirty="0"/>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Arial"/>
                          <a:ea typeface="Arial"/>
                          <a:cs typeface="Arial"/>
                          <a:sym typeface="Arial"/>
                        </a:rPr>
                        <a:t>Amendment I—Religion, Speech, the Press, Assembly, Petition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Congress shall make no law respecting an establishment of religion, or prohibiting the free exercise thereof; or abridging the freedom of speech, or of the press; or the right of the people peaceably to assemble, and to petition the Government for a redress of grievances.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Amendment II—Right to Bear Arms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A well regulated Militia, being necessary to the security of a free State, the right of the people to keep and bear Arms, shall not be infringed.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Amendment III—Quartering of Soldiers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No Soldier shall, in time of peace be quartered in any house, without the consent of the Owner, nor in time of war, but in a manner to be prescribed by law. </a:t>
                      </a:r>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Understanding Civil Liberties</a:t>
            </a:r>
          </a:p>
        </p:txBody>
      </p:sp>
      <p:sp>
        <p:nvSpPr>
          <p:cNvPr id="531" name="Shape 53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09575" marR="0" lvl="0" indent="-320675" algn="l" rtl="0">
              <a:lnSpc>
                <a:spcPct val="120000"/>
              </a:lnSpc>
              <a:spcBef>
                <a:spcPts val="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Civil Liberties and Democracy</a:t>
            </a:r>
          </a:p>
          <a:p>
            <a:pPr marL="409575" marR="0" lvl="0" indent="-320675" algn="l" rtl="0">
              <a:lnSpc>
                <a:spcPct val="120000"/>
              </a:lnSpc>
              <a:spcBef>
                <a:spcPts val="560"/>
              </a:spcBef>
              <a:spcAft>
                <a:spcPts val="0"/>
              </a:spcAft>
              <a:buClr>
                <a:srgbClr val="004185"/>
              </a:buClr>
              <a:buSzPct val="100000"/>
              <a:buFont typeface="Noto Sans Symbols"/>
              <a:buChar char="⬜"/>
            </a:pPr>
            <a:r>
              <a:rPr lang="en-US" sz="2800" b="0" i="0" u="none" strike="noStrike" cap="none">
                <a:solidFill>
                  <a:schemeClr val="dk1"/>
                </a:solidFill>
                <a:latin typeface="Verdana"/>
                <a:ea typeface="Verdana"/>
                <a:cs typeface="Verdana"/>
                <a:sym typeface="Verdana"/>
              </a:rPr>
              <a:t>Civil Liberties and the Scope of Government</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Civil Liberties and Democracy</a:t>
            </a:r>
          </a:p>
        </p:txBody>
      </p:sp>
      <p:sp>
        <p:nvSpPr>
          <p:cNvPr id="538" name="Shape 53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Democracy depends upon freedom of expression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Need information to make decisions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Majority rule versus minority rights</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Elites have protected minorities</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457200" y="251946"/>
            <a:ext cx="8229600" cy="1320822"/>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b="1" i="0" u="none" strike="noStrike" cap="none" dirty="0">
                <a:solidFill>
                  <a:srgbClr val="007FA3"/>
                </a:solidFill>
                <a:latin typeface="Arial"/>
                <a:ea typeface="Arial"/>
                <a:cs typeface="Arial"/>
                <a:sym typeface="Arial"/>
              </a:rPr>
              <a:t>Civil Liberties and the Scope of Government</a:t>
            </a:r>
          </a:p>
        </p:txBody>
      </p:sp>
      <p:sp>
        <p:nvSpPr>
          <p:cNvPr id="545" name="Shape 545"/>
          <p:cNvSpPr txBox="1">
            <a:spLocks noGrp="1"/>
          </p:cNvSpPr>
          <p:nvPr>
            <p:ph type="body" idx="1"/>
          </p:nvPr>
        </p:nvSpPr>
        <p:spPr>
          <a:xfrm>
            <a:off x="457200" y="1987296"/>
            <a:ext cx="8229600" cy="4138867"/>
          </a:xfrm>
          <a:prstGeom prst="rect">
            <a:avLst/>
          </a:prstGeom>
          <a:noFill/>
          <a:ln>
            <a:noFill/>
          </a:ln>
        </p:spPr>
        <p:txBody>
          <a:bodyPr lIns="91425" tIns="91425" rIns="91425" bIns="91425" anchor="t" anchorCtr="0">
            <a:noAutofit/>
          </a:bodyPr>
          <a:lstStyle/>
          <a:p>
            <a:pPr marL="457200" marR="0" lvl="0" indent="-457200" algn="l" rtl="0">
              <a:lnSpc>
                <a:spcPct val="120000"/>
              </a:lnSpc>
              <a:spcBef>
                <a:spcPts val="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Liberty and individualism prevail</a:t>
            </a:r>
          </a:p>
          <a:p>
            <a:pPr marL="457200" marR="0" lvl="0" indent="-457200" algn="l" rtl="0">
              <a:lnSpc>
                <a:spcPct val="120000"/>
              </a:lnSpc>
              <a:spcBef>
                <a:spcPts val="1500"/>
              </a:spcBef>
              <a:spcAft>
                <a:spcPts val="0"/>
              </a:spcAft>
              <a:buClr>
                <a:srgbClr val="004185"/>
              </a:buClr>
              <a:buSzPct val="100000"/>
              <a:buFont typeface="Noto Sans Symbols"/>
              <a:buChar char="⬜"/>
            </a:pPr>
            <a:r>
              <a:rPr lang="en-US" sz="2800" b="0" i="0" u="none" strike="noStrike" cap="none" dirty="0">
                <a:solidFill>
                  <a:schemeClr val="dk1"/>
                </a:solidFill>
                <a:latin typeface="Verdana"/>
                <a:ea typeface="Verdana"/>
                <a:cs typeface="Verdana"/>
                <a:sym typeface="Verdana"/>
              </a:rPr>
              <a:t>Cannot hide from vast government</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Technology enables more intrusion</a:t>
            </a:r>
          </a:p>
          <a:p>
            <a:pPr marL="742950" marR="0" lvl="2" indent="-285750" algn="l" rtl="0">
              <a:lnSpc>
                <a:spcPct val="120000"/>
              </a:lnSpc>
              <a:spcBef>
                <a:spcPts val="0"/>
              </a:spcBef>
              <a:spcAft>
                <a:spcPts val="0"/>
              </a:spcAft>
              <a:buClr>
                <a:srgbClr val="000000"/>
              </a:buClr>
              <a:buSzPct val="100000"/>
              <a:buFont typeface="Noto Sans Symbols"/>
              <a:buChar char="■"/>
            </a:pPr>
            <a:r>
              <a:rPr lang="en-US" sz="2000" b="0" i="0" u="none" strike="noStrike" cap="none" dirty="0">
                <a:solidFill>
                  <a:srgbClr val="000000"/>
                </a:solidFill>
                <a:latin typeface="Verdana"/>
                <a:ea typeface="Verdana"/>
                <a:cs typeface="Verdana"/>
                <a:sym typeface="Verdana"/>
              </a:rPr>
              <a:t>Irony that more government is needed to provide more protection</a:t>
            </a:r>
          </a:p>
          <a:p>
            <a:pPr marL="256032" marR="0" lvl="0" indent="-154432" algn="l" rtl="0">
              <a:lnSpc>
                <a:spcPct val="100000"/>
              </a:lnSpc>
              <a:spcBef>
                <a:spcPts val="1500"/>
              </a:spcBef>
              <a:spcAft>
                <a:spcPts val="0"/>
              </a:spcAft>
              <a:buClr>
                <a:srgbClr val="007FA3"/>
              </a:buClr>
              <a:buSzPct val="100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Shared Writing 4</a:t>
            </a:r>
          </a:p>
        </p:txBody>
      </p:sp>
      <p:sp>
        <p:nvSpPr>
          <p:cNvPr id="551" name="Shape 551"/>
          <p:cNvSpPr txBox="1">
            <a:spLocks noGrp="1"/>
          </p:cNvSpPr>
          <p:nvPr>
            <p:ph type="body" idx="1"/>
          </p:nvPr>
        </p:nvSpPr>
        <p:spPr>
          <a:xfrm>
            <a:off x="457200" y="1709929"/>
            <a:ext cx="8229600" cy="3922776"/>
          </a:xfrm>
          <a:prstGeom prst="rect">
            <a:avLst/>
          </a:prstGeom>
          <a:noFill/>
          <a:ln>
            <a:noFill/>
          </a:ln>
        </p:spPr>
        <p:txBody>
          <a:bodyPr lIns="91425" tIns="91425" rIns="91425" bIns="91425" anchor="t" anchorCtr="0">
            <a:noAutofit/>
          </a:bodyPr>
          <a:lstStyle/>
          <a:p>
            <a:pPr marL="101600" marR="0" lvl="0" indent="0" algn="ctr" rtl="0">
              <a:lnSpc>
                <a:spcPct val="10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a:p>
            <a:pPr marL="101600" marR="0" lvl="0" indent="0" algn="ctr" rtl="0">
              <a:lnSpc>
                <a:spcPct val="100000"/>
              </a:lnSpc>
              <a:spcBef>
                <a:spcPts val="150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The right to privacy is not specifically mentioned in the Constitution. Would we enjoy the same degree of privacy protection if the Supreme Court had not held that the Constitution implies a right to privacy?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4000" b="1" i="0" u="none" strike="noStrike" cap="none" dirty="0">
                <a:solidFill>
                  <a:srgbClr val="007FA3"/>
                </a:solidFill>
                <a:latin typeface="Arial"/>
                <a:ea typeface="Arial"/>
                <a:cs typeface="Arial"/>
                <a:sym typeface="Arial"/>
              </a:rPr>
              <a:t>Photo Credits</a:t>
            </a:r>
          </a:p>
        </p:txBody>
      </p:sp>
      <p:sp>
        <p:nvSpPr>
          <p:cNvPr id="557" name="Shape 55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noAutofit/>
          </a:bodyPr>
          <a:lstStyle/>
          <a:p>
            <a:pPr marL="101600" marR="0" lvl="0" indent="0" algn="l" rtl="0">
              <a:lnSpc>
                <a:spcPct val="90000"/>
              </a:lnSpc>
              <a:spcBef>
                <a:spcPts val="0"/>
              </a:spcBef>
              <a:spcAft>
                <a:spcPts val="0"/>
              </a:spcAft>
              <a:buClr>
                <a:srgbClr val="007FA3"/>
              </a:buClr>
              <a:buSzPct val="25000"/>
              <a:buFont typeface="Arial"/>
              <a:buNone/>
            </a:pPr>
            <a:r>
              <a:rPr lang="en-US" sz="2400" b="1" i="0" u="none" strike="noStrike" cap="none" dirty="0">
                <a:solidFill>
                  <a:schemeClr val="dk1"/>
                </a:solidFill>
                <a:latin typeface="Arial"/>
                <a:ea typeface="Arial"/>
                <a:cs typeface="Arial"/>
                <a:sym typeface="Arial"/>
              </a:rPr>
              <a:t>Chapter 4    </a:t>
            </a:r>
          </a:p>
          <a:p>
            <a:pPr marL="101600" marR="0" lvl="0" indent="0" algn="l" rtl="0">
              <a:lnSpc>
                <a:spcPct val="90000"/>
              </a:lnSpc>
              <a:spcBef>
                <a:spcPts val="1500"/>
              </a:spcBef>
              <a:spcAft>
                <a:spcPts val="0"/>
              </a:spcAft>
              <a:buClr>
                <a:srgbClr val="007FA3"/>
              </a:buClr>
              <a:buSzPct val="25000"/>
              <a:buFont typeface="Arial"/>
              <a:buNone/>
            </a:pPr>
            <a:r>
              <a:rPr lang="en-US" sz="2400" b="0" i="0" u="none" strike="noStrike" cap="none" dirty="0">
                <a:solidFill>
                  <a:schemeClr val="dk1"/>
                </a:solidFill>
                <a:latin typeface="Arial"/>
                <a:ea typeface="Arial"/>
                <a:cs typeface="Arial"/>
                <a:sym typeface="Arial"/>
              </a:rPr>
              <a:t>087: Brandi Simons/AP Images; 091: </a:t>
            </a:r>
            <a:r>
              <a:rPr lang="en-US" sz="2400" b="0" i="0" u="none" strike="noStrike" cap="none" dirty="0" err="1">
                <a:solidFill>
                  <a:schemeClr val="dk1"/>
                </a:solidFill>
                <a:latin typeface="Arial"/>
                <a:ea typeface="Arial"/>
                <a:cs typeface="Arial"/>
                <a:sym typeface="Arial"/>
              </a:rPr>
              <a:t>Hyoung</a:t>
            </a:r>
            <a:r>
              <a:rPr lang="en-US" sz="2400" b="0" i="0" u="none" strike="noStrike" cap="none" dirty="0">
                <a:solidFill>
                  <a:schemeClr val="dk1"/>
                </a:solidFill>
                <a:latin typeface="Arial"/>
                <a:ea typeface="Arial"/>
                <a:cs typeface="Arial"/>
                <a:sym typeface="Arial"/>
              </a:rPr>
              <a:t> Chang/The Denver Post/Getty Images; 094: AP Images; 098: </a:t>
            </a:r>
            <a:r>
              <a:rPr lang="en-US" sz="2400" b="0" i="0" u="none" strike="noStrike" cap="none" dirty="0" err="1">
                <a:solidFill>
                  <a:schemeClr val="dk1"/>
                </a:solidFill>
                <a:latin typeface="Arial"/>
                <a:ea typeface="Arial"/>
                <a:cs typeface="Arial"/>
                <a:sym typeface="Arial"/>
              </a:rPr>
              <a:t>Bettmann</a:t>
            </a:r>
            <a:r>
              <a:rPr lang="en-US" sz="2400" b="0" i="0" u="none" strike="noStrike" cap="none" dirty="0">
                <a:solidFill>
                  <a:schemeClr val="dk1"/>
                </a:solidFill>
                <a:latin typeface="Arial"/>
                <a:ea typeface="Arial"/>
                <a:cs typeface="Arial"/>
                <a:sym typeface="Arial"/>
              </a:rPr>
              <a:t>/Getty Images; 100: Colin Anderson/Blend Images/ Getty Images; 102: Joshua Gates Weisberg/Pool/ Getty Images; 104: Stringer/Getty Images Entertainment/ Getty Images; 106: Jean-Yves </a:t>
            </a:r>
            <a:r>
              <a:rPr lang="en-US" sz="2400" b="0" i="0" u="none" strike="noStrike" cap="none" dirty="0" err="1">
                <a:solidFill>
                  <a:schemeClr val="dk1"/>
                </a:solidFill>
                <a:latin typeface="Arial"/>
                <a:ea typeface="Arial"/>
                <a:cs typeface="Arial"/>
                <a:sym typeface="Arial"/>
              </a:rPr>
              <a:t>Rabeuf</a:t>
            </a:r>
            <a:r>
              <a:rPr lang="en-US" sz="2400" b="0" i="0" u="none" strike="noStrike" cap="none" dirty="0">
                <a:solidFill>
                  <a:schemeClr val="dk1"/>
                </a:solidFill>
                <a:latin typeface="Arial"/>
                <a:ea typeface="Arial"/>
                <a:cs typeface="Arial"/>
                <a:sym typeface="Arial"/>
              </a:rPr>
              <a:t>/The Image Works; 108: Robert </a:t>
            </a:r>
            <a:r>
              <a:rPr lang="en-US" sz="2400" b="0" i="0" u="none" strike="noStrike" cap="none" dirty="0" err="1">
                <a:solidFill>
                  <a:schemeClr val="dk1"/>
                </a:solidFill>
                <a:latin typeface="Arial"/>
                <a:ea typeface="Arial"/>
                <a:cs typeface="Arial"/>
                <a:sym typeface="Arial"/>
              </a:rPr>
              <a:t>Mankoff</a:t>
            </a:r>
            <a:r>
              <a:rPr lang="en-US" sz="2400" b="0" i="0" u="none" strike="noStrike" cap="none" dirty="0">
                <a:solidFill>
                  <a:schemeClr val="dk1"/>
                </a:solidFill>
                <a:latin typeface="Arial"/>
                <a:ea typeface="Arial"/>
                <a:cs typeface="Arial"/>
                <a:sym typeface="Arial"/>
              </a:rPr>
              <a:t>/The New Yorker Collection/The Cartoon Bank; 109: Chris Keane/Reuters; 112: Jim Young/ Reuters; 115: Terry J Alcorn/E+/Getty Images; 117: </a:t>
            </a:r>
            <a:r>
              <a:rPr lang="en-US" sz="2400" b="0" i="0" u="none" strike="noStrike" cap="none" dirty="0" err="1">
                <a:solidFill>
                  <a:schemeClr val="dk1"/>
                </a:solidFill>
                <a:latin typeface="Arial"/>
                <a:ea typeface="Arial"/>
                <a:cs typeface="Arial"/>
                <a:sym typeface="Arial"/>
              </a:rPr>
              <a:t>bikeriderlondon</a:t>
            </a:r>
            <a:r>
              <a:rPr lang="en-US" sz="2400" b="0" i="0" u="none" strike="noStrike" cap="none" dirty="0">
                <a:solidFill>
                  <a:schemeClr val="dk1"/>
                </a:solidFill>
                <a:latin typeface="Arial"/>
                <a:ea typeface="Arial"/>
                <a:cs typeface="Arial"/>
                <a:sym typeface="Arial"/>
              </a:rPr>
              <a:t>/Shutterstock; 119: Deborah </a:t>
            </a:r>
            <a:r>
              <a:rPr lang="en-US" sz="2400" b="0" i="0" u="none" strike="noStrike" cap="none" dirty="0" err="1">
                <a:solidFill>
                  <a:schemeClr val="dk1"/>
                </a:solidFill>
                <a:latin typeface="Arial"/>
                <a:ea typeface="Arial"/>
                <a:cs typeface="Arial"/>
                <a:sym typeface="Arial"/>
              </a:rPr>
              <a:t>Gembara</a:t>
            </a:r>
            <a:r>
              <a:rPr lang="en-US" sz="2400" b="0" i="0" u="none" strike="noStrike" cap="none" dirty="0">
                <a:solidFill>
                  <a:schemeClr val="dk1"/>
                </a:solidFill>
                <a:latin typeface="Arial"/>
                <a:ea typeface="Arial"/>
                <a:cs typeface="Arial"/>
                <a:sym typeface="Arial"/>
              </a:rPr>
              <a:t>/ Reuters; 123: Brendan </a:t>
            </a:r>
            <a:r>
              <a:rPr lang="en-US" sz="2400" b="0" i="0" u="none" strike="noStrike" cap="none" dirty="0" err="1">
                <a:solidFill>
                  <a:schemeClr val="dk1"/>
                </a:solidFill>
                <a:latin typeface="Arial"/>
                <a:ea typeface="Arial"/>
                <a:cs typeface="Arial"/>
                <a:sym typeface="Arial"/>
              </a:rPr>
              <a:t>McDermid</a:t>
            </a:r>
            <a:r>
              <a:rPr lang="en-US" sz="2400" b="0" i="0" u="none" strike="noStrike" cap="none" dirty="0">
                <a:solidFill>
                  <a:schemeClr val="dk1"/>
                </a:solidFill>
                <a:latin typeface="Arial"/>
                <a:ea typeface="Arial"/>
                <a:cs typeface="Arial"/>
                <a:sym typeface="Arial"/>
              </a:rPr>
              <a:t>/Reuters</a:t>
            </a:r>
          </a:p>
          <a:p>
            <a:pPr marL="101600" marR="0" lvl="0" indent="0" algn="l" rtl="0">
              <a:lnSpc>
                <a:spcPct val="90000"/>
              </a:lnSpc>
              <a:spcBef>
                <a:spcPts val="1500"/>
              </a:spcBef>
              <a:spcAft>
                <a:spcPts val="0"/>
              </a:spcAft>
              <a:buClr>
                <a:srgbClr val="007FA3"/>
              </a:buClr>
              <a:buSzPct val="25000"/>
              <a:buFont typeface="Arial"/>
              <a:buNone/>
            </a:pPr>
            <a:endParaRPr sz="2400" b="0" i="0" u="none" strike="noStrike" cap="none" dirty="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4.1 The Bill of Rights (2 of 4)</a:t>
            </a:r>
          </a:p>
        </p:txBody>
      </p:sp>
      <p:graphicFrame>
        <p:nvGraphicFramePr>
          <p:cNvPr id="102" name="Shape 102"/>
          <p:cNvGraphicFramePr/>
          <p:nvPr>
            <p:extLst>
              <p:ext uri="{D42A27DB-BD31-4B8C-83A1-F6EECF244321}">
                <p14:modId xmlns:p14="http://schemas.microsoft.com/office/powerpoint/2010/main" val="2520861056"/>
              </p:ext>
            </p:extLst>
          </p:nvPr>
        </p:nvGraphicFramePr>
        <p:xfrm>
          <a:off x="457200" y="1680210"/>
          <a:ext cx="8229600" cy="4185970"/>
        </p:xfrm>
        <a:graphic>
          <a:graphicData uri="http://schemas.openxmlformats.org/drawingml/2006/table">
            <a:tbl>
              <a:tblPr firstRow="1" bandRow="1">
                <a:noFill/>
                <a:tableStyleId>{4EA22704-346E-44F3-AB0D-93150C3F9787}</a:tableStyleId>
              </a:tblPr>
              <a:tblGrid>
                <a:gridCol w="822960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b="0" u="none" strike="noStrike" cap="none" dirty="0"/>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Amendment IV</a:t>
                      </a:r>
                      <a:r>
                        <a:rPr lang="en-US" sz="1600" b="1" i="0" u="none" strike="noStrike" cap="none">
                          <a:solidFill>
                            <a:schemeClr val="dk1"/>
                          </a:solidFill>
                          <a:latin typeface="Arial"/>
                          <a:ea typeface="Arial"/>
                          <a:cs typeface="Arial"/>
                          <a:sym typeface="Arial"/>
                        </a:rPr>
                        <a:t>—Searches and Seizures</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a:solidFill>
                            <a:schemeClr val="dk1"/>
                          </a:solidFill>
                          <a:latin typeface="Arial"/>
                          <a:ea typeface="Arial"/>
                          <a:cs typeface="Arial"/>
                          <a:sym typeface="Arial"/>
                        </a:rPr>
                        <a:t>Amendment V—Grand Juries, Double Jeopardy, Self-Incrimination, Due Process, Eminent Domain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No person shall be held to answer to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against himself, nor be deprived of life, liberty, or property, without due process of law; nor shall private property be taken for public use, without just compensation. </a:t>
                      </a:r>
                    </a:p>
                  </a:txBody>
                  <a:tcPr marL="91450" marR="91450" marT="45725" marB="45725"/>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215370"/>
            <a:ext cx="8229600" cy="109727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007FA3"/>
              </a:buClr>
              <a:buSzPct val="25000"/>
              <a:buFont typeface="Times New Roman"/>
              <a:buNone/>
            </a:pPr>
            <a:r>
              <a:rPr lang="en-US" sz="3200" b="1" i="0" u="none" strike="noStrike" cap="none" dirty="0">
                <a:solidFill>
                  <a:srgbClr val="007FA3"/>
                </a:solidFill>
                <a:latin typeface="Arial"/>
                <a:ea typeface="Arial"/>
                <a:cs typeface="Arial"/>
                <a:sym typeface="Arial"/>
              </a:rPr>
              <a:t>Table 4.1 The Bill of Rights (3 of 4)</a:t>
            </a:r>
          </a:p>
        </p:txBody>
      </p:sp>
      <p:graphicFrame>
        <p:nvGraphicFramePr>
          <p:cNvPr id="109" name="Shape 109"/>
          <p:cNvGraphicFramePr/>
          <p:nvPr>
            <p:extLst>
              <p:ext uri="{D42A27DB-BD31-4B8C-83A1-F6EECF244321}">
                <p14:modId xmlns:p14="http://schemas.microsoft.com/office/powerpoint/2010/main" val="3837532398"/>
              </p:ext>
            </p:extLst>
          </p:nvPr>
        </p:nvGraphicFramePr>
        <p:xfrm>
          <a:off x="457200" y="1717040"/>
          <a:ext cx="8229600" cy="3733850"/>
        </p:xfrm>
        <a:graphic>
          <a:graphicData uri="http://schemas.openxmlformats.org/drawingml/2006/table">
            <a:tbl>
              <a:tblPr firstRow="1" bandRow="1">
                <a:noFill/>
                <a:tableStyleId>{4EA22704-346E-44F3-AB0D-93150C3F9787}</a:tableStyleId>
              </a:tblPr>
              <a:tblGrid>
                <a:gridCol w="8229600"/>
              </a:tblGrid>
              <a:tr h="370850">
                <a:tc>
                  <a:txBody>
                    <a:bodyPr/>
                    <a:lstStyle/>
                    <a:p>
                      <a:pPr marL="0" marR="0" lvl="0" indent="0" algn="l" rtl="0">
                        <a:lnSpc>
                          <a:spcPct val="100000"/>
                        </a:lnSpc>
                        <a:spcBef>
                          <a:spcPts val="0"/>
                        </a:spcBef>
                        <a:spcAft>
                          <a:spcPts val="0"/>
                        </a:spcAft>
                        <a:buClr>
                          <a:srgbClr val="000000"/>
                        </a:buClr>
                        <a:buSzPct val="25000"/>
                        <a:buFont typeface="Arial"/>
                        <a:buNone/>
                      </a:pPr>
                      <a:endParaRPr sz="1600" b="0" u="none" strike="noStrike" cap="none" dirty="0"/>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1" i="0" u="none" strike="noStrike" cap="none" dirty="0">
                          <a:solidFill>
                            <a:schemeClr val="dk1"/>
                          </a:solidFill>
                          <a:latin typeface="Arial"/>
                          <a:ea typeface="Arial"/>
                          <a:cs typeface="Arial"/>
                          <a:sym typeface="Arial"/>
                        </a:rPr>
                        <a:t>Amendment VI—Criminal Court Procedures </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a:solidFill>
                            <a:schemeClr val="dk1"/>
                          </a:solidFill>
                          <a:latin typeface="Arial"/>
                          <a:ea typeface="Arial"/>
                          <a:cs typeface="Arial"/>
                          <a:sym typeface="Arial"/>
                        </a:rPr>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defence. </a:t>
                      </a: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ct val="25000"/>
                        <a:buFont typeface="Arial"/>
                        <a:buNone/>
                      </a:pPr>
                      <a:r>
                        <a:rPr lang="en-US" sz="1600" b="1" u="none" strike="noStrike" cap="none"/>
                        <a:t>Amendment VII—Trial by Jury in Common-Law Cases</a:t>
                      </a:r>
                    </a:p>
                  </a:txBody>
                  <a:tcPr marL="91450" marR="91450" marT="45725" marB="45725"/>
                </a:tc>
              </a:tr>
              <a:tr h="370850">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dirty="0">
                          <a:solidFill>
                            <a:schemeClr val="dk1"/>
                          </a:solidFill>
                          <a:latin typeface="Arial"/>
                          <a:ea typeface="Arial"/>
                          <a:cs typeface="Arial"/>
                          <a:sym typeface="Arial"/>
                        </a:rPr>
                        <a:t>In Suits at common law, where the value in controversy shall exceed twenty dollars, the right of trial by jury shall be preserved, and no fact tried by a jury, shall be otherwise re-examined in any Court of the United States, than according to the rules of the common law. </a:t>
                      </a:r>
                    </a:p>
                  </a:txBody>
                  <a:tcPr marL="91450" marR="91450" marT="45725" marB="45725"/>
                </a:tc>
              </a:tr>
            </a:tbl>
          </a:graphicData>
        </a:graphic>
      </p:graphicFrame>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6252</Words>
  <Application>Microsoft Office PowerPoint</Application>
  <PresentationFormat>On-screen Show (4:3)</PresentationFormat>
  <Paragraphs>581</Paragraphs>
  <Slides>74</Slides>
  <Notes>74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Noto Sans Symbols</vt:lpstr>
      <vt:lpstr>Times New Roman</vt:lpstr>
      <vt:lpstr>Verdana</vt:lpstr>
      <vt:lpstr>508 Lecture</vt:lpstr>
      <vt:lpstr>Government in America: People, Politics and Policy</vt:lpstr>
      <vt:lpstr>Learning Objectives (1 of 2)</vt:lpstr>
      <vt:lpstr>Learning Objectives (2 of 2)</vt:lpstr>
      <vt:lpstr>Learning Objective 4.1</vt:lpstr>
      <vt:lpstr>The Bill of Rights</vt:lpstr>
      <vt:lpstr>The Bill of Rights— Then and Now</vt:lpstr>
      <vt:lpstr>Table 4.1 The Bill of Rights (1 of 4)</vt:lpstr>
      <vt:lpstr>Table 4.1 The Bill of Rights (2 of 4)</vt:lpstr>
      <vt:lpstr>Table 4.1 The Bill of Rights (3 of 4)</vt:lpstr>
      <vt:lpstr>Table 4.1 The Bill of Rights (4 of 4)</vt:lpstr>
      <vt:lpstr>The Bill of Rights and the States</vt:lpstr>
      <vt:lpstr>Table 4.2 The Incorporation of the Bill of Rights (1 of 4)</vt:lpstr>
      <vt:lpstr>Table 4.2 The Incorporation of the Bill of Rights (2 of 4)</vt:lpstr>
      <vt:lpstr>Table 4.2 The Incorporation of the Bill of Rights (3 of 4)</vt:lpstr>
      <vt:lpstr>Table 4.2 The Incorporation of the Bill of Rights (4 of 4)</vt:lpstr>
      <vt:lpstr>Learning Objective 4.2</vt:lpstr>
      <vt:lpstr>Freedom of Religion</vt:lpstr>
      <vt:lpstr>The Establishment Clause  (1 of 4)</vt:lpstr>
      <vt:lpstr>The Establishment Clause  (2 of 4)</vt:lpstr>
      <vt:lpstr>The Establishment Clause  (3 of 4)</vt:lpstr>
      <vt:lpstr>School Prayer</vt:lpstr>
      <vt:lpstr>The Establishment Clause  (4 of 4)</vt:lpstr>
      <vt:lpstr>The Free Exercise Clause</vt:lpstr>
      <vt:lpstr>Figure 4.1 Tolerance for the Free Speech Rights of Religious Extremists</vt:lpstr>
      <vt:lpstr>Mohammad Ali</vt:lpstr>
      <vt:lpstr>Learning Objective 4.3</vt:lpstr>
      <vt:lpstr>Freedom of Expression (1 of 2)</vt:lpstr>
      <vt:lpstr>Freedom of Expression (2 of 2)</vt:lpstr>
      <vt:lpstr>Prior Restraint</vt:lpstr>
      <vt:lpstr>Free Speech and Public Order  (1 of 2)</vt:lpstr>
      <vt:lpstr>Senator Joseph McCarthy</vt:lpstr>
      <vt:lpstr>Obscenity</vt:lpstr>
      <vt:lpstr>Violent Video Games</vt:lpstr>
      <vt:lpstr>Libel and Slander</vt:lpstr>
      <vt:lpstr>Journal Prompt 4.3:  Libel and Slander</vt:lpstr>
      <vt:lpstr>Symbolic Speech</vt:lpstr>
      <vt:lpstr>Free Press and Fair Trials</vt:lpstr>
      <vt:lpstr>Michael Jackson</vt:lpstr>
      <vt:lpstr>Commercial Speech and Regulation of the Public Airwaves</vt:lpstr>
      <vt:lpstr>Howard Stern</vt:lpstr>
      <vt:lpstr>Campaign Spending</vt:lpstr>
      <vt:lpstr>Learning Objective 4.4</vt:lpstr>
      <vt:lpstr>Freedom of Assembly</vt:lpstr>
      <vt:lpstr>Right to Assemble</vt:lpstr>
      <vt:lpstr>Ku Klux Klan</vt:lpstr>
      <vt:lpstr>Right to Associate</vt:lpstr>
      <vt:lpstr>Learning Objective 4.5</vt:lpstr>
      <vt:lpstr>The Right to Bear Arms</vt:lpstr>
      <vt:lpstr>Meeting of the NRA</vt:lpstr>
      <vt:lpstr>Learning Objective 4.6</vt:lpstr>
      <vt:lpstr>Defendants’ Rights</vt:lpstr>
      <vt:lpstr>Figure 4.2 The Constitution and the Stages of the Criminal Justice System</vt:lpstr>
      <vt:lpstr>Searches and Seizures</vt:lpstr>
      <vt:lpstr>Chicago Police Search</vt:lpstr>
      <vt:lpstr>Self-Incrimination</vt:lpstr>
      <vt:lpstr>Criminal Rights</vt:lpstr>
      <vt:lpstr>The Right to Counsel and Trials  (1 of 2)</vt:lpstr>
      <vt:lpstr>The Right to Counsel and Trials  (2 of 2)</vt:lpstr>
      <vt:lpstr>Fair Trials</vt:lpstr>
      <vt:lpstr>Guantanamo Bay Prisoners</vt:lpstr>
      <vt:lpstr>Cruel and Unusual Punishment</vt:lpstr>
      <vt:lpstr>Figure 4.3 The Decline of Executions</vt:lpstr>
      <vt:lpstr>Journal Prompt 4.6:  Cruel and Unusual Punishment</vt:lpstr>
      <vt:lpstr>Learning Objective 4.7</vt:lpstr>
      <vt:lpstr>The Right to Privacy</vt:lpstr>
      <vt:lpstr>Is There a Right to Privacy?</vt:lpstr>
      <vt:lpstr>Controversy over Abortion </vt:lpstr>
      <vt:lpstr>Undue Burden Protests</vt:lpstr>
      <vt:lpstr>Learning Objective 4.8</vt:lpstr>
      <vt:lpstr>Understanding Civil Liberties</vt:lpstr>
      <vt:lpstr>Civil Liberties and Democracy</vt:lpstr>
      <vt:lpstr>Civil Liberties and the Scope of Government</vt:lpstr>
      <vt:lpstr>Shared Writing 4</vt:lpstr>
      <vt:lpstr>Photo 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in America: People, Politics and Policy</dc:title>
  <cp:lastModifiedBy>Ragay, Katherine Tiffany</cp:lastModifiedBy>
  <cp:revision>52</cp:revision>
  <dcterms:modified xsi:type="dcterms:W3CDTF">2017-02-15T10:05:29Z</dcterms:modified>
</cp:coreProperties>
</file>