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166F08-B143-49BA-AD74-097921478CBA}">
  <a:tblStyle styleId="{39166F08-B143-49BA-AD74-097921478CB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89" d="100"/>
          <a:sy n="89" d="100"/>
        </p:scale>
        <p:origin x="9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46823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1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Why might a federal system be useful for a country with a large area or population or for a country with large ethnic minority groups? How might the United States be different if it had a unitary system rather than a federal system??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841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5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 why did the Framers choose federalism as the system of government? Most citizens felt a strong loyalty to their states, more than they did toward a national government.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208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Even though the states could see that they needed a stronger central government, there were limits to the powers that they would concede. The Constitution did not need to specify all state powers; states simply retained all powers that were not expressly forbidden.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169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federal government has certain obligations to the states. It cannot subdivide them nor tax interstate exports. It must protect them against invasion and violence.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8701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State constitutions guarantee many basic rights. However, few Americans would feel comfortable with only state protections for their liberties. The Bill of Rights in the U.S. Constitution is the ultimate legal defense of freedom.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412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the division of power may sound clear enough at first, American history has been a tug-of-war over which level of government should legislate in various policy areas.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153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1963, Alabama Governor George Wallace made a dramatic stand at the University of Alabama to resist integration of the all-white school. Federal marshals won this confrontation, and since then the federal government in general has been able to impose national standards of equal opportunity on the states.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3828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of the powers of the national government are clearly enumerated in the Constitution. Other powers are implied from the so-called elastic clause. This clause authorizes Congress to make all laws that are "necessary and proper" to carry out its enumerated functions.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763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supremacy clause allows the national government to preempt state laws if it is acting within its legal sphere. Immigration policy is one example. In this photograph, undocumented immigrants are being repatriated to their home country by U.S. Immigration and Customs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Enforcement, a federal agency.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478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758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the Constitution gives Congress the power to regulate commerce, American courts have struggled to define "commerce." The Court's opinion in </a:t>
            </a:r>
            <a:r>
              <a:rPr lang="en-US" sz="1200" b="0" i="1" u="none" strike="noStrike" cap="none">
                <a:solidFill>
                  <a:schemeClr val="dk1"/>
                </a:solidFill>
                <a:latin typeface="Arial"/>
                <a:ea typeface="Arial"/>
                <a:cs typeface="Arial"/>
                <a:sym typeface="Arial"/>
              </a:rPr>
              <a:t>Gibbons v. Ogden </a:t>
            </a:r>
            <a:r>
              <a:rPr lang="en-US" sz="1200" b="0" i="0" u="none" strike="noStrike" cap="none">
                <a:solidFill>
                  <a:schemeClr val="dk1"/>
                </a:solidFill>
                <a:latin typeface="Arial"/>
                <a:ea typeface="Arial"/>
                <a:cs typeface="Arial"/>
                <a:sym typeface="Arial"/>
              </a:rPr>
              <a:t>defined commerce so broadly as to encompass virtually any commercial activity. After the Industrial Revolution when Congress sought to use its commerce powers to regulate worker health and safety, the Court said that the power to regulate interstate commerce did not extend so far. When the Great Depression placed new demands on the national government, the Court reluctantly allowed considerable expansion of Congress's regulatory power.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886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requires states to return a person charged with a crime in another state to that state for trial or imprisonment, a practice called extradition.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735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Because of the full faith and credit clause of the Constitution, drivers’ licenses issued by one state are valid in every state. People are also entitled to most of the benefits—and subject to most of the obligations—of citizenship in any state they visit, thanks to the privileges and immunities clause.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1634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288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730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Over the years, power has gradually shifted from states to the federal government. Through categorical and block grants, the federal government provides state and local governments with substantial portions of their budget. It uses this leverage to influence policy by attaching conditions to receiving the grants.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5" name="Shape 2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9915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In dual federalism, the federal government and the states each have spheres of sovereign authority, like a layer cake. Proponents are inclined to interpret federal power narrowly.</a:t>
            </a: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5124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States are responsible for most public policies dealing with social, family, and moral issues. The Constitution does not give the national government the power to pass laws that directly</a:t>
            </a:r>
            <a:r>
              <a:rPr lang="en-US" sz="1200" b="0" i="1"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regulate drinking ages, for example, but it can influence the states by making federal money contingent on adopting certain policies, such as raising the state drinking age to 21, in line with national prerogatives.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9" name="Shape 2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7748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Cooperative federalism began during the Great Depression of the 1930s and continues into the twenty-first century. The federal government provides much of the funding for interstate highways, for example, but also attaches requirements that states must meet.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6" name="Shape 2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909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simplistic terms, the Democratic party tends to favor federal government power to advance national policies of health, safety, and social welfare. By contrast, the Republican party has traditionally favored a weaker national government to allow states to handle these responsibilities without government regulations.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3" name="Shape 2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103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672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Fiscal federalism is the term used to describe federal grants-in-aid that are a key part of cooperative federalism. There are two main types of federal grants. Categorical grants can only be used for specific purposes, and they often have strings attached, such as nondiscrimination provisions.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1206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Block grants are much less restrictive and generally only specify the policy area in which they are to be used, such as education or health care. States prefer block grants because they give them more discretion in how to allocate the funds.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Categorical grants must be used for a specific purposes, or categories of spending.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7" name="Shape 2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4501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Policies of the federal government may have major impacts on core policies of state and local governments, like elementary and secondary education, and determine how much is spent on these policies.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1060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343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669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Federalism allows for considerable diversity among the states in their policies. One state can have the death penalty if its citizens favor it, and another state can abolish it if its citizens take a different view.</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1399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downside of the public policy diversity fostered by federalism is that the resources for public services vary widely from state to state. This map shows the great variation among the states in the money spent on children in the public schools. Can we say there is equal opportunity in the United States when the quality of education varies so much between states?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8963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664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federal system was designed by the Framers in part to avoid tyranny of the majority. In addition, it has contributed to democracy in several ways.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7070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detriment of the Electoral College is illustrated by the Hillary Clinton’s failure to win the presidency in spite of winning the popular vote by more than a 2 percent margin.</a:t>
            </a:r>
          </a:p>
        </p:txBody>
      </p:sp>
      <p:sp>
        <p:nvSpPr>
          <p:cNvPr id="311" name="Shape 3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608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984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sheer number of separate governments in America is staggering.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2764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federal government has always been involved in economic regulation but economic policies increased exponentially after industrialization. The federal government, for example, has instituted quotas on foreign imports of automobiles and steel to protect U.S. industries from competition. They have also subsidized faltering industries, such as airlines and railroads. It has passed laws to prevent monopolies and protect the health and safety of workers. The urbanization that accompanied industrialization created social and economic problems that were also addressed through policies at the federal level, such as welfare, environment, and transportation.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4470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federal government’s spending as a percentage of GDP has increased steadily since the end of World War II. Recent decades have not seen much increase in spending as a percentage of GDP on the part of either the federal government or state governments. In 2009, however, federal spending increased substantially in response to the economic crisis.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57271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981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32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Federalism is a way of organizing a nation so that two or more levels of government have formal authority over the same area and people. If you are a citizen of Vermont, for example, you have to obey both Vermont state laws and federal laws. Both the state and federal governments receive their authority directly from the Constitution, not from each other.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413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we see in this table, the power relationship between the central government and subunits is different in unitary, confederate, and federal systems.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419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83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There is considerable diversity among the countries that have federal systems. Large states both in terms of population and geography seem to favor the decentralized administration of governmental services provided by federalism. Ethnic diversity seems to play a role in the choice of federalism as well although many incredibly diverse states use unitary systems. All federal systems are democracies (with the qualification of Russia which is more authoritarian than democratic in recent years) but federalism is not a prerequisite for democratic government. </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172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Why might a federal system be useful for a country with a large area or population or for a country with large ethnic minority groups? How might the United States be different if it had a unitary system rather than a federal system?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2579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0" name="Shape 3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a:solidFill>
                  <a:schemeClr val="dk1"/>
                </a:solidFill>
                <a:latin typeface="Verdana"/>
                <a:ea typeface="Verdana"/>
                <a:cs typeface="Verdana"/>
                <a:sym typeface="Verdana"/>
              </a:rPr>
              <a:t>Copyright © 2018, 2016, </a:t>
            </a:r>
            <a:r>
              <a:rPr lang="en-US" sz="1200" b="0" i="0" u="none" strike="noStrike" cap="none" smtClean="0">
                <a:solidFill>
                  <a:schemeClr val="dk1"/>
                </a:solidFill>
                <a:latin typeface="Verdana"/>
                <a:ea typeface="Verdana"/>
                <a:cs typeface="Verdana"/>
                <a:sym typeface="Verdana"/>
              </a:rPr>
              <a:t>2013 </a:t>
            </a:r>
            <a:r>
              <a:rPr lang="en-US" sz="1200" b="0" i="0" u="none" strike="noStrike" cap="none">
                <a:solidFill>
                  <a:schemeClr val="dk1"/>
                </a:solidFill>
                <a:latin typeface="Verdana"/>
                <a:ea typeface="Verdana"/>
                <a:cs typeface="Verdana"/>
                <a:sym typeface="Verdana"/>
              </a:rPr>
              <a:t>Pearson Education, Inc. </a:t>
            </a:r>
            <a:r>
              <a:rPr lang="en-US" sz="1200" b="0" i="0" u="none" strike="noStrike" cap="none" dirty="0">
                <a:solidFill>
                  <a:schemeClr val="dk1"/>
                </a:solidFill>
                <a:latin typeface="Verdana"/>
                <a:ea typeface="Verdana"/>
                <a:cs typeface="Verdana"/>
                <a:sym typeface="Verdana"/>
              </a:rPr>
              <a:t>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3</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Federalism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34110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smtClean="0">
                <a:solidFill>
                  <a:srgbClr val="007FA3"/>
                </a:solidFill>
                <a:latin typeface="Arial"/>
                <a:ea typeface="Arial"/>
                <a:cs typeface="Arial"/>
                <a:sym typeface="Arial"/>
              </a:rPr>
              <a:t>Table 3.2 Countries with Federal Systems (2 of 2)</a:t>
            </a:r>
            <a:endParaRPr lang="en-US" sz="3200" b="1" i="0" u="none" strike="noStrike" cap="none" dirty="0">
              <a:solidFill>
                <a:srgbClr val="007FA3"/>
              </a:solidFill>
              <a:latin typeface="Arial"/>
              <a:ea typeface="Arial"/>
              <a:cs typeface="Arial"/>
              <a:sym typeface="Arial"/>
            </a:endParaRPr>
          </a:p>
        </p:txBody>
      </p:sp>
      <p:graphicFrame>
        <p:nvGraphicFramePr>
          <p:cNvPr id="115" name="Shape 115"/>
          <p:cNvGraphicFramePr/>
          <p:nvPr>
            <p:extLst>
              <p:ext uri="{D42A27DB-BD31-4B8C-83A1-F6EECF244321}">
                <p14:modId xmlns:p14="http://schemas.microsoft.com/office/powerpoint/2010/main" val="332253804"/>
              </p:ext>
            </p:extLst>
          </p:nvPr>
        </p:nvGraphicFramePr>
        <p:xfrm>
          <a:off x="457175" y="2011664"/>
          <a:ext cx="8229625" cy="1473230"/>
        </p:xfrm>
        <a:graphic>
          <a:graphicData uri="http://schemas.openxmlformats.org/drawingml/2006/table">
            <a:tbl>
              <a:tblPr firstRow="1" bandRow="1">
                <a:noFill/>
                <a:tableStyleId>{39166F08-B143-49BA-AD74-097921478CBA}</a:tableStyleId>
              </a:tblPr>
              <a:tblGrid>
                <a:gridCol w="1645925"/>
                <a:gridCol w="1645925"/>
                <a:gridCol w="1645925"/>
                <a:gridCol w="1645925"/>
                <a:gridCol w="164592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Nation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Population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Area (in Thousands of square miles)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Diversity (Ethnic, Linguistic, and Religious)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Democracy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Switzerland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8,121,830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Medium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United States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321, 368,864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3,718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Medium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Yes</a:t>
                      </a:r>
                    </a:p>
                  </a:txBody>
                  <a:tcPr marL="91450" marR="91450" marT="45725" marB="45725"/>
                </a:tc>
              </a:tr>
            </a:tbl>
          </a:graphicData>
        </a:graphic>
      </p:graphicFrame>
      <p:sp>
        <p:nvSpPr>
          <p:cNvPr id="116" name="Shape 116"/>
          <p:cNvSpPr txBox="1"/>
          <p:nvPr/>
        </p:nvSpPr>
        <p:spPr>
          <a:xfrm>
            <a:off x="457200" y="3932450"/>
            <a:ext cx="82296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dirty="0">
                <a:solidFill>
                  <a:srgbClr val="000000"/>
                </a:solidFill>
                <a:latin typeface="Arial"/>
                <a:ea typeface="Arial"/>
                <a:cs typeface="Arial"/>
                <a:sym typeface="Arial"/>
              </a:rPr>
              <a:t>Source: </a:t>
            </a:r>
            <a:r>
              <a:rPr lang="en-US" sz="1400" b="0" i="0" u="none" strike="noStrike" cap="none" dirty="0">
                <a:solidFill>
                  <a:srgbClr val="000000"/>
                </a:solidFill>
                <a:latin typeface="Arial"/>
                <a:ea typeface="Arial"/>
                <a:cs typeface="Arial"/>
                <a:sym typeface="Arial"/>
              </a:rPr>
              <a:t>Central Intelligence Agency, </a:t>
            </a:r>
            <a:r>
              <a:rPr lang="en-US" sz="1400" b="0" i="1" u="none" strike="noStrike" cap="none" dirty="0">
                <a:solidFill>
                  <a:srgbClr val="000000"/>
                </a:solidFill>
                <a:latin typeface="Arial"/>
                <a:ea typeface="Arial"/>
                <a:cs typeface="Arial"/>
                <a:sym typeface="Arial"/>
              </a:rPr>
              <a:t>The World </a:t>
            </a:r>
            <a:r>
              <a:rPr lang="en-US" sz="1400" b="0" i="1" u="none" strike="noStrike" cap="none" dirty="0" err="1">
                <a:solidFill>
                  <a:srgbClr val="000000"/>
                </a:solidFill>
                <a:latin typeface="Arial"/>
                <a:ea typeface="Arial"/>
                <a:cs typeface="Arial"/>
                <a:sym typeface="Arial"/>
              </a:rPr>
              <a:t>Factbook</a:t>
            </a:r>
            <a:r>
              <a:rPr lang="en-US" sz="1400" b="0" i="1" u="none" strike="noStrike" cap="none" dirty="0">
                <a:solidFill>
                  <a:srgbClr val="000000"/>
                </a:solidFill>
                <a:latin typeface="Arial"/>
                <a:ea typeface="Arial"/>
                <a:cs typeface="Arial"/>
                <a:sym typeface="Arial"/>
              </a:rPr>
              <a:t>, 2016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8609"/>
            <a:ext cx="8229600" cy="99441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3.3</a:t>
            </a:r>
          </a:p>
        </p:txBody>
      </p:sp>
      <p:sp>
        <p:nvSpPr>
          <p:cNvPr id="122" name="Shape 122"/>
          <p:cNvSpPr txBox="1">
            <a:spLocks noGrp="1"/>
          </p:cNvSpPr>
          <p:nvPr>
            <p:ph type="body" idx="1"/>
          </p:nvPr>
        </p:nvSpPr>
        <p:spPr>
          <a:xfrm>
            <a:off x="457200" y="152019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Outline the constitutional basis for the division of power between national and state governments, the establishment of national supremacy, and states’ obligations to each other. </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363960"/>
            <a:ext cx="8229600" cy="13505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smtClean="0">
                <a:solidFill>
                  <a:srgbClr val="007FA3"/>
                </a:solidFill>
                <a:latin typeface="Arial"/>
                <a:ea typeface="Arial"/>
                <a:cs typeface="Arial"/>
                <a:sym typeface="Arial"/>
              </a:rPr>
              <a:t>The Constitutional Basis of Federalism </a:t>
            </a:r>
            <a:endParaRPr lang="en-US" b="1" i="0" u="none" strike="noStrike" cap="none" dirty="0">
              <a:solidFill>
                <a:srgbClr val="007FA3"/>
              </a:solidFill>
              <a:latin typeface="Arial"/>
              <a:ea typeface="Arial"/>
              <a:cs typeface="Arial"/>
              <a:sym typeface="Arial"/>
            </a:endParaRPr>
          </a:p>
        </p:txBody>
      </p:sp>
      <p:sp>
        <p:nvSpPr>
          <p:cNvPr id="129" name="Shape 129"/>
          <p:cNvSpPr txBox="1">
            <a:spLocks noGrp="1"/>
          </p:cNvSpPr>
          <p:nvPr>
            <p:ph type="body" idx="1"/>
          </p:nvPr>
        </p:nvSpPr>
        <p:spPr>
          <a:xfrm>
            <a:off x="457200" y="1954530"/>
            <a:ext cx="8229600" cy="417163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Division of Power</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National Supremacy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States' Obligations to Each Other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Division of Power (1 of 2)</a:t>
            </a:r>
          </a:p>
        </p:txBody>
      </p:sp>
      <p:sp>
        <p:nvSpPr>
          <p:cNvPr id="136" name="Shape 1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1" indent="-1671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States retained many powers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Organize local governments and elections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Ratify constitutional amendments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Equal representation in Senate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Division of Power (2 of 2)</a:t>
            </a: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1" indent="-1671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Federal obligations to states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Cannot divide states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Cannot tax interstate exports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Protect states against invasion</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Overlapping responsibilities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38682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3.3 Some Powers Denied to States by the Constitution</a:t>
            </a:r>
          </a:p>
        </p:txBody>
      </p:sp>
      <p:graphicFrame>
        <p:nvGraphicFramePr>
          <p:cNvPr id="150" name="Shape 150"/>
          <p:cNvGraphicFramePr/>
          <p:nvPr>
            <p:extLst>
              <p:ext uri="{D42A27DB-BD31-4B8C-83A1-F6EECF244321}">
                <p14:modId xmlns:p14="http://schemas.microsoft.com/office/powerpoint/2010/main" val="975222401"/>
              </p:ext>
            </p:extLst>
          </p:nvPr>
        </p:nvGraphicFramePr>
        <p:xfrm>
          <a:off x="457200" y="1762760"/>
          <a:ext cx="8229600" cy="3926930"/>
        </p:xfrm>
        <a:graphic>
          <a:graphicData uri="http://schemas.openxmlformats.org/drawingml/2006/table">
            <a:tbl>
              <a:tblPr firstRow="1" bandRow="1">
                <a:noFill/>
                <a:tableStyleId>{39166F08-B143-49BA-AD74-097921478CBA}</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Economic</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Individual Rights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Foreign Affairs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Tax imports or exports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Grant titles of nobility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Enter into treaties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Coin money or issue paper money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Pass bills of attainder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Declare war</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Impair the obligations of contracts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Pass ex post facto laws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Raise or maintain military forces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Abridge citizens’ privileges and immunities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Deny due process of law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Deny equal protection of law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Impose poll taxes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Deny right to vote because of race, gender, or age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National Supremacy (1 of 3)</a:t>
            </a:r>
          </a:p>
        </p:txBody>
      </p:sp>
      <p:sp>
        <p:nvSpPr>
          <p:cNvPr id="157" name="Shape 1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1" indent="-1671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Which level should do what? </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Debates over areas of policy responsibility</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Supremacy clause</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Civil War</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struggle for racial equality</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Tenth Amendment</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Eleventh Amendment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15371"/>
            <a:ext cx="8229600" cy="916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Wallace and Segregation</a:t>
            </a:r>
          </a:p>
        </p:txBody>
      </p:sp>
      <p:pic>
        <p:nvPicPr>
          <p:cNvPr id="164" name="Shape 164" descr="A black and white photo of Alabama governor George Wallace as he attempts to stop Federal marshals from integrating an all-white school."/>
          <p:cNvPicPr preferRelativeResize="0"/>
          <p:nvPr/>
        </p:nvPicPr>
        <p:blipFill rotWithShape="1">
          <a:blip r:embed="rId3">
            <a:alphaModFix/>
          </a:blip>
          <a:srcRect/>
          <a:stretch/>
        </p:blipFill>
        <p:spPr>
          <a:xfrm>
            <a:off x="914400" y="1312650"/>
            <a:ext cx="7315200" cy="49148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National Supremacy (2 of 3)</a:t>
            </a:r>
          </a:p>
        </p:txBody>
      </p:sp>
      <p:sp>
        <p:nvSpPr>
          <p:cNvPr id="171" name="Shape 1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2" indent="-1671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Implied powers </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McCulloch v. Maryland </a:t>
            </a:r>
            <a:r>
              <a:rPr lang="en-US" sz="2000" b="0" i="0" u="none" strike="noStrike" cap="none" dirty="0">
                <a:solidFill>
                  <a:srgbClr val="000000"/>
                </a:solidFill>
                <a:latin typeface="Verdana"/>
                <a:ea typeface="Verdana"/>
                <a:cs typeface="Verdana"/>
                <a:sym typeface="Verdana"/>
              </a:rPr>
              <a:t>(1819)</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Enumerated powers</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Implied powers</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Elastic clause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15371"/>
            <a:ext cx="8229600" cy="927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Supremacy Clause and Immigration</a:t>
            </a:r>
          </a:p>
        </p:txBody>
      </p:sp>
      <p:pic>
        <p:nvPicPr>
          <p:cNvPr id="178" name="Shape 178" descr="A photo of two undocumented immigrants, with their hands behind their heads, as two members of the U.S. Immigration and Customs Enforcement are searching them."/>
          <p:cNvPicPr preferRelativeResize="0"/>
          <p:nvPr/>
        </p:nvPicPr>
        <p:blipFill rotWithShape="1">
          <a:blip r:embed="rId3">
            <a:alphaModFix/>
          </a:blip>
          <a:srcRect/>
          <a:stretch/>
        </p:blipFill>
        <p:spPr>
          <a:xfrm>
            <a:off x="868679" y="1312650"/>
            <a:ext cx="7406639" cy="48961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(1 of 2)</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3.1</a:t>
            </a:r>
            <a:r>
              <a:rPr lang="en-US" sz="2400" b="0" i="0" u="none" strike="noStrike" cap="none" dirty="0">
                <a:solidFill>
                  <a:schemeClr val="dk1"/>
                </a:solidFill>
                <a:latin typeface="Arial"/>
                <a:ea typeface="Arial"/>
                <a:cs typeface="Arial"/>
                <a:sym typeface="Arial"/>
              </a:rPr>
              <a:t> Define federalism and contrast it with alternative ways of organizing a nation.</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3.2</a:t>
            </a:r>
            <a:r>
              <a:rPr lang="en-US" sz="2400" b="0" i="0" u="none" strike="noStrike" cap="none" dirty="0">
                <a:solidFill>
                  <a:schemeClr val="dk1"/>
                </a:solidFill>
                <a:latin typeface="Arial"/>
                <a:ea typeface="Arial"/>
                <a:cs typeface="Arial"/>
                <a:sym typeface="Arial"/>
              </a:rPr>
              <a:t> Characterize the types of nations typically associated with federalism.</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3.3 </a:t>
            </a:r>
            <a:r>
              <a:rPr lang="en-US" sz="2400" b="0" i="0" u="none" strike="noStrike" cap="none" dirty="0">
                <a:solidFill>
                  <a:schemeClr val="dk1"/>
                </a:solidFill>
                <a:latin typeface="Arial"/>
                <a:ea typeface="Arial"/>
                <a:cs typeface="Arial"/>
                <a:sym typeface="Arial"/>
              </a:rPr>
              <a:t>Outline the constitutional basis for the division of power between the national and state governments, the establishment of national supremacy, and states’ obligations to each other.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National Supremacy (3 of 3)</a:t>
            </a:r>
          </a:p>
        </p:txBody>
      </p:sp>
      <p:sp>
        <p:nvSpPr>
          <p:cNvPr id="185" name="Shape 18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2" indent="-1671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Commerce power</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Gibbons v. Ogden </a:t>
            </a:r>
            <a:r>
              <a:rPr lang="en-US" sz="2000" b="0" i="0" u="none" strike="noStrike" cap="none" dirty="0">
                <a:solidFill>
                  <a:srgbClr val="000000"/>
                </a:solidFill>
                <a:latin typeface="Verdana"/>
                <a:ea typeface="Verdana"/>
                <a:cs typeface="Verdana"/>
                <a:sym typeface="Verdana"/>
              </a:rPr>
              <a:t>(1824)</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Promote economic development</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Regulate the economy</a:t>
            </a:r>
          </a:p>
          <a:p>
            <a:pPr marL="1143000" marR="0" lvl="3"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Expansion then retraction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0"/>
            <a:ext cx="8229600" cy="14305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States’ Obligations to Each Other (1 of 2)</a:t>
            </a:r>
          </a:p>
        </p:txBody>
      </p:sp>
      <p:sp>
        <p:nvSpPr>
          <p:cNvPr id="192" name="Shape 192"/>
          <p:cNvSpPr txBox="1">
            <a:spLocks noGrp="1"/>
          </p:cNvSpPr>
          <p:nvPr>
            <p:ph type="body" idx="1"/>
          </p:nvPr>
        </p:nvSpPr>
        <p:spPr>
          <a:xfrm>
            <a:off x="457200" y="2000250"/>
            <a:ext cx="8229600" cy="4125913"/>
          </a:xfrm>
          <a:prstGeom prst="rect">
            <a:avLst/>
          </a:prstGeom>
          <a:noFill/>
          <a:ln>
            <a:noFill/>
          </a:ln>
        </p:spPr>
        <p:txBody>
          <a:bodyPr lIns="91425" tIns="91425" rIns="91425" bIns="91425" anchor="t" anchorCtr="0">
            <a:noAutofit/>
          </a:bodyPr>
          <a:lstStyle/>
          <a:p>
            <a:pPr marL="256032" marR="0" lvl="1" indent="-1671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Full faith and credit</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Extradition</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Privileges and immunities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15370"/>
            <a:ext cx="8229600" cy="12933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States’ Obligations to Each Other (2 of 2)</a:t>
            </a:r>
          </a:p>
        </p:txBody>
      </p:sp>
      <p:pic>
        <p:nvPicPr>
          <p:cNvPr id="199" name="Shape 199" descr="A photo of a woman standing next to a sign that says &quot;Welcome to California&quot;."/>
          <p:cNvPicPr preferRelativeResize="0"/>
          <p:nvPr/>
        </p:nvPicPr>
        <p:blipFill rotWithShape="1">
          <a:blip r:embed="rId3">
            <a:alphaModFix/>
          </a:blip>
          <a:srcRect/>
          <a:stretch/>
        </p:blipFill>
        <p:spPr>
          <a:xfrm>
            <a:off x="3017520" y="1619460"/>
            <a:ext cx="3108959" cy="46634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3.3: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Protecting </a:t>
            </a:r>
            <a:r>
              <a:rPr lang="en-US" b="1" i="0" u="none" strike="noStrike" cap="none" dirty="0">
                <a:solidFill>
                  <a:srgbClr val="007FA3"/>
                </a:solidFill>
                <a:latin typeface="Arial"/>
                <a:ea typeface="Arial"/>
                <a:cs typeface="Arial"/>
                <a:sym typeface="Arial"/>
              </a:rPr>
              <a:t>Rights</a:t>
            </a:r>
          </a:p>
        </p:txBody>
      </p:sp>
      <p:sp>
        <p:nvSpPr>
          <p:cNvPr id="205" name="Shape 2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
            </a:r>
            <a:br>
              <a:rPr lang="en-US" sz="2400" b="1" i="0" u="none" strike="noStrike" cap="none" dirty="0">
                <a:solidFill>
                  <a:schemeClr val="dk1"/>
                </a:solidFill>
                <a:latin typeface="Arial"/>
                <a:ea typeface="Arial"/>
                <a:cs typeface="Arial"/>
                <a:sym typeface="Arial"/>
              </a:rPr>
            </a:br>
            <a:endParaRPr lang="en-US" sz="2400" b="1" i="0" u="none" strike="noStrike" cap="none" dirty="0" smtClean="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smtClean="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smtClean="0">
                <a:solidFill>
                  <a:schemeClr val="dk1"/>
                </a:solidFill>
                <a:latin typeface="Arial"/>
                <a:ea typeface="Arial"/>
                <a:cs typeface="Arial"/>
                <a:sym typeface="Arial"/>
              </a:rPr>
              <a:t>Basic </a:t>
            </a:r>
            <a:r>
              <a:rPr lang="en-US" sz="2400" b="1" i="0" u="none" strike="noStrike" cap="none" dirty="0">
                <a:solidFill>
                  <a:schemeClr val="dk1"/>
                </a:solidFill>
                <a:latin typeface="Arial"/>
                <a:ea typeface="Arial"/>
                <a:cs typeface="Arial"/>
                <a:sym typeface="Arial"/>
              </a:rPr>
              <a:t>rights are at the core of American government. What would be the consequences if we had to rely on states to protect our rights?</a:t>
            </a: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3.4</a:t>
            </a: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Characterize the shift from dual to cooperative federalism and the role of fiscal federalism in intergovernmental relations today. </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Intergovernmental Relations</a:t>
            </a:r>
          </a:p>
        </p:txBody>
      </p:sp>
      <p:sp>
        <p:nvSpPr>
          <p:cNvPr id="218" name="Shape 2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16666"/>
              <a:buFont typeface="Noto Sans Symbols"/>
              <a:buChar char="⬜"/>
            </a:pPr>
            <a:r>
              <a:rPr lang="en-US" sz="2400" b="0" i="0" u="none" strike="noStrike" cap="none" dirty="0">
                <a:solidFill>
                  <a:schemeClr val="dk1"/>
                </a:solidFill>
                <a:latin typeface="Verdana"/>
                <a:ea typeface="Verdana"/>
                <a:cs typeface="Verdana"/>
                <a:sym typeface="Verdana"/>
              </a:rPr>
              <a:t> </a:t>
            </a:r>
            <a:r>
              <a:rPr lang="en-US" sz="2800" b="0" i="0" u="none" strike="noStrike" cap="none" dirty="0">
                <a:solidFill>
                  <a:schemeClr val="dk1"/>
                </a:solidFill>
                <a:latin typeface="Verdana"/>
                <a:ea typeface="Verdana"/>
                <a:cs typeface="Verdana"/>
                <a:sym typeface="Verdana"/>
              </a:rPr>
              <a:t>From Dual to Cooperative Federalism</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 Devolution?</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 Fiscal Federalism</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3296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From Dual to Cooperative Federalism (1 of 2)</a:t>
            </a:r>
          </a:p>
        </p:txBody>
      </p:sp>
      <p:sp>
        <p:nvSpPr>
          <p:cNvPr id="225" name="Shape 225"/>
          <p:cNvSpPr txBox="1">
            <a:spLocks noGrp="1"/>
          </p:cNvSpPr>
          <p:nvPr>
            <p:ph type="body" idx="1"/>
          </p:nvPr>
        </p:nvSpPr>
        <p:spPr>
          <a:xfrm>
            <a:off x="457200" y="1794510"/>
            <a:ext cx="8229600" cy="433165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Dual federalism</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Separate spheres of authority</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Layer cake</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Interpret federal power narrowly</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Cooperative federalism</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Shared costs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 guidelines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Shared administration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From Dual to Cooperative Federalism (2 of 2)</a:t>
            </a:r>
          </a:p>
        </p:txBody>
      </p:sp>
      <p:sp>
        <p:nvSpPr>
          <p:cNvPr id="232" name="Shape 232"/>
          <p:cNvSpPr txBox="1">
            <a:spLocks noGrp="1"/>
          </p:cNvSpPr>
          <p:nvPr>
            <p:ph type="body" idx="1"/>
          </p:nvPr>
        </p:nvSpPr>
        <p:spPr>
          <a:xfrm>
            <a:off x="457200" y="1885950"/>
            <a:ext cx="8229600" cy="424021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Cooperative federalism in action</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Schools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Highways and state alcohol laws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15371"/>
            <a:ext cx="8229600" cy="9390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Interstate Highways</a:t>
            </a:r>
          </a:p>
        </p:txBody>
      </p:sp>
      <p:pic>
        <p:nvPicPr>
          <p:cNvPr id="239" name="Shape 239" descr="A photo of a highway full of vehicles that are blurred to show fast movement."/>
          <p:cNvPicPr preferRelativeResize="0"/>
          <p:nvPr/>
        </p:nvPicPr>
        <p:blipFill rotWithShape="1">
          <a:blip r:embed="rId3">
            <a:alphaModFix/>
          </a:blip>
          <a:srcRect/>
          <a:stretch/>
        </p:blipFill>
        <p:spPr>
          <a:xfrm>
            <a:off x="960120" y="1312650"/>
            <a:ext cx="7223759" cy="48158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Devolution?</a:t>
            </a:r>
          </a:p>
        </p:txBody>
      </p:sp>
      <p:sp>
        <p:nvSpPr>
          <p:cNvPr id="246" name="Shape 24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Party divide on federalism</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Democrats favor national government</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Republicans favor states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Devolution since Reagan</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Loosening federal regulations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1994 Congress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Harnessing federal government power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(2 of 2)</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3.4</a:t>
            </a:r>
            <a:r>
              <a:rPr lang="en-US" sz="2400" b="0" i="0" u="none" strike="noStrike" cap="none">
                <a:solidFill>
                  <a:schemeClr val="dk1"/>
                </a:solidFill>
                <a:latin typeface="Arial"/>
                <a:ea typeface="Arial"/>
                <a:cs typeface="Arial"/>
                <a:sym typeface="Arial"/>
              </a:rPr>
              <a:t> Characterize the shift from dual to cooperative federalism and the role of fiscal federalism in intergovernmental relations today.</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3.5</a:t>
            </a:r>
            <a:r>
              <a:rPr lang="en-US" sz="2400" b="0" i="0" u="none" strike="noStrike" cap="none">
                <a:solidFill>
                  <a:schemeClr val="dk1"/>
                </a:solidFill>
                <a:latin typeface="Arial"/>
                <a:ea typeface="Arial"/>
                <a:cs typeface="Arial"/>
                <a:sym typeface="Arial"/>
              </a:rPr>
              <a:t> Explain the consequences of federalism for diversity in public policies among the states.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3.6</a:t>
            </a:r>
            <a:r>
              <a:rPr lang="en-US" sz="2400" b="0" i="0" u="none" strike="noStrike" cap="none">
                <a:solidFill>
                  <a:schemeClr val="dk1"/>
                </a:solidFill>
                <a:latin typeface="Arial"/>
                <a:ea typeface="Arial"/>
                <a:cs typeface="Arial"/>
                <a:sym typeface="Arial"/>
              </a:rPr>
              <a:t> Assess the impact of federalism on democratic government and the scope of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Fiscal Federalism (1 of 2)</a:t>
            </a: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grant system</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Categorical grants</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Specific purpose</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Crossover sanctions</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Crosscutting requirements</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Project grants</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Formula grants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Fiscal Federalism (2 of 2)</a:t>
            </a:r>
          </a:p>
        </p:txBody>
      </p:sp>
      <p:sp>
        <p:nvSpPr>
          <p:cNvPr id="260" name="Shape 2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grant system</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Block grants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Categorical grants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scramble for federal dollars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mandate blues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0"/>
            <a:ext cx="8229600" cy="9504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Policy Impact</a:t>
            </a:r>
          </a:p>
        </p:txBody>
      </p:sp>
      <p:pic>
        <p:nvPicPr>
          <p:cNvPr id="267" name="Shape 267" descr="A photo of a classroom where the students are looking down to their papers, each with a pencil in their hand."/>
          <p:cNvPicPr preferRelativeResize="0"/>
          <p:nvPr/>
        </p:nvPicPr>
        <p:blipFill rotWithShape="1">
          <a:blip r:embed="rId3">
            <a:alphaModFix/>
          </a:blip>
          <a:srcRect/>
          <a:stretch/>
        </p:blipFill>
        <p:spPr>
          <a:xfrm>
            <a:off x="1051559" y="1312650"/>
            <a:ext cx="7040880" cy="46947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375390"/>
            <a:ext cx="8229600" cy="13162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3.4: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Fiscal </a:t>
            </a:r>
            <a:r>
              <a:rPr lang="en-US" b="1" i="0" u="none" strike="noStrike" cap="none" dirty="0">
                <a:solidFill>
                  <a:srgbClr val="007FA3"/>
                </a:solidFill>
                <a:latin typeface="Arial"/>
                <a:ea typeface="Arial"/>
                <a:cs typeface="Arial"/>
                <a:sym typeface="Arial"/>
              </a:rPr>
              <a:t>Federalism</a:t>
            </a:r>
          </a:p>
        </p:txBody>
      </p:sp>
      <p:sp>
        <p:nvSpPr>
          <p:cNvPr id="273" name="Shape 273"/>
          <p:cNvSpPr txBox="1">
            <a:spLocks noGrp="1"/>
          </p:cNvSpPr>
          <p:nvPr>
            <p:ph type="body" idx="1"/>
          </p:nvPr>
        </p:nvSpPr>
        <p:spPr>
          <a:xfrm>
            <a:off x="457200" y="1863090"/>
            <a:ext cx="8229600" cy="426307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
            </a:r>
            <a:br>
              <a:rPr lang="en-US" sz="2400" b="0" i="0" u="none" strike="noStrike" cap="none" dirty="0">
                <a:solidFill>
                  <a:schemeClr val="dk1"/>
                </a:solidFill>
                <a:latin typeface="Arial"/>
                <a:ea typeface="Arial"/>
                <a:cs typeface="Arial"/>
                <a:sym typeface="Arial"/>
              </a:rPr>
            </a:b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would be the consequence of the national government balancing its budget by cutting grants to state and local governments and asking these governments to pay their own way?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15371"/>
            <a:ext cx="8229600" cy="9733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3.5</a:t>
            </a:r>
          </a:p>
        </p:txBody>
      </p:sp>
      <p:sp>
        <p:nvSpPr>
          <p:cNvPr id="279" name="Shape 2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Explain the consequences of federalism for diversity in public policies among the states.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Diversity in Policy</a:t>
            </a:r>
          </a:p>
        </p:txBody>
      </p:sp>
      <p:sp>
        <p:nvSpPr>
          <p:cNvPr id="286" name="Shape 2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Diversity in public opinion reflected</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Policy innovation facilitated</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Diversity has its downside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3.2 State and Local Spending on Public Education</a:t>
            </a:r>
          </a:p>
        </p:txBody>
      </p:sp>
      <p:sp>
        <p:nvSpPr>
          <p:cNvPr id="293" name="Shape 293"/>
          <p:cNvSpPr txBox="1">
            <a:spLocks noGrp="1"/>
          </p:cNvSpPr>
          <p:nvPr>
            <p:ph type="body" idx="1"/>
          </p:nvPr>
        </p:nvSpPr>
        <p:spPr>
          <a:xfrm>
            <a:off x="457200" y="5577840"/>
            <a:ext cx="8229600" cy="70717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U.S. Department of Commerce, United States Census Bureau, Public Education Finances: 2013. The data are for 2013.</a:t>
            </a:r>
          </a:p>
        </p:txBody>
      </p:sp>
      <p:pic>
        <p:nvPicPr>
          <p:cNvPr id="294" name="Shape 294" descr="A map shows state and local spending on public education. &lt;$8,000: ID $6,791; UT $6,555; AZ $7,208; OK $7,672. $8,000-8,999: NV $8,339; CO $8,647; TX $8,299; SD $8,470; MS $8,130; AL $8,755; TN $8,208; FL $8,433; NC $8,390. $8,999-9,999: WA $9,672; OR $9,543; CA $9,220; NM $9,012; KS $9,828; MO $9,597; AR $9,394; IN $9,566; KY $9,316; GA $9,099; SC $9,514. $9,999-10,999: MT $10,625; IA $10,313; LA $10,490; MI $10,948; VA $10,960. $10,999-12,999: HI $11,823; NE $11,579; ND $11,980; MN $11,089; WI $11,071; IL $12,288; OH $11,197; WV $11,132; ME $12,147. &gt;$12,999: AK $18,175; WY $15,700; PA $13,864; NJ $17,572; CT $16,631; RI $14,415; MA $14,515; NY $19,818; VT $16,377; NH $13,721."/>
          <p:cNvPicPr preferRelativeResize="0"/>
          <p:nvPr/>
        </p:nvPicPr>
        <p:blipFill rotWithShape="1">
          <a:blip r:embed="rId3">
            <a:alphaModFix/>
          </a:blip>
          <a:srcRect/>
          <a:stretch/>
        </p:blipFill>
        <p:spPr>
          <a:xfrm>
            <a:off x="1554480" y="1505164"/>
            <a:ext cx="6035039" cy="39430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15371"/>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3.6</a:t>
            </a:r>
          </a:p>
        </p:txBody>
      </p:sp>
      <p:sp>
        <p:nvSpPr>
          <p:cNvPr id="300" name="Shape 30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impact of federalism on democratic government and the scope of government.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15370"/>
            <a:ext cx="8229600" cy="14419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Federalism and Democracy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1 of 2)</a:t>
            </a:r>
          </a:p>
        </p:txBody>
      </p:sp>
      <p:sp>
        <p:nvSpPr>
          <p:cNvPr id="307" name="Shape 307"/>
          <p:cNvSpPr txBox="1">
            <a:spLocks noGrp="1"/>
          </p:cNvSpPr>
          <p:nvPr>
            <p:ph type="body" idx="1"/>
          </p:nvPr>
        </p:nvSpPr>
        <p:spPr>
          <a:xfrm>
            <a:off x="457200" y="1954530"/>
            <a:ext cx="8229600" cy="417163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Contributions to democracy</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Decentralizes politics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Disputes resolved at lower levels of government</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Majorities can be heard at state level</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More opportunities for participation</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Losing elections less painful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15370"/>
            <a:ext cx="8229600" cy="14305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Federalism and Democracy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2 of 2)</a:t>
            </a:r>
          </a:p>
        </p:txBody>
      </p:sp>
      <p:sp>
        <p:nvSpPr>
          <p:cNvPr id="314" name="Shape 314"/>
          <p:cNvSpPr txBox="1">
            <a:spLocks noGrp="1"/>
          </p:cNvSpPr>
          <p:nvPr>
            <p:ph type="body" idx="1"/>
          </p:nvPr>
        </p:nvSpPr>
        <p:spPr>
          <a:xfrm>
            <a:off x="457200" y="1954530"/>
            <a:ext cx="8229600" cy="417163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Detriments to democracy</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Electoral College</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Thwarting national majorities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3.1</a:t>
            </a:r>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8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Define federalism and contrast it with alternative ways of organizing a nation.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15370"/>
            <a:ext cx="8229600" cy="12248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3.4 The Number of Governments in America</a:t>
            </a:r>
          </a:p>
        </p:txBody>
      </p:sp>
      <p:graphicFrame>
        <p:nvGraphicFramePr>
          <p:cNvPr id="321" name="Shape 321"/>
          <p:cNvGraphicFramePr/>
          <p:nvPr>
            <p:extLst>
              <p:ext uri="{D42A27DB-BD31-4B8C-83A1-F6EECF244321}">
                <p14:modId xmlns:p14="http://schemas.microsoft.com/office/powerpoint/2010/main" val="3098057843"/>
              </p:ext>
            </p:extLst>
          </p:nvPr>
        </p:nvGraphicFramePr>
        <p:xfrm>
          <a:off x="457200" y="1726889"/>
          <a:ext cx="8229600" cy="3337650"/>
        </p:xfrm>
        <a:graphic>
          <a:graphicData uri="http://schemas.openxmlformats.org/drawingml/2006/table">
            <a:tbl>
              <a:tblPr firstRow="1" bandRow="1">
                <a:noFill/>
                <a:tableStyleId>{39166F08-B143-49BA-AD74-097921478CBA}</a:tableStyleId>
              </a:tblPr>
              <a:tblGrid>
                <a:gridCol w="4114800"/>
                <a:gridCol w="41148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Government Levels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Number of Governments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U.S.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States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50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Counties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3,031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Municipalities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19,519</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Townships or towns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16,360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School districts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12,880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Special districts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sng" strike="noStrike" cap="none"/>
                        <a:t>38,266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Total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89,055</a:t>
                      </a:r>
                    </a:p>
                  </a:txBody>
                  <a:tcPr marL="91450" marR="91450" marT="45725" marB="45725"/>
                </a:tc>
              </a:tr>
            </a:tbl>
          </a:graphicData>
        </a:graphic>
      </p:graphicFrame>
      <p:sp>
        <p:nvSpPr>
          <p:cNvPr id="322" name="Shape 322"/>
          <p:cNvSpPr txBox="1"/>
          <p:nvPr/>
        </p:nvSpPr>
        <p:spPr>
          <a:xfrm>
            <a:off x="457200" y="5341620"/>
            <a:ext cx="82296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dirty="0">
                <a:solidFill>
                  <a:srgbClr val="000000"/>
                </a:solidFill>
                <a:latin typeface="Arial"/>
                <a:ea typeface="Arial"/>
                <a:cs typeface="Arial"/>
                <a:sym typeface="Arial"/>
              </a:rPr>
              <a:t>Source: </a:t>
            </a:r>
            <a:r>
              <a:rPr lang="en-US" sz="1400" b="0" i="0" u="none" strike="noStrike" cap="none" dirty="0">
                <a:solidFill>
                  <a:srgbClr val="000000"/>
                </a:solidFill>
                <a:latin typeface="Arial"/>
                <a:ea typeface="Arial"/>
                <a:cs typeface="Arial"/>
                <a:sym typeface="Arial"/>
              </a:rPr>
              <a:t>U.S. Department of Commerce, U.S. Census Bureau, </a:t>
            </a:r>
            <a:r>
              <a:rPr lang="en-US" sz="1400" b="0" i="1" u="none" strike="noStrike" cap="none" dirty="0">
                <a:solidFill>
                  <a:srgbClr val="000000"/>
                </a:solidFill>
                <a:latin typeface="Arial"/>
                <a:ea typeface="Arial"/>
                <a:cs typeface="Arial"/>
                <a:sym typeface="Arial"/>
              </a:rPr>
              <a:t>Census of Governments</a:t>
            </a:r>
            <a:r>
              <a:rPr lang="en-US" sz="1400" b="0" i="0" u="none" strike="noStrike" cap="none" dirty="0">
                <a:solidFill>
                  <a:srgbClr val="000000"/>
                </a:solidFill>
                <a:latin typeface="Arial"/>
                <a:ea typeface="Arial"/>
                <a:cs typeface="Arial"/>
                <a:sym typeface="Arial"/>
              </a:rPr>
              <a:t>, 2014.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15370"/>
            <a:ext cx="8229600" cy="12933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Federalism and the Scope of the National Government</a:t>
            </a:r>
          </a:p>
        </p:txBody>
      </p:sp>
      <p:sp>
        <p:nvSpPr>
          <p:cNvPr id="329" name="Shape 329"/>
          <p:cNvSpPr txBox="1">
            <a:spLocks noGrp="1"/>
          </p:cNvSpPr>
          <p:nvPr>
            <p:ph type="body" idx="1"/>
          </p:nvPr>
        </p:nvSpPr>
        <p:spPr>
          <a:xfrm>
            <a:off x="457200" y="1748790"/>
            <a:ext cx="8229600" cy="437737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Why national government grew</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Economic intervention</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Industrialization</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Quotas</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Subsidies</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Preventing monopolies</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Occupational health and safety</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Urbanization</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Housing</a:t>
            </a:r>
          </a:p>
          <a:p>
            <a:pPr marL="1600200" marR="0" lvl="3" indent="-127000" algn="l" rtl="0">
              <a:lnSpc>
                <a:spcPct val="120000"/>
              </a:lnSpc>
              <a:spcBef>
                <a:spcPts val="60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Social welfare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3.3 Fiscal Federalism: The Size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of </a:t>
            </a:r>
            <a:r>
              <a:rPr lang="en-US" sz="3200" b="1" i="0" u="none" strike="noStrike" cap="none" dirty="0">
                <a:solidFill>
                  <a:srgbClr val="007FA3"/>
                </a:solidFill>
                <a:latin typeface="Arial"/>
                <a:ea typeface="Arial"/>
                <a:cs typeface="Arial"/>
                <a:sym typeface="Arial"/>
              </a:rPr>
              <a:t>the Public Sector</a:t>
            </a:r>
          </a:p>
        </p:txBody>
      </p:sp>
      <p:sp>
        <p:nvSpPr>
          <p:cNvPr id="336" name="Shape 336"/>
          <p:cNvSpPr txBox="1">
            <a:spLocks noGrp="1"/>
          </p:cNvSpPr>
          <p:nvPr>
            <p:ph type="body" idx="1"/>
          </p:nvPr>
        </p:nvSpPr>
        <p:spPr>
          <a:xfrm>
            <a:off x="457200" y="5368156"/>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Office of Management and Budget, </a:t>
            </a:r>
            <a:r>
              <a:rPr lang="en-US" sz="1600" b="0" i="1" u="none" strike="noStrike" cap="none">
                <a:solidFill>
                  <a:schemeClr val="dk1"/>
                </a:solidFill>
                <a:latin typeface="Arial"/>
                <a:ea typeface="Arial"/>
                <a:cs typeface="Arial"/>
                <a:sym typeface="Arial"/>
              </a:rPr>
              <a:t>Budget of United States Government, Fiscal Year 2017: Historical Tables </a:t>
            </a:r>
            <a:r>
              <a:rPr lang="en-US" sz="1600" b="0" i="0" u="none" strike="noStrike" cap="none">
                <a:solidFill>
                  <a:schemeClr val="dk1"/>
                </a:solidFill>
                <a:latin typeface="Arial"/>
                <a:ea typeface="Arial"/>
                <a:cs typeface="Arial"/>
                <a:sym typeface="Arial"/>
              </a:rPr>
              <a:t>(Washington, DC: US Government Printing Office), 2016, Table 14.3.</a:t>
            </a:r>
          </a:p>
        </p:txBody>
      </p:sp>
      <p:pic>
        <p:nvPicPr>
          <p:cNvPr id="337" name="Shape 337" descr="A line graph shows government expenditures from 1929-present.  Total government expenditures: begins around 14%, climbs up and then peaks at around  52% in 1948, then drops to around 18% in 1948, and slowly rises to around 32% at present. Federal government expenditures: begins around 5% and climbs up and then peaks around 46% in 1948, then drops to around 13% in 1948, and slowly rises to around 23% at present. Local government expenditures: begins around 12% and steadily decreases, reaching a low of around 7% in 1944, then very slowly increases, reaching around 13% at present. "/>
          <p:cNvPicPr preferRelativeResize="0"/>
          <p:nvPr/>
        </p:nvPicPr>
        <p:blipFill rotWithShape="1">
          <a:blip r:embed="rId3">
            <a:alphaModFix/>
          </a:blip>
          <a:srcRect/>
          <a:stretch/>
        </p:blipFill>
        <p:spPr>
          <a:xfrm>
            <a:off x="1234440" y="1722069"/>
            <a:ext cx="6675119" cy="321941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3</a:t>
            </a:r>
          </a:p>
        </p:txBody>
      </p:sp>
      <p:sp>
        <p:nvSpPr>
          <p:cNvPr id="343" name="Shape 34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Should the national government devolve responsibility for health care, environmental protection, and other major policy areas to the states?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49" name="Shape 3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3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063: Library of Congress Prints and Photographs Division [LC-DIG-ppmsca-04294]; 066: John Moore/Getty Images News/Getty Images; 067: Library of Congress Prints and Photographs Division [LC-DIG-highsm-20973]; 070: © </a:t>
            </a:r>
            <a:r>
              <a:rPr lang="en-US" sz="2400" b="0" i="0" u="none" strike="noStrike" cap="none" dirty="0" err="1">
                <a:solidFill>
                  <a:schemeClr val="dk1"/>
                </a:solidFill>
                <a:latin typeface="Arial"/>
                <a:ea typeface="Arial"/>
                <a:cs typeface="Arial"/>
                <a:sym typeface="Arial"/>
              </a:rPr>
              <a:t>chungking</a:t>
            </a:r>
            <a:r>
              <a:rPr lang="en-US" sz="2400" b="0" i="0" u="none" strike="noStrike" cap="none" dirty="0">
                <a:solidFill>
                  <a:schemeClr val="dk1"/>
                </a:solidFill>
                <a:latin typeface="Arial"/>
                <a:ea typeface="Arial"/>
                <a:cs typeface="Arial"/>
                <a:sym typeface="Arial"/>
              </a:rPr>
              <a:t>/</a:t>
            </a:r>
            <a:r>
              <a:rPr lang="en-US" sz="2400" b="0" i="0" u="none" strike="noStrike" cap="none" dirty="0" err="1">
                <a:solidFill>
                  <a:schemeClr val="dk1"/>
                </a:solidFill>
                <a:latin typeface="Arial"/>
                <a:ea typeface="Arial"/>
                <a:cs typeface="Arial"/>
                <a:sym typeface="Arial"/>
              </a:rPr>
              <a:t>Fotolia</a:t>
            </a:r>
            <a:r>
              <a:rPr lang="en-US" sz="2400" b="0" i="0" u="none" strike="noStrike" cap="none" dirty="0">
                <a:solidFill>
                  <a:schemeClr val="dk1"/>
                </a:solidFill>
                <a:latin typeface="Arial"/>
                <a:ea typeface="Arial"/>
                <a:cs typeface="Arial"/>
                <a:sym typeface="Arial"/>
              </a:rPr>
              <a:t>; 074: A 1949 Herblock Cartoon, © The Herb Block Foundation; 076: </a:t>
            </a:r>
            <a:r>
              <a:rPr lang="en-US" sz="2400" b="0" i="0" u="none" strike="noStrike" cap="none" dirty="0" err="1">
                <a:solidFill>
                  <a:schemeClr val="dk1"/>
                </a:solidFill>
                <a:latin typeface="Arial"/>
                <a:ea typeface="Arial"/>
                <a:cs typeface="Arial"/>
                <a:sym typeface="Arial"/>
              </a:rPr>
              <a:t>AntonioDiaz</a:t>
            </a:r>
            <a:r>
              <a:rPr lang="en-US" sz="2400" b="0" i="0" u="none" strike="noStrike" cap="none" dirty="0">
                <a:solidFill>
                  <a:schemeClr val="dk1"/>
                </a:solidFill>
                <a:latin typeface="Arial"/>
                <a:ea typeface="Arial"/>
                <a:cs typeface="Arial"/>
                <a:sym typeface="Arial"/>
              </a:rPr>
              <a:t>/</a:t>
            </a:r>
            <a:r>
              <a:rPr lang="en-US" sz="2400" b="0" i="0" u="none" strike="noStrike" cap="none" dirty="0" err="1">
                <a:solidFill>
                  <a:schemeClr val="dk1"/>
                </a:solidFill>
                <a:latin typeface="Arial"/>
                <a:ea typeface="Arial"/>
                <a:cs typeface="Arial"/>
                <a:sym typeface="Arial"/>
              </a:rPr>
              <a:t>Fotolia</a:t>
            </a:r>
            <a:endParaRPr lang="en-US" sz="2400" b="0" i="0" u="none" strike="noStrike" cap="none" dirty="0">
              <a:solidFill>
                <a:schemeClr val="dk1"/>
              </a:solidFill>
              <a:latin typeface="Arial"/>
              <a:ea typeface="Arial"/>
              <a:cs typeface="Arial"/>
              <a:sym typeface="Arial"/>
            </a:endParaRP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Defining Federalism</a:t>
            </a:r>
          </a:p>
        </p:txBody>
      </p:sp>
      <p:sp>
        <p:nvSpPr>
          <p:cNvPr id="81" name="Shape 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What is federalism? </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Unitary government</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 Power given to central government</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Intergovernmental relations</a:t>
            </a:r>
          </a:p>
          <a:p>
            <a:pPr marL="256032" marR="0" lvl="1" indent="-1671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Confederation</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Weak national government and power given to states</a:t>
            </a:r>
          </a:p>
          <a:p>
            <a:pPr marL="101600" marR="0" lvl="0" indent="0" algn="l" rtl="0">
              <a:lnSpc>
                <a:spcPct val="100000"/>
              </a:lnSpc>
              <a:spcBef>
                <a:spcPts val="1500"/>
              </a:spcBef>
              <a:spcAft>
                <a:spcPts val="0"/>
              </a:spcAft>
              <a:buClr>
                <a:srgbClr val="007FA3"/>
              </a:buClr>
              <a:buSzPct val="25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354330"/>
            <a:ext cx="8229600" cy="128016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3.1 Authority Relations in Three Systems of Government</a:t>
            </a:r>
          </a:p>
        </p:txBody>
      </p:sp>
      <p:graphicFrame>
        <p:nvGraphicFramePr>
          <p:cNvPr id="88" name="Shape 88"/>
          <p:cNvGraphicFramePr/>
          <p:nvPr>
            <p:extLst>
              <p:ext uri="{D42A27DB-BD31-4B8C-83A1-F6EECF244321}">
                <p14:modId xmlns:p14="http://schemas.microsoft.com/office/powerpoint/2010/main" val="4131378272"/>
              </p:ext>
            </p:extLst>
          </p:nvPr>
        </p:nvGraphicFramePr>
        <p:xfrm>
          <a:off x="457200" y="2002790"/>
          <a:ext cx="8229600" cy="2565440"/>
        </p:xfrm>
        <a:graphic>
          <a:graphicData uri="http://schemas.openxmlformats.org/drawingml/2006/table">
            <a:tbl>
              <a:tblPr firstRow="1" bandRow="1">
                <a:noFill/>
                <a:tableStyleId>{39166F08-B143-49BA-AD74-097921478CBA}</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a:t>Unitary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Confederate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Federal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Central government</a:t>
                      </a:r>
                    </a:p>
                    <a:p>
                      <a:pPr marL="0" marR="0" lvl="0" indent="0" algn="l" rtl="0">
                        <a:lnSpc>
                          <a:spcPct val="100000"/>
                        </a:lnSpc>
                        <a:spcBef>
                          <a:spcPts val="0"/>
                        </a:spcBef>
                        <a:spcAft>
                          <a:spcPts val="0"/>
                        </a:spcAft>
                        <a:buClr>
                          <a:srgbClr val="000000"/>
                        </a:buClr>
                        <a:buSzPct val="25000"/>
                        <a:buFont typeface="Arial"/>
                        <a:buNone/>
                      </a:pPr>
                      <a:endParaRPr sz="1400" i="1"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Holds primary authority Regulates activities of states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Limited powers to coordinate state activities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Shares power with states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State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Few or no powers</a:t>
                      </a:r>
                    </a:p>
                    <a:p>
                      <a:pPr marL="0" marR="0" lvl="0" indent="0" algn="l" rtl="0">
                        <a:lnSpc>
                          <a:spcPct val="100000"/>
                        </a:lnSpc>
                        <a:spcBef>
                          <a:spcPts val="0"/>
                        </a:spcBef>
                        <a:spcAft>
                          <a:spcPts val="0"/>
                        </a:spcAft>
                        <a:buClr>
                          <a:srgbClr val="000000"/>
                        </a:buClr>
                        <a:buSzPct val="25000"/>
                        <a:buFont typeface="Arial"/>
                        <a:buNone/>
                      </a:pPr>
                      <a:r>
                        <a:rPr lang="en-US" sz="1400" u="none" strike="noStrike" cap="none"/>
                        <a:t>Duties regulated by central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Sovereign</a:t>
                      </a:r>
                    </a:p>
                    <a:p>
                      <a:pPr marL="0" marR="0" lvl="0" indent="0" algn="l" rtl="0">
                        <a:lnSpc>
                          <a:spcPct val="100000"/>
                        </a:lnSpc>
                        <a:spcBef>
                          <a:spcPts val="0"/>
                        </a:spcBef>
                        <a:spcAft>
                          <a:spcPts val="0"/>
                        </a:spcAft>
                        <a:buClr>
                          <a:srgbClr val="000000"/>
                        </a:buClr>
                        <a:buSzPct val="25000"/>
                        <a:buFont typeface="Arial"/>
                        <a:buNone/>
                      </a:pPr>
                      <a:r>
                        <a:rPr lang="en-US" sz="1400" u="none" strike="noStrike" cap="none"/>
                        <a:t>Allocates some duties to central government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Shares power with central government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Citizens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Vote for central government officials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Vote for state government officials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Vote for both state and central government officials</a:t>
                      </a:r>
                    </a:p>
                  </a:txBody>
                  <a:tcPr marL="91450" marR="91450" marT="45725" marB="457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400050"/>
            <a:ext cx="8229600" cy="9125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3.2</a:t>
            </a:r>
          </a:p>
        </p:txBody>
      </p:sp>
      <p:sp>
        <p:nvSpPr>
          <p:cNvPr id="94" name="Shape 9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Characterize the types of nations typically associated with federalism.</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320040"/>
            <a:ext cx="8229600" cy="99260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Why Federalism?</a:t>
            </a:r>
          </a:p>
        </p:txBody>
      </p:sp>
      <p:sp>
        <p:nvSpPr>
          <p:cNvPr id="101" name="Shape 1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Very few countries use federalism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Large in size and/or population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Diversity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All federal systems are democracies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all democracies are federal systems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34110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3.2 Countries with Federal Systems (1 of 2)</a:t>
            </a:r>
          </a:p>
        </p:txBody>
      </p:sp>
      <p:graphicFrame>
        <p:nvGraphicFramePr>
          <p:cNvPr id="108" name="Shape 108"/>
          <p:cNvGraphicFramePr/>
          <p:nvPr>
            <p:extLst>
              <p:ext uri="{D42A27DB-BD31-4B8C-83A1-F6EECF244321}">
                <p14:modId xmlns:p14="http://schemas.microsoft.com/office/powerpoint/2010/main" val="2563348400"/>
              </p:ext>
            </p:extLst>
          </p:nvPr>
        </p:nvGraphicFramePr>
        <p:xfrm>
          <a:off x="457200" y="1694180"/>
          <a:ext cx="8229625" cy="4069180"/>
        </p:xfrm>
        <a:graphic>
          <a:graphicData uri="http://schemas.openxmlformats.org/drawingml/2006/table">
            <a:tbl>
              <a:tblPr firstRow="1" bandRow="1">
                <a:noFill/>
                <a:tableStyleId>{39166F08-B143-49BA-AD74-097921478CBA}</a:tableStyleId>
              </a:tblPr>
              <a:tblGrid>
                <a:gridCol w="1645925"/>
                <a:gridCol w="1645925"/>
                <a:gridCol w="1645925"/>
                <a:gridCol w="1645925"/>
                <a:gridCol w="1645925"/>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Population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Area (in Thousands of square miles)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Diversity (Ethnic, Linguistic, and Religious)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Democracy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Argentina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43,431,886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1, 068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Australia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22,751,014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2968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Austria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8,665,550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Brazil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204, 259, 812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3,286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Medium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Canada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35, 099,836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3,852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High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Germany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80,854,408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138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India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1,251,695,584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1,269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High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Malaysia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30,513,848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High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Mexico</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121,736,809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762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Low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Yes</a:t>
                      </a:r>
                    </a:p>
                  </a:txBody>
                  <a:tcPr marL="91450" marR="91450" marT="45725" marB="45725"/>
                </a:tc>
              </a:tr>
            </a:tbl>
          </a:graphicData>
        </a:graphic>
      </p:graphicFrame>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2765</Words>
  <Application>Microsoft Office PowerPoint</Application>
  <PresentationFormat>On-screen Show (4:3)</PresentationFormat>
  <Paragraphs>358</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Noto Sans Symbols</vt:lpstr>
      <vt:lpstr>Times New Roman</vt:lpstr>
      <vt:lpstr>Verdana</vt:lpstr>
      <vt:lpstr>508 Lecture</vt:lpstr>
      <vt:lpstr>Government in America: People, Politics and Policy</vt:lpstr>
      <vt:lpstr>Learning Objectives (1 of 2)</vt:lpstr>
      <vt:lpstr>Learning Objectives (2 of 2)</vt:lpstr>
      <vt:lpstr>Learning Objective 3.1</vt:lpstr>
      <vt:lpstr>Defining Federalism</vt:lpstr>
      <vt:lpstr>Table 3.1 Authority Relations in Three Systems of Government</vt:lpstr>
      <vt:lpstr>Learning Objective 3.2</vt:lpstr>
      <vt:lpstr>Why Federalism?</vt:lpstr>
      <vt:lpstr>Table 3.2 Countries with Federal Systems (1 of 2)</vt:lpstr>
      <vt:lpstr>Table 3.2 Countries with Federal Systems (2 of 2)</vt:lpstr>
      <vt:lpstr>Learning Objective 3.3</vt:lpstr>
      <vt:lpstr>The Constitutional Basis of Federalism </vt:lpstr>
      <vt:lpstr>The Division of Power (1 of 2)</vt:lpstr>
      <vt:lpstr>The Division of Power (2 of 2)</vt:lpstr>
      <vt:lpstr>Table 3.3 Some Powers Denied to States by the Constitution</vt:lpstr>
      <vt:lpstr>National Supremacy (1 of 3)</vt:lpstr>
      <vt:lpstr>Wallace and Segregation</vt:lpstr>
      <vt:lpstr>National Supremacy (2 of 3)</vt:lpstr>
      <vt:lpstr>Supremacy Clause and Immigration</vt:lpstr>
      <vt:lpstr>National Supremacy (3 of 3)</vt:lpstr>
      <vt:lpstr>States’ Obligations to Each Other (1 of 2)</vt:lpstr>
      <vt:lpstr>States’ Obligations to Each Other (2 of 2)</vt:lpstr>
      <vt:lpstr>Journal Prompt 3.3:  Protecting Rights</vt:lpstr>
      <vt:lpstr>Learning Objective 3.4</vt:lpstr>
      <vt:lpstr>Intergovernmental Relations</vt:lpstr>
      <vt:lpstr>From Dual to Cooperative Federalism (1 of 2)</vt:lpstr>
      <vt:lpstr>From Dual to Cooperative Federalism (2 of 2)</vt:lpstr>
      <vt:lpstr>Interstate Highways</vt:lpstr>
      <vt:lpstr>Devolution?</vt:lpstr>
      <vt:lpstr>Fiscal Federalism (1 of 2)</vt:lpstr>
      <vt:lpstr>Fiscal Federalism (2 of 2)</vt:lpstr>
      <vt:lpstr>Policy Impact</vt:lpstr>
      <vt:lpstr>Journal Prompt 3.4:  Fiscal Federalism</vt:lpstr>
      <vt:lpstr>Learning Objective 3.5</vt:lpstr>
      <vt:lpstr>Diversity in Policy</vt:lpstr>
      <vt:lpstr>Figure 3.2 State and Local Spending on Public Education</vt:lpstr>
      <vt:lpstr>Learning Objective 3.6</vt:lpstr>
      <vt:lpstr>Federalism and Democracy  (1 of 2)</vt:lpstr>
      <vt:lpstr>Federalism and Democracy  (2 of 2)</vt:lpstr>
      <vt:lpstr>Table 3.4 The Number of Governments in America</vt:lpstr>
      <vt:lpstr>Federalism and the Scope of the National Government</vt:lpstr>
      <vt:lpstr>Figure 3.3 Fiscal Federalism: The Size  of the Public Sector</vt:lpstr>
      <vt:lpstr>Shared Writing 3</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33</cp:revision>
  <dcterms:modified xsi:type="dcterms:W3CDTF">2017-02-15T09:52:14Z</dcterms:modified>
</cp:coreProperties>
</file>