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68704E-834C-4206-94EC-0A994DFCE2ED}">
  <a:tblStyle styleId="{0768704E-834C-4206-94EC-0A994DFCE2ED}"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64" autoAdjust="0"/>
    <p:restoredTop sz="95065" autoAdjust="0"/>
  </p:normalViewPr>
  <p:slideViewPr>
    <p:cSldViewPr snapToGrid="0">
      <p:cViewPr varScale="1">
        <p:scale>
          <a:sx n="84" d="100"/>
          <a:sy n="84" d="100"/>
        </p:scale>
        <p:origin x="7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526855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9307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17" name="Shape 1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51748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Politics determines whom we select as our governmental leaders and what policies these leaders pursue. Or, more succinctly, politics is who gets what, when, and how.</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Voting is not the only way to get involved in politics.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24" name="Shape 1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29244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Pro-life and pro-choice groups are single-minded and usually uncompromising. Few issues stir up as much passion as whether abortion should be permitted and, if so, under what conditions.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05283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5290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 policymaking system is in effect a cycle. Citizens' interests and concerns are transmitted through political parties and elections, interest groups, and the media. These concerns shape the government's policy agenda. Congress, the presidency, and the courts choose the issues on the agenda they will address. The policies that are made, such as laws, executive orders, regulations, and court judgments, then influence people's lives.</a:t>
            </a:r>
          </a:p>
        </p:txBody>
      </p:sp>
      <p:sp>
        <p:nvSpPr>
          <p:cNvPr id="144" name="Shape 1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58565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In the policymaking system, people’s concerns get transmitted to linkage institutions. The issues that they choose to address form the policy agenda. Political institutions then make decisions in the form of policies. Policies, in turn, affect people.</a:t>
            </a:r>
          </a:p>
        </p:txBody>
      </p:sp>
      <p:sp>
        <p:nvSpPr>
          <p:cNvPr id="151" name="Shape 1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62252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Every decision that government makes is public policy, and there are many forms that policy can take. Once policies are made and implemented, they should be effective; that is, they should address whatever problem they were designed to solve. Policy impacts are the effects that a policy has on people and on society's problems. To be effective, a policy must have a goal, such as cutting crime or ensuring clean water.</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58" name="Shape 1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45544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This table lists five types of public policies. Which government institution makes each type?</a:t>
            </a:r>
          </a:p>
        </p:txBody>
      </p:sp>
      <p:sp>
        <p:nvSpPr>
          <p:cNvPr id="165" name="Shape 1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20264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4200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826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2188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7303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According to traditional democratic theory, the ideal democracy is characterized by "one person, one vote," equal opportunities to participate, freedom of speech and the press, citizen control of the policy agenda, and inclusion.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90" name="Shape 1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74888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As previously mentioned, an ideal democratic process should satisfy certain criteria, including equality in voting, which means one person, one vote, effective participation, by which we mean that all citizens have an equal chance to influence the policy agenda, enlightened understanding, which is predicated upon free speech and a free press, citizen control of the policy agenda, and inclusion, which we take to mean access to citizenship for all residents of a democratic nation.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97" name="Shape 1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3044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Pluralism is the theory that groups with shared interests influence public policy through organized efforts. The National Rifle Association (NRA) is an example of an interest group. Pluralists claim that no group can dominate because all have equal access to institutions of decision making. Is this true? Pluralism depends upon interest group participation. Are Americans joiners?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Hyperpluralism offers a different critique of pluralism and is effectively pluralism gone sour. In this theory groups are so strong that government’s ability to make policy is weakened.</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04" name="Shape 2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81535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influence of the wealthy on politics has drawn increasing public attention in recent years, as billionaires like Sheldon and Miriam Adelson (shown here) have made multimillion-dollar contributions to Super PACs that supported particular presidential candidates. With their net worth of over $31 billion, a $10 million contribution from the Adelsons was equivalent to the average family with a net worth of $171,000 spending $55.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11" name="Shape 2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97559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Traditional democratic theory holds that ordinary citizens have the good sense to reach political judgments and that government has the capacity to act on those judgments. But is that still true today when policy issues are so complex that they require intensive technical knowledge to make well-informed decisions?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18" name="Shape 2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83275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4" name="Shape 22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Americans are diverse but the political culture binds us together. This set of values is widely shared, regardless of ancestry religion or heritage.</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Egalitarianism in the United States involves equality of opportunity and absence of formal class distinction such as titles of nobility. Americans have never been equal in terms of condition.</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Individualism is the belief that people should get ahead on their own, without assistance or interference from government. It stems from the fact that immigrants came to the New World to flee oppressive governments.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25" name="Shape 2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69696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One of the fundamental values that most Americans cherish is that of liberty. The state of New Hampshire has even gone so far to place a slogan to this effect on all the automobile license plates in the state.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32" name="Shape 2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69360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green bars in the graph below show that as family income rises, people are much more likely to think that the government should NOT reduce income differences. The red bars show that turnout in presidential elections also rises along with family income. thus, policymakers are bound to pay more attention to the views of people who oppose taking government action to reduce income differences. This pattern is probably further reinforced by the fact that a disproportionate percentage of campaign contributions come from high-income Americans.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39" name="Shape 2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137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7898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every presidential election from 1972 to 2012, the American National Election Studies has asked a cross-section of the public how often they follow what’s going on in government and public affairs. Below we have graphed the percentage who said they followed politics on an infrequent basis. Lack of political interest among young people hit a record high during the 2000 campaign between Bush and Gore, when over two-thirds said they rarely followed public affairs. Since then, political interest among young people has recovered somewhat; however, compared to senior citizens, they are still much more likely to report low political interest.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66" name="Shape 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21243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2" name="Shape 2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One of the most important issues facing modern American democracy is the proper scope of government. Politicians constantly debate whether the scope of government responsibilities is too vast, just about right, or not comprehensive enough. This debate concerns whether the goals that are agreed to be important are best achieved through government action or rather through means other than government.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53" name="Shape 2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83658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9" name="Shape 25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Women, Infants, and Children (WIC) program is just one of many federal programs that provides support for individuals with low income. Here, a worker in Los Angeles organizes WIC vouchers, which currently go to about 9 million women, infants, and children under the age of 5. Supporters of such programs argue that they provide a much-needed safety net, enabling people to get by during hard times. Critics see these programs as expanding the scope of government too much and as often encouraging a dependency that actually perpetuates poverty.</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60" name="Shape 2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93655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6" name="Shape 2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 gross domestic product is the total value of all goods and services produced annually by the United States. The federal government spends about one-third of this, or $3.7 trillion a year, implementing public policies, and it employs about 24 million Americans.</a:t>
            </a:r>
          </a:p>
        </p:txBody>
      </p:sp>
      <p:sp>
        <p:nvSpPr>
          <p:cNvPr id="267" name="Shape 2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895916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4227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4202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This figure shows the percentage of correct answers to five questions in 1972 and twelve questions in 2012 by age group. In 1972, the relationship between age and political knowledge was basically flat: each age group displayed roughly the same level of information about basic political facts, such as which party currently had more seats in the House of Representatives. By 2012, the picture had changed quite dramatically, with young people being substantially less likely to know the answer to such questions than older people. </a:t>
            </a:r>
          </a:p>
        </p:txBody>
      </p:sp>
      <p:sp>
        <p:nvSpPr>
          <p:cNvPr id="74" name="Shape 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40385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This graph shows the turnout gap between young and old Americans in all presidential and midterm elections from 1972 through 2014. The sawtooth pattern of both lines illustrates how turnout always drops off between a presidential election and a midterm congressional election (e.g., from 2012 to 2014). The ups and downs in the graph are much more evident among young people because they are less interested in politics and hence less likely to be regular voters. In 2008, turnout among young people rose to the highest level since 1972, spurred by a surge of participation by minority youth. Record rates of turnout were set by young African Americans, who for the first time had a higher turnout rate than young whites, and by young Hispanics and Asian Americans. The 2010 election, however, saw a sharp drop-off in youth turnout. Some of these young voters came back to the polls in 2012, but by 2014 the turnout rate of young people fell to a new low of just 16 percent. </a:t>
            </a:r>
          </a:p>
        </p:txBody>
      </p:sp>
      <p:sp>
        <p:nvSpPr>
          <p:cNvPr id="82" name="Shape 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02468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4766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Government is the institutions that make public policy decisions for a society. What are these institutions in the United States?</a:t>
            </a:r>
          </a:p>
        </p:txBody>
      </p:sp>
      <p:sp>
        <p:nvSpPr>
          <p:cNvPr id="96" name="Shape 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42826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Power is transferred peacefully in the United States via elections, with the losing side gracefully accepting the legitimacy of the result. In October 2015, incoming Speaker of the House, Paul Ryan (R-WI) accepted the gavel and a handshake from House Minority Leader Nancy Pelosi (D-CA), who would have been elected Speaker had her party been in the majority.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03" name="Shape 1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91717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One of the basic functions of any government is maintaining order. In 2015, after rioting broke out in Baltimore, Maryland, after the tragic death of Freddie Gray, the National Guard had to be called in to restore peace in the city. Once order was restored, it was then possible for peaceful protests to resume, as portrayed in this photo.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10" name="Shape 1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02636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8" name="Shape 1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9" name="Shape 1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pic>
        <p:nvPicPr>
          <p:cNvPr id="21" name="Shape 21" descr="C:\Users\Angie\Dropbox\Edwards_GovInAm_17e_Supplements\Edwards 17e PowerPoint (PPT)\9780134627533_hires_cover.jpg"/>
          <p:cNvPicPr preferRelativeResize="0"/>
          <p:nvPr/>
        </p:nvPicPr>
        <p:blipFill rotWithShape="1">
          <a:blip r:embed="rId2">
            <a:alphaModFix/>
          </a:blip>
          <a:srcRect/>
          <a:stretch/>
        </p:blipFill>
        <p:spPr>
          <a:xfrm>
            <a:off x="762000" y="1524000"/>
            <a:ext cx="3632494" cy="4648199"/>
          </a:xfrm>
          <a:prstGeom prst="rect">
            <a:avLst/>
          </a:prstGeom>
          <a:noFill/>
          <a:ln>
            <a:noFill/>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8" name="Shape 48"/>
          <p:cNvSpPr txBox="1">
            <a:spLocks noGrp="1"/>
          </p:cNvSpPr>
          <p:nvPr>
            <p:ph type="body"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lnSpc>
                <a:spcPct val="100000"/>
              </a:lnSpc>
              <a:spcBef>
                <a:spcPts val="600"/>
              </a:spcBef>
              <a:spcAft>
                <a:spcPts val="0"/>
              </a:spcAft>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7" name="Shape 27"/>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Arial"/>
              <a:buNone/>
              <a:defRPr sz="16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2" name="Shape 3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3368" algn="l" rtl="0">
              <a:lnSpc>
                <a:spcPct val="100000"/>
              </a:lnSpc>
              <a:spcBef>
                <a:spcPts val="1500"/>
              </a:spcBef>
              <a:spcAft>
                <a:spcPts val="0"/>
              </a:spcAft>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569913" marR="0" lvl="1" indent="-87312"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3"/>
        <p:cNvGrpSpPr/>
        <p:nvPr/>
      </p:nvGrpSpPr>
      <p:grpSpPr>
        <a:xfrm>
          <a:off x="0" y="0"/>
          <a:ext cx="0" cy="0"/>
          <a:chOff x="0" y="0"/>
          <a:chExt cx="0" cy="0"/>
        </a:xfrm>
      </p:grpSpPr>
      <p:sp>
        <p:nvSpPr>
          <p:cNvPr id="34" name="Shape 34"/>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35" name="Shape 35"/>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imes New Roman"/>
              <a:buNone/>
              <a:defRPr sz="3600" b="1" i="0" u="none" strike="noStrike" cap="none">
                <a:solidFill>
                  <a:schemeClr val="lt1"/>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6" name="Shape 36"/>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Shape 3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0" name="Shape 40"/>
          <p:cNvSpPr txBox="1">
            <a:spLocks noGrp="1"/>
          </p:cNvSpPr>
          <p:nvPr>
            <p:ph type="body" idx="1"/>
          </p:nvPr>
        </p:nvSpPr>
        <p:spPr>
          <a:xfrm>
            <a:off x="457200" y="816429"/>
            <a:ext cx="8229600" cy="40276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4" name="Shape 44"/>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528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6335712" y="113070"/>
            <a:ext cx="2133598" cy="18287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Arial"/>
              <a:buNone/>
              <a:defRPr sz="9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8469310" y="113070"/>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4" name="Shape 14" descr="Pearson Logo"/>
          <p:cNvPicPr preferRelativeResize="0"/>
          <p:nvPr/>
        </p:nvPicPr>
        <p:blipFill rotWithShape="1">
          <a:blip r:embed="rId12">
            <a:alphaModFix/>
          </a:blip>
          <a:srcRect/>
          <a:stretch/>
        </p:blipFill>
        <p:spPr>
          <a:xfrm>
            <a:off x="225001" y="6434394"/>
            <a:ext cx="917998" cy="279913"/>
          </a:xfrm>
          <a:prstGeom prst="rect">
            <a:avLst/>
          </a:prstGeom>
          <a:noFill/>
          <a:ln>
            <a:noFill/>
          </a:ln>
        </p:spPr>
      </p:pic>
      <p:sp>
        <p:nvSpPr>
          <p:cNvPr id="15" name="Shape 15"/>
          <p:cNvSpPr txBox="1"/>
          <p:nvPr/>
        </p:nvSpPr>
        <p:spPr>
          <a:xfrm>
            <a:off x="1828800" y="6477000"/>
            <a:ext cx="7162799"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Copyright © 2018, 2016, </a:t>
            </a:r>
            <a:r>
              <a:rPr lang="en-US" sz="1200" b="0" i="0" u="none" strike="noStrike" cap="none" dirty="0" smtClean="0">
                <a:solidFill>
                  <a:schemeClr val="dk1"/>
                </a:solidFill>
                <a:latin typeface="Verdana"/>
                <a:ea typeface="Verdana"/>
                <a:cs typeface="Verdana"/>
                <a:sym typeface="Verdana"/>
              </a:rPr>
              <a:t>2013 </a:t>
            </a:r>
            <a:r>
              <a:rPr lang="en-US" sz="1200" b="0" i="0" u="none" strike="noStrike" cap="none" dirty="0">
                <a:solidFill>
                  <a:schemeClr val="dk1"/>
                </a:solidFill>
                <a:latin typeface="Verdana"/>
                <a:ea typeface="Verdana"/>
                <a:cs typeface="Verdana"/>
                <a:sym typeface="Verdana"/>
              </a:rPr>
              <a:t>Pearson Education, Inc. All Rights Reserved</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Times New Roman"/>
              <a:buNone/>
            </a:pPr>
            <a:r>
              <a:rPr lang="en-US" sz="2520" b="1" i="0" u="none" strike="noStrike" cap="none" dirty="0">
                <a:solidFill>
                  <a:srgbClr val="007FA3"/>
                </a:solidFill>
                <a:latin typeface="Arial"/>
                <a:ea typeface="Arial"/>
                <a:cs typeface="Arial"/>
                <a:sym typeface="Arial"/>
              </a:rPr>
              <a:t>Government in America: People, Politics and Policy</a:t>
            </a:r>
          </a:p>
        </p:txBody>
      </p:sp>
      <p:sp>
        <p:nvSpPr>
          <p:cNvPr id="54" name="Shape 54"/>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2000" b="0" i="0" u="none" strike="noStrike" cap="none" dirty="0">
                <a:solidFill>
                  <a:srgbClr val="007FA3"/>
                </a:solidFill>
                <a:latin typeface="Arial"/>
                <a:ea typeface="Arial"/>
                <a:cs typeface="Arial"/>
                <a:sym typeface="Arial"/>
              </a:rPr>
              <a:t>Seventeenth Edition</a:t>
            </a:r>
          </a:p>
        </p:txBody>
      </p:sp>
      <p:sp>
        <p:nvSpPr>
          <p:cNvPr id="55" name="Shape 55"/>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3000" b="0" i="0" u="none" strike="noStrike" cap="none" dirty="0">
                <a:solidFill>
                  <a:schemeClr val="dk1"/>
                </a:solidFill>
                <a:latin typeface="Arial"/>
                <a:ea typeface="Arial"/>
                <a:cs typeface="Arial"/>
                <a:sym typeface="Arial"/>
              </a:rPr>
              <a:t>Chapter 1</a:t>
            </a:r>
          </a:p>
        </p:txBody>
      </p:sp>
      <p:sp>
        <p:nvSpPr>
          <p:cNvPr id="56" name="Shape 56"/>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2200" b="0" i="0" u="none" strike="noStrike" cap="none" dirty="0">
                <a:solidFill>
                  <a:schemeClr val="dk1"/>
                </a:solidFill>
                <a:latin typeface="Arial"/>
                <a:ea typeface="Arial"/>
                <a:cs typeface="Arial"/>
                <a:sym typeface="Arial"/>
              </a:rPr>
              <a:t>Introducing Government In America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1.2</a:t>
            </a:r>
          </a:p>
        </p:txBody>
      </p:sp>
      <p:sp>
        <p:nvSpPr>
          <p:cNvPr id="120" name="Shape 12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0"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Define politics in the context of democratic government. </a:t>
            </a:r>
          </a:p>
          <a:p>
            <a:pPr marL="101600" marR="0" lvl="0" indent="0" algn="l" rtl="0">
              <a:lnSpc>
                <a:spcPct val="100000"/>
              </a:lnSpc>
              <a:spcBef>
                <a:spcPts val="1500"/>
              </a:spcBef>
              <a:spcAft>
                <a:spcPts val="0"/>
              </a:spcAft>
              <a:buClr>
                <a:srgbClr val="007FA3"/>
              </a:buClr>
              <a:buSzPct val="25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Politics</a:t>
            </a:r>
          </a:p>
        </p:txBody>
      </p:sp>
      <p:sp>
        <p:nvSpPr>
          <p:cNvPr id="127" name="Shape 12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256032" marR="0" lvl="0" indent="-154432"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What is politics?</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Who gets what, when, and how</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Political participation</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More than just voting</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Single-issue groups</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e.g., abortion</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Abortion Rally</a:t>
            </a:r>
          </a:p>
        </p:txBody>
      </p:sp>
      <p:pic>
        <p:nvPicPr>
          <p:cNvPr id="134" name="Shape 134" descr="A photo of a group of people protesting; one man is holding a sign that says &quot;Stop Abortion Now&quot; and another is holding a sign that says &quot;Keep Abortion Legal&quot;."/>
          <p:cNvPicPr preferRelativeResize="0"/>
          <p:nvPr/>
        </p:nvPicPr>
        <p:blipFill rotWithShape="1">
          <a:blip r:embed="rId3">
            <a:alphaModFix/>
          </a:blip>
          <a:srcRect/>
          <a:stretch/>
        </p:blipFill>
        <p:spPr>
          <a:xfrm>
            <a:off x="1371600" y="1600200"/>
            <a:ext cx="6400799" cy="4324691"/>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1.3</a:t>
            </a:r>
          </a:p>
        </p:txBody>
      </p:sp>
      <p:sp>
        <p:nvSpPr>
          <p:cNvPr id="140" name="Shape 14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Assess how citizens can have an impact on public policy and how policies can impact people. </a:t>
            </a:r>
          </a:p>
          <a:p>
            <a:pPr marL="256032" marR="0" lvl="0" indent="-154432" algn="l" rtl="0">
              <a:lnSpc>
                <a:spcPct val="100000"/>
              </a:lnSpc>
              <a:spcBef>
                <a:spcPts val="1500"/>
              </a:spcBef>
              <a:spcAft>
                <a:spcPts val="0"/>
              </a:spcAft>
              <a:buClr>
                <a:srgbClr val="007FA3"/>
              </a:buClr>
              <a:buSzPct val="100000"/>
              <a:buFont typeface="Arial"/>
              <a:buNone/>
            </a:pPr>
            <a:endParaRPr sz="28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Policymaking System</a:t>
            </a:r>
          </a:p>
        </p:txBody>
      </p:sp>
      <p:sp>
        <p:nvSpPr>
          <p:cNvPr id="147" name="Shape 14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256032" marR="0" lvl="0" indent="-154432"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People Shape Policy</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Policies Impact People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354331"/>
            <a:ext cx="8229600" cy="77724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1.4 The Policymaking System</a:t>
            </a:r>
          </a:p>
        </p:txBody>
      </p:sp>
      <p:pic>
        <p:nvPicPr>
          <p:cNvPr id="154" name="Shape 154" descr="A graph that has an arrow going in a circle showing the following: Political issues get on the political agenda (People, interests, problems, concerns; Linkage institutions, parties, elections, media, interest groups); Policymakers make policy (Policy agenda, political issues; Policymaking institutions, legislature, executive, courts, bureaucracy); Policies affect people (Policy, expenditures, taxes, laws, regulations, nondecisions; People, impact of policies). The arrow ends at a group of people."/>
          <p:cNvPicPr preferRelativeResize="0"/>
          <p:nvPr/>
        </p:nvPicPr>
        <p:blipFill rotWithShape="1">
          <a:blip r:embed="rId3">
            <a:alphaModFix/>
          </a:blip>
          <a:srcRect/>
          <a:stretch/>
        </p:blipFill>
        <p:spPr>
          <a:xfrm>
            <a:off x="2514600" y="1492621"/>
            <a:ext cx="4114800" cy="3678313"/>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People Shape Policy</a:t>
            </a:r>
          </a:p>
        </p:txBody>
      </p:sp>
      <p:sp>
        <p:nvSpPr>
          <p:cNvPr id="161" name="Shape 16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Linkage institutions</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Policy agenda</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Political issue</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Policymaking institutions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Congress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Presidency </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Courts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15371"/>
            <a:ext cx="8229600" cy="89334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1.1 Types of Public Policies</a:t>
            </a:r>
          </a:p>
        </p:txBody>
      </p:sp>
      <p:graphicFrame>
        <p:nvGraphicFramePr>
          <p:cNvPr id="168" name="Shape 168"/>
          <p:cNvGraphicFramePr/>
          <p:nvPr>
            <p:extLst>
              <p:ext uri="{D42A27DB-BD31-4B8C-83A1-F6EECF244321}">
                <p14:modId xmlns:p14="http://schemas.microsoft.com/office/powerpoint/2010/main" val="2705419389"/>
              </p:ext>
            </p:extLst>
          </p:nvPr>
        </p:nvGraphicFramePr>
        <p:xfrm>
          <a:off x="457200" y="1419860"/>
          <a:ext cx="8229600" cy="4668580"/>
        </p:xfrm>
        <a:graphic>
          <a:graphicData uri="http://schemas.openxmlformats.org/drawingml/2006/table">
            <a:tbl>
              <a:tblPr firstRow="1" bandRow="1">
                <a:noFill/>
                <a:tableStyleId>{0768704E-834C-4206-94EC-0A994DFCE2ED}</a:tableStyleId>
              </a:tblPr>
              <a:tblGrid>
                <a:gridCol w="2743200"/>
                <a:gridCol w="2743200"/>
                <a:gridCol w="27432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dirty="0"/>
                        <a:t>Type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Definition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Example</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Congressional statute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Law passed by Congress</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The Affordable Care Act is passed, requiring everyone to either obtain health care coverage or pay a fine. </a:t>
                      </a:r>
                    </a:p>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Presidential action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Decision by president</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American jets bomb ISIS targets in Syria. </a:t>
                      </a:r>
                    </a:p>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Court decision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Decision by Supreme Court or other court</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Supreme Court rules that same sex couples have a constitutional right to marry. </a:t>
                      </a:r>
                    </a:p>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Budgetary choices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Legislative enactments of taxes and expenditures</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The federal budget resolution is enacted </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Regulation</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Agency adoption of regulation </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Arial"/>
                          <a:ea typeface="Arial"/>
                          <a:cs typeface="Arial"/>
                          <a:sym typeface="Arial"/>
                        </a:rPr>
                        <a:t>The Environmental Protection Agency issues new emission control guidelines for automobiles. </a:t>
                      </a:r>
                    </a:p>
                  </a:txBody>
                  <a:tcPr marL="91450" marR="91450" marT="45725" marB="45725"/>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152400"/>
            <a:ext cx="8229600" cy="14478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Journal Prompt 1.3: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The </a:t>
            </a:r>
            <a:r>
              <a:rPr lang="en-US" b="1" i="0" u="none" strike="noStrike" cap="none" dirty="0">
                <a:solidFill>
                  <a:srgbClr val="007FA3"/>
                </a:solidFill>
                <a:latin typeface="Arial"/>
                <a:ea typeface="Arial"/>
                <a:cs typeface="Arial"/>
                <a:sym typeface="Arial"/>
              </a:rPr>
              <a:t>Policymaking System</a:t>
            </a:r>
          </a:p>
        </p:txBody>
      </p:sp>
      <p:sp>
        <p:nvSpPr>
          <p:cNvPr id="174" name="Shape 17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How do people affect public policy within the policymaking system? Why is the policy agenda so important to the policymaking system?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1.4</a:t>
            </a:r>
          </a:p>
        </p:txBody>
      </p:sp>
      <p:sp>
        <p:nvSpPr>
          <p:cNvPr id="180" name="Shape 180"/>
          <p:cNvSpPr txBox="1">
            <a:spLocks noGrp="1"/>
          </p:cNvSpPr>
          <p:nvPr>
            <p:ph type="body" idx="1"/>
          </p:nvPr>
        </p:nvSpPr>
        <p:spPr>
          <a:xfrm>
            <a:off x="457200" y="1771650"/>
            <a:ext cx="8229600" cy="435451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Identify the key principles of democracy and outline theories regarding how it works in practice and the challenges democracy faces today.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Objectives</a:t>
            </a:r>
          </a:p>
        </p:txBody>
      </p:sp>
      <p:sp>
        <p:nvSpPr>
          <p:cNvPr id="62" name="Shape 6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200" b="0" i="0" u="none" strike="noStrike" cap="none" dirty="0">
                <a:solidFill>
                  <a:srgbClr val="7030A0"/>
                </a:solidFill>
                <a:latin typeface="Arial"/>
                <a:ea typeface="Arial"/>
                <a:cs typeface="Arial"/>
                <a:sym typeface="Arial"/>
              </a:rPr>
              <a:t>1.1</a:t>
            </a:r>
            <a:r>
              <a:rPr lang="en-US" sz="2200" b="0" i="0" u="none" strike="noStrike" cap="none" dirty="0">
                <a:solidFill>
                  <a:schemeClr val="dk1"/>
                </a:solidFill>
                <a:latin typeface="Arial"/>
                <a:ea typeface="Arial"/>
                <a:cs typeface="Arial"/>
                <a:sym typeface="Arial"/>
              </a:rPr>
              <a:t> Identify the key functions of government and explain why they matter. </a:t>
            </a:r>
          </a:p>
          <a:p>
            <a:pPr marL="101600" marR="0" lvl="0" indent="0" algn="l" rtl="0">
              <a:lnSpc>
                <a:spcPct val="100000"/>
              </a:lnSpc>
              <a:spcBef>
                <a:spcPts val="1500"/>
              </a:spcBef>
              <a:spcAft>
                <a:spcPts val="0"/>
              </a:spcAft>
              <a:buClr>
                <a:srgbClr val="007FA3"/>
              </a:buClr>
              <a:buSzPct val="25000"/>
              <a:buFont typeface="Arial"/>
              <a:buNone/>
            </a:pPr>
            <a:r>
              <a:rPr lang="en-US" sz="2200" b="0" i="0" u="none" strike="noStrike" cap="none" dirty="0">
                <a:solidFill>
                  <a:srgbClr val="7030A0"/>
                </a:solidFill>
                <a:latin typeface="Arial"/>
                <a:ea typeface="Arial"/>
                <a:cs typeface="Arial"/>
                <a:sym typeface="Arial"/>
              </a:rPr>
              <a:t>1.2</a:t>
            </a:r>
            <a:r>
              <a:rPr lang="en-US" sz="2200" b="0" i="0" u="none" strike="noStrike" cap="none" dirty="0">
                <a:solidFill>
                  <a:schemeClr val="dk1"/>
                </a:solidFill>
                <a:latin typeface="Arial"/>
                <a:ea typeface="Arial"/>
                <a:cs typeface="Arial"/>
                <a:sym typeface="Arial"/>
              </a:rPr>
              <a:t> Define politics in the context of democratic government. </a:t>
            </a:r>
          </a:p>
          <a:p>
            <a:pPr marL="101600" marR="0" lvl="0" indent="0" algn="l" rtl="0">
              <a:lnSpc>
                <a:spcPct val="100000"/>
              </a:lnSpc>
              <a:spcBef>
                <a:spcPts val="1500"/>
              </a:spcBef>
              <a:spcAft>
                <a:spcPts val="0"/>
              </a:spcAft>
              <a:buClr>
                <a:srgbClr val="007FA3"/>
              </a:buClr>
              <a:buSzPct val="25000"/>
              <a:buFont typeface="Arial"/>
              <a:buNone/>
            </a:pPr>
            <a:r>
              <a:rPr lang="en-US" sz="2200" b="0" i="0" u="none" strike="noStrike" cap="none" dirty="0">
                <a:solidFill>
                  <a:srgbClr val="7030A0"/>
                </a:solidFill>
                <a:latin typeface="Arial"/>
                <a:ea typeface="Arial"/>
                <a:cs typeface="Arial"/>
                <a:sym typeface="Arial"/>
              </a:rPr>
              <a:t>1.3</a:t>
            </a:r>
            <a:r>
              <a:rPr lang="en-US" sz="2200" b="0" i="0" u="none" strike="noStrike" cap="none" dirty="0">
                <a:solidFill>
                  <a:schemeClr val="dk1"/>
                </a:solidFill>
                <a:latin typeface="Arial"/>
                <a:ea typeface="Arial"/>
                <a:cs typeface="Arial"/>
                <a:sym typeface="Arial"/>
              </a:rPr>
              <a:t> Assess how citizens can have an impact on public policy and how policies can impact people. </a:t>
            </a:r>
          </a:p>
          <a:p>
            <a:pPr marL="101600" marR="0" lvl="0" indent="0" algn="l" rtl="0">
              <a:lnSpc>
                <a:spcPct val="100000"/>
              </a:lnSpc>
              <a:spcBef>
                <a:spcPts val="1500"/>
              </a:spcBef>
              <a:spcAft>
                <a:spcPts val="0"/>
              </a:spcAft>
              <a:buClr>
                <a:srgbClr val="007FA3"/>
              </a:buClr>
              <a:buSzPct val="25000"/>
              <a:buFont typeface="Arial"/>
              <a:buNone/>
            </a:pPr>
            <a:r>
              <a:rPr lang="en-US" sz="2200" b="0" i="0" u="none" strike="noStrike" cap="none" dirty="0">
                <a:solidFill>
                  <a:srgbClr val="7030A0"/>
                </a:solidFill>
                <a:latin typeface="Arial"/>
                <a:ea typeface="Arial"/>
                <a:cs typeface="Arial"/>
                <a:sym typeface="Arial"/>
              </a:rPr>
              <a:t>1.4</a:t>
            </a:r>
            <a:r>
              <a:rPr lang="en-US" sz="2200" b="0" i="0" u="none" strike="noStrike" cap="none" dirty="0">
                <a:solidFill>
                  <a:schemeClr val="dk1"/>
                </a:solidFill>
                <a:latin typeface="Arial"/>
                <a:ea typeface="Arial"/>
                <a:cs typeface="Arial"/>
                <a:sym typeface="Arial"/>
              </a:rPr>
              <a:t> Identify the key principles of democracy and outline theories regarding how it works in practice and the challenges democracy faces today.</a:t>
            </a:r>
          </a:p>
          <a:p>
            <a:pPr marL="101600" marR="0" lvl="0" indent="0" algn="l" rtl="0">
              <a:lnSpc>
                <a:spcPct val="100000"/>
              </a:lnSpc>
              <a:spcBef>
                <a:spcPts val="1500"/>
              </a:spcBef>
              <a:spcAft>
                <a:spcPts val="0"/>
              </a:spcAft>
              <a:buClr>
                <a:srgbClr val="007FA3"/>
              </a:buClr>
              <a:buSzPct val="25000"/>
              <a:buFont typeface="Arial"/>
              <a:buNone/>
            </a:pPr>
            <a:r>
              <a:rPr lang="en-US" sz="2200" b="0" i="0" u="none" strike="noStrike" cap="none" dirty="0">
                <a:solidFill>
                  <a:srgbClr val="7030A0"/>
                </a:solidFill>
                <a:latin typeface="Arial"/>
                <a:ea typeface="Arial"/>
                <a:cs typeface="Arial"/>
                <a:sym typeface="Arial"/>
              </a:rPr>
              <a:t>1.5</a:t>
            </a:r>
            <a:r>
              <a:rPr lang="en-US" sz="2200" b="0" i="0" u="none" strike="noStrike" cap="none" dirty="0">
                <a:solidFill>
                  <a:schemeClr val="dk1"/>
                </a:solidFill>
                <a:latin typeface="Arial"/>
                <a:ea typeface="Arial"/>
                <a:cs typeface="Arial"/>
                <a:sym typeface="Arial"/>
              </a:rPr>
              <a:t> Outline the central arguments of the debate in America over the proper scope of government. </a:t>
            </a:r>
          </a:p>
          <a:p>
            <a:pPr marL="101600" marR="0" lvl="0" indent="0" algn="l" rtl="0">
              <a:lnSpc>
                <a:spcPct val="100000"/>
              </a:lnSpc>
              <a:spcBef>
                <a:spcPts val="1500"/>
              </a:spcBef>
              <a:spcAft>
                <a:spcPts val="0"/>
              </a:spcAft>
              <a:buClr>
                <a:srgbClr val="007FA3"/>
              </a:buClr>
              <a:buSzPct val="25000"/>
              <a:buFont typeface="Arial"/>
              <a:buNone/>
            </a:pPr>
            <a:endParaRPr sz="2200" b="0" i="0" u="none" strike="noStrike" cap="none" dirty="0">
              <a:solidFill>
                <a:schemeClr val="dk1"/>
              </a:solidFill>
              <a:latin typeface="Arial"/>
              <a:ea typeface="Arial"/>
              <a:cs typeface="Arial"/>
              <a:sym typeface="Arial"/>
            </a:endParaRPr>
          </a:p>
          <a:p>
            <a:pPr marL="256032" marR="0" lvl="0" indent="-154432" algn="l" rtl="0">
              <a:lnSpc>
                <a:spcPct val="100000"/>
              </a:lnSpc>
              <a:spcBef>
                <a:spcPts val="1500"/>
              </a:spcBef>
              <a:spcAft>
                <a:spcPts val="0"/>
              </a:spcAft>
              <a:buClr>
                <a:srgbClr val="007FA3"/>
              </a:buClr>
              <a:buSzPct val="100000"/>
              <a:buFont typeface="Arial"/>
              <a:buNone/>
            </a:pPr>
            <a:endParaRPr sz="22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Democracy in America</a:t>
            </a:r>
          </a:p>
        </p:txBody>
      </p:sp>
      <p:sp>
        <p:nvSpPr>
          <p:cNvPr id="186" name="Shape 18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256032" marR="0" lvl="0" indent="-154432" algn="l" rtl="0">
              <a:lnSpc>
                <a:spcPct val="120000"/>
              </a:lnSpc>
              <a:spcBef>
                <a:spcPts val="0"/>
              </a:spcBef>
              <a:spcAft>
                <a:spcPts val="0"/>
              </a:spcAft>
              <a:buClr>
                <a:srgbClr val="004185"/>
              </a:buClr>
              <a:buSzPct val="100000"/>
              <a:buFont typeface="Noto Sans Symbols"/>
              <a:buChar char="⬜"/>
            </a:pPr>
            <a:r>
              <a:rPr lang="en-US" sz="2400" b="0" i="0" u="none" strike="noStrike" cap="none" dirty="0">
                <a:solidFill>
                  <a:schemeClr val="dk1"/>
                </a:solidFill>
                <a:latin typeface="Verdana"/>
                <a:ea typeface="Verdana"/>
                <a:cs typeface="Verdana"/>
                <a:sym typeface="Verdana"/>
              </a:rPr>
              <a:t>Traditional Democratic Theory</a:t>
            </a:r>
          </a:p>
          <a:p>
            <a:pPr marL="256032" marR="0" lvl="0" indent="-154432" algn="l" rtl="0">
              <a:lnSpc>
                <a:spcPct val="120000"/>
              </a:lnSpc>
              <a:spcBef>
                <a:spcPts val="480"/>
              </a:spcBef>
              <a:spcAft>
                <a:spcPts val="0"/>
              </a:spcAft>
              <a:buClr>
                <a:srgbClr val="004185"/>
              </a:buClr>
              <a:buSzPct val="100000"/>
              <a:buFont typeface="Noto Sans Symbols"/>
              <a:buChar char="⬜"/>
            </a:pPr>
            <a:r>
              <a:rPr lang="en-US" sz="2400" b="0" i="0" u="none" strike="noStrike" cap="none" dirty="0">
                <a:solidFill>
                  <a:schemeClr val="dk1"/>
                </a:solidFill>
                <a:latin typeface="Verdana"/>
                <a:ea typeface="Verdana"/>
                <a:cs typeface="Verdana"/>
                <a:sym typeface="Verdana"/>
              </a:rPr>
              <a:t>Three Contemporary Theories of American Democracy</a:t>
            </a:r>
          </a:p>
          <a:p>
            <a:pPr marL="256032" marR="0" lvl="0" indent="-154432" algn="l" rtl="0">
              <a:lnSpc>
                <a:spcPct val="120000"/>
              </a:lnSpc>
              <a:spcBef>
                <a:spcPts val="480"/>
              </a:spcBef>
              <a:spcAft>
                <a:spcPts val="0"/>
              </a:spcAft>
              <a:buClr>
                <a:srgbClr val="004185"/>
              </a:buClr>
              <a:buSzPct val="100000"/>
              <a:buFont typeface="Noto Sans Symbols"/>
              <a:buChar char="⬜"/>
            </a:pPr>
            <a:r>
              <a:rPr lang="en-US" sz="2400" b="0" i="0" u="none" strike="noStrike" cap="none" dirty="0">
                <a:solidFill>
                  <a:schemeClr val="dk1"/>
                </a:solidFill>
                <a:latin typeface="Verdana"/>
                <a:ea typeface="Verdana"/>
                <a:cs typeface="Verdana"/>
                <a:sym typeface="Verdana"/>
              </a:rPr>
              <a:t>Challenges to Democracy</a:t>
            </a:r>
          </a:p>
          <a:p>
            <a:pPr marL="256032" marR="0" lvl="0" indent="-154432" algn="l" rtl="0">
              <a:lnSpc>
                <a:spcPct val="120000"/>
              </a:lnSpc>
              <a:spcBef>
                <a:spcPts val="480"/>
              </a:spcBef>
              <a:spcAft>
                <a:spcPts val="0"/>
              </a:spcAft>
              <a:buClr>
                <a:srgbClr val="004185"/>
              </a:buClr>
              <a:buSzPct val="100000"/>
              <a:buFont typeface="Noto Sans Symbols"/>
              <a:buChar char="⬜"/>
            </a:pPr>
            <a:r>
              <a:rPr lang="en-US" sz="2400" b="0" i="0" u="none" strike="noStrike" cap="none" dirty="0">
                <a:solidFill>
                  <a:schemeClr val="dk1"/>
                </a:solidFill>
                <a:latin typeface="Verdana"/>
                <a:ea typeface="Verdana"/>
                <a:cs typeface="Verdana"/>
                <a:sym typeface="Verdana"/>
              </a:rPr>
              <a:t>American Political Culture and Democracy</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215370"/>
            <a:ext cx="8229600" cy="143055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Traditional Democratic Theory </a:t>
            </a:r>
            <a:br>
              <a:rPr lang="en-US" b="1" i="0" u="none" strike="noStrike" cap="none" dirty="0">
                <a:solidFill>
                  <a:srgbClr val="007FA3"/>
                </a:solidFill>
                <a:latin typeface="Arial"/>
                <a:ea typeface="Arial"/>
                <a:cs typeface="Arial"/>
                <a:sym typeface="Arial"/>
              </a:rPr>
            </a:br>
            <a:r>
              <a:rPr lang="en-US" b="1" i="0" u="none" strike="noStrike" cap="none" dirty="0">
                <a:solidFill>
                  <a:srgbClr val="007FA3"/>
                </a:solidFill>
                <a:latin typeface="Arial"/>
                <a:ea typeface="Arial"/>
                <a:cs typeface="Arial"/>
                <a:sym typeface="Arial"/>
              </a:rPr>
              <a:t>(1 of 2)</a:t>
            </a:r>
          </a:p>
        </p:txBody>
      </p:sp>
      <p:sp>
        <p:nvSpPr>
          <p:cNvPr id="193" name="Shape 193"/>
          <p:cNvSpPr txBox="1">
            <a:spLocks noGrp="1"/>
          </p:cNvSpPr>
          <p:nvPr>
            <p:ph type="body" idx="1"/>
          </p:nvPr>
        </p:nvSpPr>
        <p:spPr>
          <a:xfrm>
            <a:off x="457200" y="2091690"/>
            <a:ext cx="8229600" cy="403447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Key principles of the democratic process (according to Dahl)</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Equality in voting</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Effective participation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Enlightened understanding</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Citizen control of the agenda</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Inclusion</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1537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Traditional Democratic Theory </a:t>
            </a:r>
            <a:br>
              <a:rPr lang="en-US" b="1" i="0" u="none" strike="noStrike" cap="none" dirty="0">
                <a:solidFill>
                  <a:srgbClr val="007FA3"/>
                </a:solidFill>
                <a:latin typeface="Arial"/>
                <a:ea typeface="Arial"/>
                <a:cs typeface="Arial"/>
                <a:sym typeface="Arial"/>
              </a:rPr>
            </a:br>
            <a:r>
              <a:rPr lang="en-US" b="1" i="0" u="none" strike="noStrike" cap="none" dirty="0">
                <a:solidFill>
                  <a:srgbClr val="007FA3"/>
                </a:solidFill>
                <a:latin typeface="Arial"/>
                <a:ea typeface="Arial"/>
                <a:cs typeface="Arial"/>
                <a:sym typeface="Arial"/>
              </a:rPr>
              <a:t>(2 of 2)</a:t>
            </a:r>
          </a:p>
        </p:txBody>
      </p:sp>
      <p:sp>
        <p:nvSpPr>
          <p:cNvPr id="200" name="Shape 200"/>
          <p:cNvSpPr txBox="1">
            <a:spLocks noGrp="1"/>
          </p:cNvSpPr>
          <p:nvPr>
            <p:ph type="body" idx="1"/>
          </p:nvPr>
        </p:nvSpPr>
        <p:spPr>
          <a:xfrm>
            <a:off x="457200" y="2045970"/>
            <a:ext cx="8229600" cy="408019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400" b="0" i="0" u="none" strike="noStrike" cap="none" dirty="0">
                <a:solidFill>
                  <a:schemeClr val="dk1"/>
                </a:solidFill>
                <a:latin typeface="Verdana"/>
                <a:ea typeface="Verdana"/>
                <a:cs typeface="Verdana"/>
                <a:sym typeface="Verdana"/>
              </a:rPr>
              <a:t>Majority rule and minority rights</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400" b="0" i="0" u="none" strike="noStrike" cap="none" dirty="0">
                <a:solidFill>
                  <a:schemeClr val="dk1"/>
                </a:solidFill>
                <a:latin typeface="Verdana"/>
                <a:ea typeface="Verdana"/>
                <a:cs typeface="Verdana"/>
                <a:sym typeface="Verdana"/>
              </a:rPr>
              <a:t>Representation</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57200" y="215370"/>
            <a:ext cx="8229600" cy="135054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Three Contemporary Theories of American Democracy</a:t>
            </a:r>
          </a:p>
        </p:txBody>
      </p:sp>
      <p:sp>
        <p:nvSpPr>
          <p:cNvPr id="207" name="Shape 207"/>
          <p:cNvSpPr txBox="1">
            <a:spLocks noGrp="1"/>
          </p:cNvSpPr>
          <p:nvPr>
            <p:ph type="body" idx="1"/>
          </p:nvPr>
        </p:nvSpPr>
        <p:spPr>
          <a:xfrm>
            <a:off x="457200" y="1897380"/>
            <a:ext cx="8229600" cy="422878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Pluralism</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Groups of minorities working together</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Elitism</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Power is held by the wealthy</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err="1">
                <a:solidFill>
                  <a:schemeClr val="dk1"/>
                </a:solidFill>
                <a:latin typeface="Verdana"/>
                <a:ea typeface="Verdana"/>
                <a:cs typeface="Verdana"/>
                <a:sym typeface="Verdana"/>
              </a:rPr>
              <a:t>Hyperpluralism</a:t>
            </a:r>
            <a:endParaRPr lang="en-US" sz="2800" b="0" i="0" u="none" strike="noStrike" cap="none" dirty="0">
              <a:solidFill>
                <a:schemeClr val="dk1"/>
              </a:solidFill>
              <a:latin typeface="Verdana"/>
              <a:ea typeface="Verdana"/>
              <a:cs typeface="Verdana"/>
              <a:sym typeface="Verdana"/>
            </a:endParaRP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Too many groups try to control policy</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Super PAC Contributions</a:t>
            </a:r>
          </a:p>
        </p:txBody>
      </p:sp>
      <p:pic>
        <p:nvPicPr>
          <p:cNvPr id="214" name="Shape 214" descr="A photo of Sheldon and Miriam Adelson, smiling."/>
          <p:cNvPicPr preferRelativeResize="0"/>
          <p:nvPr/>
        </p:nvPicPr>
        <p:blipFill rotWithShape="1">
          <a:blip r:embed="rId3">
            <a:alphaModFix/>
          </a:blip>
          <a:srcRect/>
          <a:stretch/>
        </p:blipFill>
        <p:spPr>
          <a:xfrm>
            <a:off x="1143000" y="1312650"/>
            <a:ext cx="6858000" cy="4846387"/>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Challenges to Democracy</a:t>
            </a:r>
          </a:p>
        </p:txBody>
      </p:sp>
      <p:sp>
        <p:nvSpPr>
          <p:cNvPr id="221" name="Shape 22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Increased complexity of issues</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Limited participation in government</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Escalating campaign costs</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Diverse political interests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Policy gridlock</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21537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American Political Culture </a:t>
            </a:r>
            <a:r>
              <a:rPr lang="en-US" b="1" i="0" u="none" strike="noStrike" cap="none" dirty="0" smtClean="0">
                <a:solidFill>
                  <a:srgbClr val="007FA3"/>
                </a:solidFill>
                <a:latin typeface="Arial"/>
                <a:ea typeface="Arial"/>
                <a:cs typeface="Arial"/>
                <a:sym typeface="Arial"/>
              </a:rPr>
              <a:t>and </a:t>
            </a:r>
            <a:r>
              <a:rPr lang="en-US" b="1" i="0" u="none" strike="noStrike" cap="none" dirty="0">
                <a:solidFill>
                  <a:srgbClr val="007FA3"/>
                </a:solidFill>
                <a:latin typeface="Arial"/>
                <a:ea typeface="Arial"/>
                <a:cs typeface="Arial"/>
                <a:sym typeface="Arial"/>
              </a:rPr>
              <a:t>Democracy</a:t>
            </a:r>
          </a:p>
        </p:txBody>
      </p:sp>
      <p:sp>
        <p:nvSpPr>
          <p:cNvPr id="228" name="Shape 228"/>
          <p:cNvSpPr txBox="1">
            <a:spLocks noGrp="1"/>
          </p:cNvSpPr>
          <p:nvPr>
            <p:ph type="body" idx="1"/>
          </p:nvPr>
        </p:nvSpPr>
        <p:spPr>
          <a:xfrm>
            <a:off x="457200" y="1851660"/>
            <a:ext cx="8229600" cy="4274503"/>
          </a:xfrm>
          <a:prstGeom prst="rect">
            <a:avLst/>
          </a:prstGeom>
          <a:noFill/>
          <a:ln>
            <a:noFill/>
          </a:ln>
        </p:spPr>
        <p:txBody>
          <a:bodyPr lIns="91425" tIns="91425" rIns="91425" bIns="91425" anchor="t" anchorCtr="0">
            <a:noAutofit/>
          </a:bodyPr>
          <a:lstStyle/>
          <a:p>
            <a:pPr marL="457200" marR="0" lvl="1" indent="-457200" algn="l" rtl="0">
              <a:lnSpc>
                <a:spcPct val="9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Political culture based on American creed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Liberty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Egalitarianism</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Individualism</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Laissez-faire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Populism</a:t>
            </a:r>
          </a:p>
          <a:p>
            <a:pPr marL="742950" marR="0" lvl="2" indent="-285750" algn="l" rtl="0">
              <a:lnSpc>
                <a:spcPct val="120000"/>
              </a:lnSpc>
              <a:spcBef>
                <a:spcPts val="0"/>
              </a:spcBef>
              <a:spcAft>
                <a:spcPts val="0"/>
              </a:spcAft>
              <a:buClr>
                <a:srgbClr val="000000"/>
              </a:buClr>
              <a:buSzPct val="100000"/>
              <a:buFont typeface="Noto Sans Symbols"/>
              <a:buNone/>
            </a:pPr>
            <a:endParaRPr sz="2000" b="0" i="0" u="none" strike="noStrike" cap="none" dirty="0">
              <a:solidFill>
                <a:srgbClr val="000000"/>
              </a:solidFill>
              <a:latin typeface="Verdana"/>
              <a:ea typeface="Verdana"/>
              <a:cs typeface="Verdana"/>
              <a:sym typeface="Verdana"/>
            </a:endParaRPr>
          </a:p>
          <a:p>
            <a:pPr marL="742950" marR="0" lvl="2" indent="-285750" algn="l" rtl="0">
              <a:lnSpc>
                <a:spcPct val="120000"/>
              </a:lnSpc>
              <a:spcBef>
                <a:spcPts val="0"/>
              </a:spcBef>
              <a:spcAft>
                <a:spcPts val="0"/>
              </a:spcAft>
              <a:buClr>
                <a:srgbClr val="000000"/>
              </a:buClr>
              <a:buSzPct val="100000"/>
              <a:buFont typeface="Noto Sans Symbols"/>
              <a:buNone/>
            </a:pPr>
            <a:endParaRPr sz="2000" b="0" i="0" u="none" strike="noStrike" cap="none" dirty="0">
              <a:solidFill>
                <a:srgbClr val="000000"/>
              </a:solidFill>
              <a:latin typeface="Verdana"/>
              <a:ea typeface="Verdana"/>
              <a:cs typeface="Verdana"/>
              <a:sym typeface="Verdana"/>
            </a:endParaRP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New Hampshire License Plate</a:t>
            </a:r>
          </a:p>
        </p:txBody>
      </p:sp>
      <p:pic>
        <p:nvPicPr>
          <p:cNvPr id="235" name="Shape 235" descr="A photo of a New Hampshire license plate. It says &quot;Live Free or Die&quot;."/>
          <p:cNvPicPr preferRelativeResize="0"/>
          <p:nvPr/>
        </p:nvPicPr>
        <p:blipFill rotWithShape="1">
          <a:blip r:embed="rId3">
            <a:alphaModFix/>
          </a:blip>
          <a:srcRect/>
          <a:stretch/>
        </p:blipFill>
        <p:spPr>
          <a:xfrm>
            <a:off x="1325879" y="1524000"/>
            <a:ext cx="6492239" cy="4328160"/>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262890" y="148590"/>
            <a:ext cx="8709660" cy="154305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1.5 How Policymaking on Economic Inequality Is Shaped by Patterns of </a:t>
            </a:r>
            <a:r>
              <a:rPr lang="en-US" sz="3200" b="1" i="0" u="none" strike="noStrike" cap="none" dirty="0" smtClean="0">
                <a:solidFill>
                  <a:srgbClr val="007FA3"/>
                </a:solidFill>
                <a:latin typeface="Arial"/>
                <a:ea typeface="Arial"/>
                <a:cs typeface="Arial"/>
                <a:sym typeface="Arial"/>
              </a:rPr>
              <a:t/>
            </a:r>
            <a:br>
              <a:rPr lang="en-US" sz="3200" b="1" i="0" u="none" strike="noStrike" cap="none" dirty="0" smtClean="0">
                <a:solidFill>
                  <a:srgbClr val="007FA3"/>
                </a:solidFill>
                <a:latin typeface="Arial"/>
                <a:ea typeface="Arial"/>
                <a:cs typeface="Arial"/>
                <a:sym typeface="Arial"/>
              </a:rPr>
            </a:br>
            <a:r>
              <a:rPr lang="en-US" sz="3200" b="1" i="0" u="none" strike="noStrike" cap="none" dirty="0" smtClean="0">
                <a:solidFill>
                  <a:srgbClr val="007FA3"/>
                </a:solidFill>
                <a:latin typeface="Arial"/>
                <a:ea typeface="Arial"/>
                <a:cs typeface="Arial"/>
                <a:sym typeface="Arial"/>
              </a:rPr>
              <a:t>Political </a:t>
            </a:r>
            <a:r>
              <a:rPr lang="en-US" sz="3200" b="1" i="0" u="none" strike="noStrike" cap="none" dirty="0">
                <a:solidFill>
                  <a:srgbClr val="007FA3"/>
                </a:solidFill>
                <a:latin typeface="Arial"/>
                <a:ea typeface="Arial"/>
                <a:cs typeface="Arial"/>
                <a:sym typeface="Arial"/>
              </a:rPr>
              <a:t>Participation</a:t>
            </a:r>
          </a:p>
        </p:txBody>
      </p:sp>
      <p:sp>
        <p:nvSpPr>
          <p:cNvPr id="242" name="Shape 242"/>
          <p:cNvSpPr txBox="1">
            <a:spLocks noGrp="1"/>
          </p:cNvSpPr>
          <p:nvPr>
            <p:ph type="body" idx="1"/>
          </p:nvPr>
        </p:nvSpPr>
        <p:spPr>
          <a:xfrm>
            <a:off x="457200" y="5600700"/>
            <a:ext cx="8229600" cy="684316"/>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Sources: </a:t>
            </a:r>
            <a:r>
              <a:rPr lang="en-US" sz="1600" b="0" i="0" u="none" strike="noStrike" cap="none" dirty="0">
                <a:solidFill>
                  <a:schemeClr val="dk1"/>
                </a:solidFill>
                <a:latin typeface="Arial"/>
                <a:ea typeface="Arial"/>
                <a:cs typeface="Arial"/>
                <a:sym typeface="Arial"/>
              </a:rPr>
              <a:t>U.S. Census Bureau Data on voter turnout and author’s analysis of the 2012 American National Election Study.</a:t>
            </a:r>
          </a:p>
        </p:txBody>
      </p:sp>
      <p:pic>
        <p:nvPicPr>
          <p:cNvPr id="243" name="Shape 243" descr="A bar graph shows how policymaking on economic inequality is shaped by patterns of political participation. Under 20K: 2012 turnout, 47.5%; Government should not reduce income differences: 32.8%. 20-50K: 2012 turnout, 58.9%; Government should not reduce income differences: 45.3%. 50-100K: 2012 turnout, 70.3%; Government should not reduce income differences: 56.3%. 100-150K: 2012 turnout, 76.9%; Government should not reduce income differences: 57.9%. &gt;150K: 2012 turnout, 80.2%; Government should not reduce income differences: 73%. "/>
          <p:cNvPicPr preferRelativeResize="0"/>
          <p:nvPr/>
        </p:nvPicPr>
        <p:blipFill rotWithShape="1">
          <a:blip r:embed="rId3">
            <a:alphaModFix/>
          </a:blip>
          <a:srcRect/>
          <a:stretch/>
        </p:blipFill>
        <p:spPr>
          <a:xfrm>
            <a:off x="1931670" y="1970006"/>
            <a:ext cx="5212080" cy="3466734"/>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57200" y="215371"/>
            <a:ext cx="8229600" cy="95049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1.5</a:t>
            </a:r>
          </a:p>
        </p:txBody>
      </p:sp>
      <p:sp>
        <p:nvSpPr>
          <p:cNvPr id="249" name="Shape 24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0"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Outline the central arguments of the debate in America over the proper scope of government. </a:t>
            </a:r>
          </a:p>
          <a:p>
            <a:pPr marL="256032" marR="0" lvl="0" indent="-154432" algn="l" rtl="0">
              <a:lnSpc>
                <a:spcPct val="100000"/>
              </a:lnSpc>
              <a:spcBef>
                <a:spcPts val="1500"/>
              </a:spcBef>
              <a:spcAft>
                <a:spcPts val="0"/>
              </a:spcAft>
              <a:buClr>
                <a:srgbClr val="007FA3"/>
              </a:buClr>
              <a:buSzPct val="100000"/>
              <a:buFont typeface="Arial"/>
              <a:buNone/>
            </a:pPr>
            <a:endParaRPr sz="2400" b="1"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28600"/>
            <a:ext cx="8229600" cy="117729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smtClean="0">
                <a:solidFill>
                  <a:srgbClr val="007FA3"/>
                </a:solidFill>
                <a:latin typeface="Arial"/>
                <a:ea typeface="Arial"/>
                <a:cs typeface="Arial"/>
                <a:sym typeface="Arial"/>
              </a:rPr>
              <a:t>Figure 1.1 Political Apathy Among Young and Old Americans 1972</a:t>
            </a:r>
            <a:r>
              <a:rPr lang="en-US" sz="3200" b="0" i="0" u="none" strike="noStrike" cap="none" dirty="0" smtClean="0">
                <a:solidFill>
                  <a:srgbClr val="007FA3"/>
                </a:solidFill>
                <a:latin typeface="Arial"/>
                <a:ea typeface="Arial"/>
                <a:cs typeface="Arial"/>
                <a:sym typeface="Arial"/>
              </a:rPr>
              <a:t>–</a:t>
            </a:r>
            <a:r>
              <a:rPr lang="en-US" sz="3200" b="1" i="0" u="none" strike="noStrike" cap="none" dirty="0" smtClean="0">
                <a:solidFill>
                  <a:srgbClr val="007FA3"/>
                </a:solidFill>
                <a:latin typeface="Arial"/>
                <a:ea typeface="Arial"/>
                <a:cs typeface="Arial"/>
                <a:sym typeface="Arial"/>
              </a:rPr>
              <a:t>2012</a:t>
            </a:r>
            <a:endParaRPr lang="en-US" sz="3200" b="1" i="0" u="none" strike="noStrike" cap="none" dirty="0">
              <a:solidFill>
                <a:srgbClr val="007FA3"/>
              </a:solidFill>
              <a:latin typeface="Arial"/>
              <a:ea typeface="Arial"/>
              <a:cs typeface="Arial"/>
              <a:sym typeface="Arial"/>
            </a:endParaRPr>
          </a:p>
        </p:txBody>
      </p:sp>
      <p:sp>
        <p:nvSpPr>
          <p:cNvPr id="69" name="Shape 69"/>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 </a:t>
            </a:r>
            <a:r>
              <a:rPr lang="en-US" sz="1600" b="0" i="0" u="none" strike="noStrike" cap="none" dirty="0">
                <a:solidFill>
                  <a:schemeClr val="dk1"/>
                </a:solidFill>
                <a:latin typeface="Arial"/>
                <a:ea typeface="Arial"/>
                <a:cs typeface="Arial"/>
                <a:sym typeface="Arial"/>
              </a:rPr>
              <a:t>Authors’ analysis of 1972 and 2012 National Election Studies data.</a:t>
            </a:r>
          </a:p>
        </p:txBody>
      </p:sp>
      <p:pic>
        <p:nvPicPr>
          <p:cNvPr id="70" name="Shape 70" descr="A line graph shows the percentage of people, age 18-29, and 65+, who follow politics infrequently, from 1972-2012. The 18-29 line starts around 25%, and increases steadily, dips in 1992 at around 41%, and then spikes to around d68% in 2000. The 65+ line starts around 35%, and steadily decreases to a low of around 15% in 2004, and then rises a bit to around 18% in 2012."/>
          <p:cNvPicPr preferRelativeResize="0"/>
          <p:nvPr/>
        </p:nvPicPr>
        <p:blipFill rotWithShape="1">
          <a:blip r:embed="rId3">
            <a:alphaModFix/>
          </a:blip>
          <a:srcRect/>
          <a:stretch/>
        </p:blipFill>
        <p:spPr>
          <a:xfrm>
            <a:off x="1143000" y="1831688"/>
            <a:ext cx="6858000" cy="3365942"/>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57200" y="21537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Scope of Government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in </a:t>
            </a:r>
            <a:r>
              <a:rPr lang="en-US" b="1" i="0" u="none" strike="noStrike" cap="none" dirty="0">
                <a:solidFill>
                  <a:srgbClr val="007FA3"/>
                </a:solidFill>
                <a:latin typeface="Arial"/>
                <a:ea typeface="Arial"/>
                <a:cs typeface="Arial"/>
                <a:sym typeface="Arial"/>
              </a:rPr>
              <a:t>America (1 of 2)</a:t>
            </a:r>
          </a:p>
        </p:txBody>
      </p:sp>
      <p:sp>
        <p:nvSpPr>
          <p:cNvPr id="256" name="Shape 256"/>
          <p:cNvSpPr txBox="1">
            <a:spLocks noGrp="1"/>
          </p:cNvSpPr>
          <p:nvPr>
            <p:ph type="body" idx="1"/>
          </p:nvPr>
        </p:nvSpPr>
        <p:spPr>
          <a:xfrm>
            <a:off x="457200" y="1988820"/>
            <a:ext cx="8229600" cy="4137343"/>
          </a:xfrm>
          <a:prstGeom prst="rect">
            <a:avLst/>
          </a:prstGeom>
          <a:noFill/>
          <a:ln>
            <a:noFill/>
          </a:ln>
        </p:spPr>
        <p:txBody>
          <a:bodyPr lIns="91425" tIns="91425" rIns="91425" bIns="91425" anchor="t" anchorCtr="0">
            <a:noAutofit/>
          </a:bodyPr>
          <a:lstStyle/>
          <a:p>
            <a:pPr marL="256032" marR="0" lvl="0" indent="-154432" algn="l" rtl="0">
              <a:lnSpc>
                <a:spcPct val="120000"/>
              </a:lnSpc>
              <a:spcBef>
                <a:spcPts val="0"/>
              </a:spcBef>
              <a:spcAft>
                <a:spcPts val="0"/>
              </a:spcAft>
              <a:buClr>
                <a:srgbClr val="004185"/>
              </a:buClr>
              <a:buSzPct val="100000"/>
              <a:buFont typeface="Noto Sans Symbols"/>
              <a:buChar char="⬜"/>
            </a:pPr>
            <a:r>
              <a:rPr lang="en-US" sz="2400" b="0" i="0" u="none" strike="noStrike" cap="none" dirty="0">
                <a:solidFill>
                  <a:schemeClr val="dk1"/>
                </a:solidFill>
                <a:latin typeface="Verdana"/>
                <a:ea typeface="Verdana"/>
                <a:cs typeface="Verdana"/>
                <a:sym typeface="Verdana"/>
              </a:rPr>
              <a:t>How Active Is American Government?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662938" y="137160"/>
            <a:ext cx="7818120" cy="124587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Scope of Government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in </a:t>
            </a:r>
            <a:r>
              <a:rPr lang="en-US" b="1" i="0" u="none" strike="noStrike" cap="none" dirty="0">
                <a:solidFill>
                  <a:srgbClr val="007FA3"/>
                </a:solidFill>
                <a:latin typeface="Arial"/>
                <a:ea typeface="Arial"/>
                <a:cs typeface="Arial"/>
                <a:sym typeface="Arial"/>
              </a:rPr>
              <a:t>America (2 of 2)</a:t>
            </a:r>
          </a:p>
        </p:txBody>
      </p:sp>
      <p:pic>
        <p:nvPicPr>
          <p:cNvPr id="263" name="Shape 263" descr="A photo of someone looking through several WIC vouchers."/>
          <p:cNvPicPr preferRelativeResize="0"/>
          <p:nvPr/>
        </p:nvPicPr>
        <p:blipFill rotWithShape="1">
          <a:blip r:embed="rId3">
            <a:alphaModFix/>
          </a:blip>
          <a:srcRect/>
          <a:stretch/>
        </p:blipFill>
        <p:spPr>
          <a:xfrm>
            <a:off x="1005839" y="1485900"/>
            <a:ext cx="7132319" cy="4769458"/>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21537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How Active Is American Government?</a:t>
            </a:r>
          </a:p>
        </p:txBody>
      </p:sp>
      <p:sp>
        <p:nvSpPr>
          <p:cNvPr id="270" name="Shape 270"/>
          <p:cNvSpPr txBox="1">
            <a:spLocks noGrp="1"/>
          </p:cNvSpPr>
          <p:nvPr>
            <p:ph type="body" idx="1"/>
          </p:nvPr>
        </p:nvSpPr>
        <p:spPr>
          <a:xfrm>
            <a:off x="457200" y="176022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Gross domestic product (GDP)</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Government spends 1/3</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Government employs 24 million people</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Americans expect government to solve problems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Unemployment, terrorism, illegal immigration, energy, education, lack of access to health care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Shared Writing 1</a:t>
            </a:r>
          </a:p>
        </p:txBody>
      </p:sp>
      <p:sp>
        <p:nvSpPr>
          <p:cNvPr id="276" name="Shape 27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r>
              <a:rPr lang="en-US" sz="2000" b="1" i="0" u="none" strike="noStrike" cap="none" dirty="0">
                <a:solidFill>
                  <a:schemeClr val="dk1"/>
                </a:solidFill>
                <a:latin typeface="Arial"/>
                <a:ea typeface="Arial"/>
                <a:cs typeface="Arial"/>
                <a:sym typeface="Arial"/>
              </a:rPr>
              <a:t>Consider carefully President Obama’s speech on economic inequality that you watched earlier in the chapter along with the slideshow, “How Policymaking on Economic Inequality Is Shaped by Patterns of Political Participation,” which reveals that high-income Americans take part in politics much more often than those with low incomes. Putting it all together, you can see the difficulty for policymakers in pursuing policies that address the condition of economic inequality. Upper-income individuals are the most opposed to such policies. And their voices are most clearly heard via the various forms of political participation. Do you think this is a major problem for democracy or not? Why do you think so? If you think it is a problem, what, if anything, do you think can be done about this situation?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Photo Credits</a:t>
            </a:r>
          </a:p>
        </p:txBody>
      </p:sp>
      <p:sp>
        <p:nvSpPr>
          <p:cNvPr id="282" name="Shape 28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000" b="0" i="0" u="none" strike="noStrike" cap="none" dirty="0">
                <a:solidFill>
                  <a:schemeClr val="dk1"/>
                </a:solidFill>
                <a:latin typeface="Arial"/>
                <a:ea typeface="Arial"/>
                <a:cs typeface="Arial"/>
                <a:sym typeface="Arial"/>
              </a:rPr>
              <a:t>Chapter 1</a:t>
            </a:r>
          </a:p>
          <a:p>
            <a:pPr marL="101600" marR="0" lvl="0" indent="0" algn="l" rtl="0">
              <a:lnSpc>
                <a:spcPct val="100000"/>
              </a:lnSpc>
              <a:spcBef>
                <a:spcPts val="1500"/>
              </a:spcBef>
              <a:spcAft>
                <a:spcPts val="0"/>
              </a:spcAft>
              <a:buClr>
                <a:srgbClr val="007FA3"/>
              </a:buClr>
              <a:buSzPct val="25000"/>
              <a:buFont typeface="Arial"/>
              <a:buNone/>
            </a:pPr>
            <a:r>
              <a:rPr lang="en-US" sz="2000" b="0" i="0" u="none" strike="noStrike" cap="none" dirty="0">
                <a:solidFill>
                  <a:schemeClr val="dk1"/>
                </a:solidFill>
                <a:latin typeface="Arial"/>
                <a:ea typeface="Arial"/>
                <a:cs typeface="Arial"/>
                <a:sym typeface="Arial"/>
              </a:rPr>
              <a:t>006: </a:t>
            </a:r>
            <a:r>
              <a:rPr lang="en-US" sz="2000" b="0" i="0" u="none" strike="noStrike" cap="none" dirty="0" err="1">
                <a:solidFill>
                  <a:schemeClr val="dk1"/>
                </a:solidFill>
                <a:latin typeface="Arial"/>
                <a:ea typeface="Arial"/>
                <a:cs typeface="Arial"/>
                <a:sym typeface="Arial"/>
              </a:rPr>
              <a:t>Rhona</a:t>
            </a:r>
            <a:r>
              <a:rPr lang="en-US" sz="2000" b="0" i="0" u="none" strike="noStrike" cap="none" dirty="0">
                <a:solidFill>
                  <a:schemeClr val="dk1"/>
                </a:solidFill>
                <a:latin typeface="Arial"/>
                <a:ea typeface="Arial"/>
                <a:cs typeface="Arial"/>
                <a:sym typeface="Arial"/>
              </a:rPr>
              <a:t> Wise/AFP/Getty Images; 007: Alex Wong/Getty Images News/Getty Images; 008: Barbara Haddock Taylor/Baltimore Sun/AP  Images; 009: Karen </a:t>
            </a:r>
            <a:r>
              <a:rPr lang="en-US" sz="2000" b="0" i="0" u="none" strike="noStrike" cap="none" dirty="0" err="1">
                <a:solidFill>
                  <a:schemeClr val="dk1"/>
                </a:solidFill>
                <a:latin typeface="Arial"/>
                <a:ea typeface="Arial"/>
                <a:cs typeface="Arial"/>
                <a:sym typeface="Arial"/>
              </a:rPr>
              <a:t>Bleier</a:t>
            </a:r>
            <a:r>
              <a:rPr lang="en-US" sz="2000" b="0" i="0" u="none" strike="noStrike" cap="none" dirty="0">
                <a:solidFill>
                  <a:schemeClr val="dk1"/>
                </a:solidFill>
                <a:latin typeface="Arial"/>
                <a:ea typeface="Arial"/>
                <a:cs typeface="Arial"/>
                <a:sym typeface="Arial"/>
              </a:rPr>
              <a:t>/AFP/Getty Images; 010: Rawpixel.com/ </a:t>
            </a:r>
            <a:r>
              <a:rPr lang="en-US" sz="2000" b="0" i="0" u="none" strike="noStrike" cap="none" dirty="0" err="1">
                <a:solidFill>
                  <a:schemeClr val="dk1"/>
                </a:solidFill>
                <a:latin typeface="Arial"/>
                <a:ea typeface="Arial"/>
                <a:cs typeface="Arial"/>
                <a:sym typeface="Arial"/>
              </a:rPr>
              <a:t>Fotolia</a:t>
            </a:r>
            <a:r>
              <a:rPr lang="en-US" sz="2000" b="0" i="0" u="none" strike="noStrike" cap="none" dirty="0">
                <a:solidFill>
                  <a:schemeClr val="dk1"/>
                </a:solidFill>
                <a:latin typeface="Arial"/>
                <a:ea typeface="Arial"/>
                <a:cs typeface="Arial"/>
                <a:sym typeface="Arial"/>
              </a:rPr>
              <a:t>; 015: </a:t>
            </a:r>
            <a:r>
              <a:rPr lang="en-US" sz="2000" b="0" i="0" u="none" strike="noStrike" cap="none" dirty="0" err="1">
                <a:solidFill>
                  <a:schemeClr val="dk1"/>
                </a:solidFill>
                <a:latin typeface="Arial"/>
                <a:ea typeface="Arial"/>
                <a:cs typeface="Arial"/>
                <a:sym typeface="Arial"/>
              </a:rPr>
              <a:t>Roslan</a:t>
            </a:r>
            <a:r>
              <a:rPr lang="en-US" sz="2000" b="0" i="0" u="none" strike="noStrike" cap="none" dirty="0">
                <a:solidFill>
                  <a:schemeClr val="dk1"/>
                </a:solidFill>
                <a:latin typeface="Arial"/>
                <a:ea typeface="Arial"/>
                <a:cs typeface="Arial"/>
                <a:sym typeface="Arial"/>
              </a:rPr>
              <a:t> Rahman/AFP/Getty Images; 017: Mario </a:t>
            </a:r>
            <a:r>
              <a:rPr lang="en-US" sz="2000" b="0" i="0" u="none" strike="noStrike" cap="none" dirty="0" err="1">
                <a:solidFill>
                  <a:schemeClr val="dk1"/>
                </a:solidFill>
                <a:latin typeface="Arial"/>
                <a:ea typeface="Arial"/>
                <a:cs typeface="Arial"/>
                <a:sym typeface="Arial"/>
              </a:rPr>
              <a:t>Kuhnke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imageBROKER</a:t>
            </a:r>
            <a:r>
              <a:rPr lang="en-US" sz="2000" b="0" i="0" u="none" strike="noStrike" cap="none" dirty="0">
                <a:solidFill>
                  <a:schemeClr val="dk1"/>
                </a:solidFill>
                <a:latin typeface="Arial"/>
                <a:ea typeface="Arial"/>
                <a:cs typeface="Arial"/>
                <a:sym typeface="Arial"/>
              </a:rPr>
              <a:t>/</a:t>
            </a:r>
            <a:r>
              <a:rPr lang="en-US" sz="2000" b="0" i="0" u="none" strike="noStrike" cap="none" dirty="0" err="1">
                <a:solidFill>
                  <a:schemeClr val="dk1"/>
                </a:solidFill>
                <a:latin typeface="Arial"/>
                <a:ea typeface="Arial"/>
                <a:cs typeface="Arial"/>
                <a:sym typeface="Arial"/>
              </a:rPr>
              <a:t>Alamy</a:t>
            </a:r>
            <a:r>
              <a:rPr lang="en-US" sz="2000" b="0" i="0" u="none" strike="noStrike" cap="none" dirty="0">
                <a:solidFill>
                  <a:schemeClr val="dk1"/>
                </a:solidFill>
                <a:latin typeface="Arial"/>
                <a:ea typeface="Arial"/>
                <a:cs typeface="Arial"/>
                <a:sym typeface="Arial"/>
              </a:rPr>
              <a:t> Stock Photo; 020: Aurelia Ventura/La Opinion/ Newscom</a:t>
            </a:r>
          </a:p>
          <a:p>
            <a:pPr marL="101600" marR="0" lvl="0" indent="0" algn="l" rtl="0">
              <a:lnSpc>
                <a:spcPct val="100000"/>
              </a:lnSpc>
              <a:spcBef>
                <a:spcPts val="1500"/>
              </a:spcBef>
              <a:spcAft>
                <a:spcPts val="0"/>
              </a:spcAft>
              <a:buClr>
                <a:srgbClr val="007FA3"/>
              </a:buClr>
              <a:buSzPct val="25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28600"/>
            <a:ext cx="8229600" cy="117729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1.2 Age and Political Knowledge, 1972 and 2012</a:t>
            </a:r>
          </a:p>
        </p:txBody>
      </p:sp>
      <p:sp>
        <p:nvSpPr>
          <p:cNvPr id="77" name="Shape 77"/>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a:solidFill>
                  <a:schemeClr val="dk1"/>
                </a:solidFill>
                <a:latin typeface="Arial"/>
                <a:ea typeface="Arial"/>
                <a:cs typeface="Arial"/>
                <a:sym typeface="Arial"/>
              </a:rPr>
              <a:t>Source: </a:t>
            </a:r>
            <a:r>
              <a:rPr lang="en-US" sz="1600" b="0" i="0" u="none" strike="noStrike" cap="none">
                <a:solidFill>
                  <a:schemeClr val="dk1"/>
                </a:solidFill>
                <a:latin typeface="Arial"/>
                <a:ea typeface="Arial"/>
                <a:cs typeface="Arial"/>
                <a:sym typeface="Arial"/>
              </a:rPr>
              <a:t>Authors’ analysis of 1972 and 2012 National Election Studies data.</a:t>
            </a:r>
          </a:p>
        </p:txBody>
      </p:sp>
      <p:pic>
        <p:nvPicPr>
          <p:cNvPr id="78" name="Shape 78" descr="A bar graph shows the difference in year and age for the average percent correct on political knowledge questions.  1972: &lt;30, ~51%; 30-44, ~55%; 45-65, ~52%; &gt;65, ~46%. 2012: &lt;30, ~37%; 30-44, ~45%; 45-65, ~53%; &gt;65, ~57%."/>
          <p:cNvPicPr preferRelativeResize="0"/>
          <p:nvPr/>
        </p:nvPicPr>
        <p:blipFill rotWithShape="1">
          <a:blip r:embed="rId3">
            <a:alphaModFix/>
          </a:blip>
          <a:srcRect/>
          <a:stretch/>
        </p:blipFill>
        <p:spPr>
          <a:xfrm>
            <a:off x="1325880" y="1663473"/>
            <a:ext cx="6492239" cy="3704687"/>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28600"/>
            <a:ext cx="8229600" cy="113157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1.3 Election Turnout Rates of Young and Old Americans 1972</a:t>
            </a:r>
            <a:r>
              <a:rPr lang="en-US" sz="3200" b="0" i="0" u="none" strike="noStrike" cap="none" dirty="0">
                <a:solidFill>
                  <a:srgbClr val="007FA3"/>
                </a:solidFill>
                <a:latin typeface="Arial"/>
                <a:ea typeface="Arial"/>
                <a:cs typeface="Arial"/>
                <a:sym typeface="Arial"/>
              </a:rPr>
              <a:t>–</a:t>
            </a:r>
            <a:r>
              <a:rPr lang="en-US" sz="3200" b="1" i="0" u="none" strike="noStrike" cap="none" dirty="0">
                <a:solidFill>
                  <a:srgbClr val="007FA3"/>
                </a:solidFill>
                <a:latin typeface="Arial"/>
                <a:ea typeface="Arial"/>
                <a:cs typeface="Arial"/>
                <a:sym typeface="Arial"/>
              </a:rPr>
              <a:t>2014</a:t>
            </a:r>
          </a:p>
        </p:txBody>
      </p:sp>
      <p:sp>
        <p:nvSpPr>
          <p:cNvPr id="85" name="Shape 8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a:solidFill>
                  <a:schemeClr val="dk1"/>
                </a:solidFill>
                <a:latin typeface="Arial"/>
                <a:ea typeface="Arial"/>
                <a:cs typeface="Arial"/>
                <a:sym typeface="Arial"/>
              </a:rPr>
              <a:t>Source: </a:t>
            </a:r>
            <a:r>
              <a:rPr lang="en-US" sz="1600" b="0" i="0" u="none" strike="noStrike" cap="none">
                <a:solidFill>
                  <a:schemeClr val="dk1"/>
                </a:solidFill>
                <a:latin typeface="Arial"/>
                <a:ea typeface="Arial"/>
                <a:cs typeface="Arial"/>
                <a:sym typeface="Arial"/>
              </a:rPr>
              <a:t>U.S Census Bureau Current Population Surveys</a:t>
            </a:r>
          </a:p>
        </p:txBody>
      </p:sp>
      <p:pic>
        <p:nvPicPr>
          <p:cNvPr id="86" name="Shape 86" descr="A line graph showing the election turnout rate of young and old Americans, from 1972-2014. 65+: Begins around 64%, dips to around 51%, then dips and rises around 5-10% every couple of years; ends around 59%. 18-24 years of age: Begins around 50%, then dips and rises around 15-20% every couple of years; ends around 16%. "/>
          <p:cNvPicPr preferRelativeResize="0"/>
          <p:nvPr/>
        </p:nvPicPr>
        <p:blipFill rotWithShape="1">
          <a:blip r:embed="rId3">
            <a:alphaModFix/>
          </a:blip>
          <a:srcRect/>
          <a:stretch/>
        </p:blipFill>
        <p:spPr>
          <a:xfrm>
            <a:off x="1965960" y="1714500"/>
            <a:ext cx="5212080" cy="3952901"/>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15371"/>
            <a:ext cx="8229600" cy="95049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1.1</a:t>
            </a:r>
          </a:p>
        </p:txBody>
      </p:sp>
      <p:sp>
        <p:nvSpPr>
          <p:cNvPr id="92" name="Shape 92"/>
          <p:cNvSpPr txBox="1">
            <a:spLocks noGrp="1"/>
          </p:cNvSpPr>
          <p:nvPr>
            <p:ph type="body" idx="1"/>
          </p:nvPr>
        </p:nvSpPr>
        <p:spPr>
          <a:xfrm>
            <a:off x="457200" y="1428751"/>
            <a:ext cx="8229600" cy="4046220"/>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endParaRPr sz="2400" b="0" i="0" u="none" strike="noStrike" cap="none" dirty="0">
              <a:solidFill>
                <a:schemeClr val="dk1"/>
              </a:solidFill>
              <a:latin typeface="Arial"/>
              <a:ea typeface="Arial"/>
              <a:cs typeface="Arial"/>
              <a:sym typeface="Arial"/>
            </a:endParaRP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smtClean="0">
                <a:solidFill>
                  <a:schemeClr val="dk1"/>
                </a:solidFill>
                <a:latin typeface="Arial"/>
                <a:ea typeface="Arial"/>
                <a:cs typeface="Arial"/>
                <a:sym typeface="Arial"/>
              </a:rPr>
              <a:t>			</a:t>
            </a:r>
            <a:endParaRPr sz="2400" b="0"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Identify the key functions of government and explain why they matter.</a:t>
            </a:r>
          </a:p>
          <a:p>
            <a:pPr marL="256032" marR="0" lvl="0" indent="-154432" algn="l" rtl="0">
              <a:lnSpc>
                <a:spcPct val="100000"/>
              </a:lnSpc>
              <a:spcBef>
                <a:spcPts val="1500"/>
              </a:spcBef>
              <a:spcAft>
                <a:spcPts val="0"/>
              </a:spcAft>
              <a:buClr>
                <a:srgbClr val="007FA3"/>
              </a:buClr>
              <a:buSzPct val="100000"/>
              <a:buFont typeface="Arial"/>
              <a:buNone/>
            </a:pPr>
            <a:endParaRPr sz="28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Government</a:t>
            </a:r>
          </a:p>
        </p:txBody>
      </p:sp>
      <p:sp>
        <p:nvSpPr>
          <p:cNvPr id="99" name="Shape 9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256032" marR="0" lvl="0" indent="-154432"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What is government?</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How should we govern?</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What should government do?</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chemeClr val="dk1"/>
                </a:solidFill>
                <a:latin typeface="Verdana"/>
                <a:ea typeface="Verdana"/>
                <a:cs typeface="Verdana"/>
                <a:sym typeface="Verdana"/>
              </a:rPr>
              <a:t>Maintain a national </a:t>
            </a:r>
            <a:r>
              <a:rPr lang="en-US" sz="2000" b="0" i="0" u="none" strike="noStrike" cap="none" dirty="0" err="1">
                <a:solidFill>
                  <a:schemeClr val="dk1"/>
                </a:solidFill>
                <a:latin typeface="Verdana"/>
                <a:ea typeface="Verdana"/>
                <a:cs typeface="Verdana"/>
                <a:sym typeface="Verdana"/>
              </a:rPr>
              <a:t>defence</a:t>
            </a:r>
            <a:r>
              <a:rPr lang="en-US" sz="2000" b="0" i="0" u="none" strike="noStrike" cap="none" dirty="0">
                <a:solidFill>
                  <a:schemeClr val="dk1"/>
                </a:solidFill>
                <a:latin typeface="Verdana"/>
                <a:ea typeface="Verdana"/>
                <a:cs typeface="Verdana"/>
                <a:sym typeface="Verdana"/>
              </a:rPr>
              <a:t>.</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chemeClr val="dk1"/>
                </a:solidFill>
                <a:latin typeface="Verdana"/>
                <a:ea typeface="Verdana"/>
                <a:cs typeface="Verdana"/>
                <a:sym typeface="Verdana"/>
              </a:rPr>
              <a:t>Provide public goods and services.</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chemeClr val="dk1"/>
                </a:solidFill>
                <a:latin typeface="Verdana"/>
                <a:ea typeface="Verdana"/>
                <a:cs typeface="Verdana"/>
                <a:sym typeface="Verdana"/>
              </a:rPr>
              <a:t>Preserve order.</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chemeClr val="dk1"/>
                </a:solidFill>
                <a:latin typeface="Verdana"/>
                <a:ea typeface="Verdana"/>
                <a:cs typeface="Verdana"/>
                <a:sym typeface="Verdana"/>
              </a:rPr>
              <a:t>Socialize the young.</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chemeClr val="dk1"/>
                </a:solidFill>
                <a:latin typeface="Verdana"/>
                <a:ea typeface="Verdana"/>
                <a:cs typeface="Verdana"/>
                <a:sym typeface="Verdana"/>
              </a:rPr>
              <a:t>Collect taxes.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15371"/>
            <a:ext cx="8229600" cy="96192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Transfer of Power</a:t>
            </a:r>
          </a:p>
        </p:txBody>
      </p:sp>
      <p:pic>
        <p:nvPicPr>
          <p:cNvPr id="106" name="Shape 106" descr="A photo of Paul Ryan shaking hands with Nancy Pelosi while he also holds the Speaker's Gavel."/>
          <p:cNvPicPr preferRelativeResize="0"/>
          <p:nvPr/>
        </p:nvPicPr>
        <p:blipFill rotWithShape="1">
          <a:blip r:embed="rId3">
            <a:alphaModFix/>
          </a:blip>
          <a:srcRect/>
          <a:stretch/>
        </p:blipFill>
        <p:spPr>
          <a:xfrm>
            <a:off x="3124200" y="1312650"/>
            <a:ext cx="3200399" cy="4844193"/>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15371"/>
            <a:ext cx="8229600" cy="9162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Maintaining Order</a:t>
            </a:r>
          </a:p>
        </p:txBody>
      </p:sp>
      <p:pic>
        <p:nvPicPr>
          <p:cNvPr id="113" name="Shape 113" descr="A photo of a peaceful protest; a woman is holding a sign that says &quot;Unarmed!! One Man&quot;, another says &quot;Justice Freddie Grey&quot;, and another says &quot;War on Black America! Peoples Power Assembly&quot;. "/>
          <p:cNvPicPr preferRelativeResize="0"/>
          <p:nvPr/>
        </p:nvPicPr>
        <p:blipFill rotWithShape="1">
          <a:blip r:embed="rId3">
            <a:alphaModFix/>
          </a:blip>
          <a:srcRect/>
          <a:stretch/>
        </p:blipFill>
        <p:spPr>
          <a:xfrm>
            <a:off x="1508759" y="1312650"/>
            <a:ext cx="6126480" cy="4705976"/>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2543</Words>
  <Application>Microsoft Office PowerPoint</Application>
  <PresentationFormat>On-screen Show (4:3)</PresentationFormat>
  <Paragraphs>195</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Noto Sans Symbols</vt:lpstr>
      <vt:lpstr>Times New Roman</vt:lpstr>
      <vt:lpstr>Verdana</vt:lpstr>
      <vt:lpstr>508 Lecture</vt:lpstr>
      <vt:lpstr>Government in America: People, Politics and Policy</vt:lpstr>
      <vt:lpstr>Learning Objectives</vt:lpstr>
      <vt:lpstr>Figure 1.1 Political Apathy Among Young and Old Americans 1972–2012</vt:lpstr>
      <vt:lpstr>Figure 1.2 Age and Political Knowledge, 1972 and 2012</vt:lpstr>
      <vt:lpstr>Figure 1.3 Election Turnout Rates of Young and Old Americans 1972–2014</vt:lpstr>
      <vt:lpstr>Learning Objective 1.1</vt:lpstr>
      <vt:lpstr>Government</vt:lpstr>
      <vt:lpstr>Transfer of Power</vt:lpstr>
      <vt:lpstr>Maintaining Order</vt:lpstr>
      <vt:lpstr>Learning Objective 1.2</vt:lpstr>
      <vt:lpstr>Politics</vt:lpstr>
      <vt:lpstr>Abortion Rally</vt:lpstr>
      <vt:lpstr>Learning Objective 1.3</vt:lpstr>
      <vt:lpstr>The Policymaking System</vt:lpstr>
      <vt:lpstr>Figure 1.4 The Policymaking System</vt:lpstr>
      <vt:lpstr>People Shape Policy</vt:lpstr>
      <vt:lpstr>Table 1.1 Types of Public Policies</vt:lpstr>
      <vt:lpstr>Journal Prompt 1.3:  The Policymaking System</vt:lpstr>
      <vt:lpstr>Learning Objective 1.4</vt:lpstr>
      <vt:lpstr>Democracy in America</vt:lpstr>
      <vt:lpstr>Traditional Democratic Theory  (1 of 2)</vt:lpstr>
      <vt:lpstr>Traditional Democratic Theory  (2 of 2)</vt:lpstr>
      <vt:lpstr>Three Contemporary Theories of American Democracy</vt:lpstr>
      <vt:lpstr>Super PAC Contributions</vt:lpstr>
      <vt:lpstr>Challenges to Democracy</vt:lpstr>
      <vt:lpstr>American Political Culture and Democracy</vt:lpstr>
      <vt:lpstr>New Hampshire License Plate</vt:lpstr>
      <vt:lpstr>Figure 1.5 How Policymaking on Economic Inequality Is Shaped by Patterns of  Political Participation</vt:lpstr>
      <vt:lpstr>Learning Objective 1.5</vt:lpstr>
      <vt:lpstr>The Scope of Government  in America (1 of 2)</vt:lpstr>
      <vt:lpstr>The Scope of Government  in America (2 of 2)</vt:lpstr>
      <vt:lpstr>How Active Is American Government?</vt:lpstr>
      <vt:lpstr>Shared Writing 1</vt:lpstr>
      <vt:lpstr>Photo 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in America: People, Politics and Policy</dc:title>
  <cp:lastModifiedBy>Ragay, Katherine Tiffany</cp:lastModifiedBy>
  <cp:revision>43</cp:revision>
  <dcterms:modified xsi:type="dcterms:W3CDTF">2017-02-15T09:35:46Z</dcterms:modified>
</cp:coreProperties>
</file>